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3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59" r:id="rId4"/>
    <p:sldId id="263" r:id="rId5"/>
    <p:sldId id="271" r:id="rId6"/>
    <p:sldId id="272" r:id="rId7"/>
    <p:sldId id="267" r:id="rId8"/>
    <p:sldId id="269" r:id="rId9"/>
    <p:sldId id="260" r:id="rId10"/>
    <p:sldId id="273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4561-83FE-634F-BCFD-11ACD8443522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A273-AE92-8845-B417-FA43216F4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784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D8068-3CDB-9144-A289-39A87E8111A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1F81-4BF8-7D49-AA58-B356C6DEA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54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63F-6061-F648-B42E-3069720ABEB0}" type="datetime1">
              <a:rPr lang="en-US" smtClean="0"/>
              <a:pPr/>
              <a:t>4/8/2012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FD4E-B76C-9A47-8C14-1E45E9E29A6E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8992-425E-2C46-8DA6-F5D20012DAA8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146B-CCA9-2440-B9F2-01437423A41C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6950-DB0F-AB4D-9A78-A7E0900CFEEE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4F08-9D7B-7644-9FFC-01F6CA8230F0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7479-9421-1040-BE8C-91729A4D8C3C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5091-14F7-1C4E-8515-0DE181FE59DD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83A-263D-1D4F-A1F8-C5DCB47EECD6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0E1-6885-DE43-9EFA-5E43316A729D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FF2-B982-B340-960D-9E786083808C}" type="datetime1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9F46BC-AC76-5149-98F6-B26C65586BD6}" type="datetime1">
              <a:rPr lang="en-US" smtClean="0"/>
              <a:pPr/>
              <a:t>4/8/2012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3776" y="4668693"/>
            <a:ext cx="8406384" cy="1576659"/>
          </a:xfrm>
        </p:spPr>
        <p:txBody>
          <a:bodyPr>
            <a:normAutofit fontScale="92500"/>
          </a:bodyPr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John </a:t>
            </a:r>
            <a:r>
              <a:rPr lang="ja-JP" altLang="en-US" b="1" dirty="0" smtClean="0">
                <a:solidFill>
                  <a:schemeClr val="tx1"/>
                </a:solidFill>
                <a:latin typeface="宋体"/>
                <a:ea typeface="宋体"/>
                <a:cs typeface="ＭＳ Ｐゴシック" charset="0"/>
              </a:rPr>
              <a:t>約翰</a:t>
            </a:r>
            <a:r>
              <a:rPr lang="en-US" altLang="ja-JP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 16</a:t>
            </a:r>
            <a:r>
              <a:rPr lang="en-US" altLang="ja-JP" b="1" dirty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: 16-24; 20: 19-23</a:t>
            </a:r>
            <a:endParaRPr lang="en-US" altLang="zh-Hant" b="1" dirty="0" smtClean="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Greater Kansas City Chinese Christian Church </a:t>
            </a:r>
            <a:r>
              <a:rPr lang="ja-JP" altLang="en-US" sz="2400" b="1" dirty="0" smtClean="0">
                <a:solidFill>
                  <a:schemeClr val="tx1"/>
                </a:solidFill>
                <a:latin typeface="华文宋体" charset="0"/>
                <a:ea typeface="华文宋体" charset="0"/>
                <a:cs typeface="华文宋体" charset="0"/>
              </a:rPr>
              <a:t>堪城华人</a:t>
            </a:r>
            <a:r>
              <a:rPr lang="ja-JP" altLang="en-US" sz="2400" b="1" dirty="0">
                <a:solidFill>
                  <a:schemeClr val="tx1"/>
                </a:solidFill>
                <a:latin typeface="华文宋体" charset="0"/>
                <a:ea typeface="华文宋体" charset="0"/>
                <a:cs typeface="华文宋体" charset="0"/>
              </a:rPr>
              <a:t>基督</a:t>
            </a:r>
            <a:r>
              <a:rPr lang="ja-JP" altLang="en-US" sz="2400" b="1" dirty="0" smtClean="0">
                <a:solidFill>
                  <a:schemeClr val="tx1"/>
                </a:solidFill>
                <a:latin typeface="华文宋体" charset="0"/>
                <a:ea typeface="华文宋体" charset="0"/>
                <a:cs typeface="华文宋体" charset="0"/>
              </a:rPr>
              <a:t>教会</a:t>
            </a:r>
            <a:endParaRPr lang="en-US" altLang="ja-JP" sz="2400" b="1" dirty="0" smtClean="0">
              <a:solidFill>
                <a:schemeClr val="tx1"/>
              </a:solidFill>
              <a:latin typeface="华文宋体" charset="0"/>
              <a:ea typeface="华文宋体" charset="0"/>
              <a:cs typeface="华文宋体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rPr>
              <a:t>April 8, 2012</a:t>
            </a:r>
            <a:endParaRPr lang="en-US" sz="2400" b="1" dirty="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775" y="3041459"/>
            <a:ext cx="8063133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b="1" u="sng" dirty="0" smtClean="0">
                <a:solidFill>
                  <a:srgbClr val="660066"/>
                </a:solidFill>
                <a:effectLst/>
              </a:rPr>
              <a:t>Grief Turns to Joy </a:t>
            </a:r>
            <a:r>
              <a:rPr lang="en-US" b="1" u="sng" dirty="0" smtClean="0">
                <a:solidFill>
                  <a:srgbClr val="660066"/>
                </a:solidFill>
                <a:effectLst/>
              </a:rPr>
              <a:t/>
            </a:r>
            <a:br>
              <a:rPr lang="en-US" b="1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u="sng" dirty="0">
              <a:solidFill>
                <a:srgbClr val="66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2732" cy="2781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00272" cy="284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585" y="-1"/>
            <a:ext cx="3791415" cy="28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72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9290" y="2189619"/>
            <a:ext cx="7612064" cy="418203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543" y="2189619"/>
            <a:ext cx="80224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 startAt="5"/>
            </a:pPr>
            <a:r>
              <a:rPr lang="en-US" sz="2400" b="1" dirty="0" smtClean="0">
                <a:solidFill>
                  <a:srgbClr val="000000"/>
                </a:solidFill>
              </a:rPr>
              <a:t>Sins </a:t>
            </a:r>
            <a:r>
              <a:rPr lang="en-US" sz="2400" b="1" dirty="0">
                <a:solidFill>
                  <a:srgbClr val="000000"/>
                </a:solidFill>
              </a:rPr>
              <a:t>Turns to </a:t>
            </a:r>
            <a:r>
              <a:rPr lang="en-US" sz="2400" b="1" dirty="0" smtClean="0">
                <a:solidFill>
                  <a:srgbClr val="000000"/>
                </a:solidFill>
              </a:rPr>
              <a:t>Forgiveness </a:t>
            </a:r>
            <a:r>
              <a:rPr lang="en-US" sz="24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罪过变为宽恕</a:t>
            </a:r>
          </a:p>
          <a:p>
            <a:pPr lvl="1"/>
            <a:endParaRPr lang="en-US" sz="2400" b="1" dirty="0" smtClean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914400" lvl="1" indent="-457200">
              <a:buClr>
                <a:srgbClr val="FF0000"/>
              </a:buClr>
              <a:buFont typeface="Arial"/>
              <a:buChar char="•"/>
            </a:pPr>
            <a:r>
              <a:rPr lang="en-US" altLang="zh-TW" sz="2400" baseline="300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7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然而我将真情告诉你们</a:t>
            </a:r>
            <a:r>
              <a:rPr lang="zh-TW" altLang="en-US" sz="2400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，我去是于你们有益的。我若不去，保惠师就不到你们这里来；我若去，就差他来。 </a:t>
            </a:r>
            <a:r>
              <a:rPr lang="en-US" altLang="zh-TW" sz="2400" baseline="300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8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他</a:t>
            </a:r>
            <a:r>
              <a:rPr lang="zh-TW" altLang="en-US" sz="2400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既来了，就要叫世人为罪、为义、为审判，自己责备自己。 </a:t>
            </a:r>
            <a:r>
              <a:rPr lang="en-US" altLang="zh-TW" sz="2400" baseline="300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9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为</a:t>
            </a:r>
            <a:r>
              <a:rPr lang="zh-TW" altLang="en-US" sz="2400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罪，是因他们不信我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；</a:t>
            </a:r>
            <a:r>
              <a:rPr lang="en-US" altLang="zh-TW" sz="2400" baseline="300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10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为义</a:t>
            </a:r>
            <a:r>
              <a:rPr lang="zh-TW" altLang="en-US" sz="2400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，是因我往父那里去，你们就不再见我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；</a:t>
            </a:r>
            <a:r>
              <a:rPr lang="en-US" altLang="zh-TW" sz="2400" baseline="300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11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为审判</a:t>
            </a:r>
            <a:r>
              <a:rPr lang="zh-TW" altLang="en-US" sz="2400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，是因这世界的王受了审判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。</a:t>
            </a:r>
            <a:r>
              <a:rPr lang="en-US" altLang="zh-TW" sz="2400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约翰</a:t>
            </a:r>
            <a:r>
              <a:rPr lang="en-US" altLang="zh-TW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Times"/>
              </a:rPr>
              <a:t>John</a:t>
            </a:r>
            <a:r>
              <a:rPr lang="zh-TW" altLang="en-US" sz="2400" dirty="0" smtClean="0">
                <a:solidFill>
                  <a:srgbClr val="000000"/>
                </a:solidFill>
                <a:ea typeface="宋体"/>
                <a:cs typeface="Times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Times"/>
              </a:rPr>
              <a:t>16:7-11</a:t>
            </a:r>
            <a:r>
              <a:rPr lang="en-US" altLang="zh-TW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)</a:t>
            </a:r>
          </a:p>
          <a:p>
            <a:pPr marL="914400" lvl="1" indent="-457200">
              <a:buClr>
                <a:srgbClr val="FF0000"/>
              </a:buClr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Times"/>
              <a:ea typeface="宋体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86912" y="85462"/>
            <a:ext cx="6531824" cy="14176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u="sng" dirty="0" smtClean="0">
                <a:solidFill>
                  <a:srgbClr val="660066"/>
                </a:solidFill>
                <a:effectLst/>
              </a:rPr>
              <a:t>Grief Turns to Joy </a:t>
            </a:r>
            <a:br>
              <a:rPr lang="en-US" sz="3200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sz="3200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58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77" y="2021278"/>
            <a:ext cx="8159599" cy="1417638"/>
          </a:xfrm>
        </p:spPr>
        <p:txBody>
          <a:bodyPr/>
          <a:lstStyle/>
          <a:p>
            <a:pPr algn="l"/>
            <a:r>
              <a:rPr lang="en-US" sz="2400" b="1" dirty="0">
                <a:effectLst/>
                <a:latin typeface="+mn-lt"/>
              </a:rPr>
              <a:t>Encouragements/Applications from This Text </a:t>
            </a:r>
            <a:r>
              <a:rPr lang="en-US" sz="2400" b="1" dirty="0">
                <a:solidFill>
                  <a:srgbClr val="000000"/>
                </a:solidFill>
                <a:effectLst/>
                <a:latin typeface="宋体"/>
                <a:ea typeface="宋体"/>
                <a:cs typeface="宋体"/>
              </a:rPr>
              <a:t>经文的鼓励与应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宋体"/>
                <a:ea typeface="宋体"/>
                <a:cs typeface="宋体"/>
              </a:rPr>
              <a:t>用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3914" y="3103762"/>
            <a:ext cx="805896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在主复活里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,</a:t>
            </a:r>
            <a:r>
              <a:rPr lang="en-US" altLang="zh-TW" sz="2400" dirty="0" smtClean="0">
                <a:solidFill>
                  <a:srgbClr val="000000"/>
                </a:solidFill>
                <a:latin typeface="Times"/>
                <a:ea typeface="SimSun" charset="0"/>
                <a:cs typeface="Times"/>
              </a:rPr>
              <a:t>… </a:t>
            </a:r>
            <a:r>
              <a:rPr lang="en-US" altLang="zh-TW" sz="2400" dirty="0" smtClean="0">
                <a:solidFill>
                  <a:srgbClr val="000000"/>
                </a:solidFill>
                <a:ea typeface="SimSun" charset="0"/>
                <a:cs typeface="Times"/>
              </a:rPr>
              <a:t>In His Resurrection</a:t>
            </a:r>
            <a:r>
              <a:rPr lang="en-US" altLang="zh-TW" sz="2400" dirty="0" smtClean="0">
                <a:solidFill>
                  <a:srgbClr val="000000"/>
                </a:solidFill>
                <a:latin typeface="Times"/>
                <a:ea typeface="SimSun" charset="0"/>
                <a:cs typeface="Times"/>
              </a:rPr>
              <a:t>…</a:t>
            </a:r>
            <a:endParaRPr lang="en-US" altLang="ja-JP" sz="2800" dirty="0" smtClean="0">
              <a:solidFill>
                <a:srgbClr val="000000"/>
              </a:solidFill>
              <a:latin typeface="Times"/>
              <a:ea typeface="SimSun" charset="0"/>
              <a:cs typeface="Time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lvl="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0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…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你们</a:t>
            </a:r>
            <a:r>
              <a:rPr lang="zh-TW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的忧愁要变为喜乐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en-US" altLang="zh-TW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約翰福音 </a:t>
            </a:r>
            <a:r>
              <a:rPr lang="en-US" altLang="ja-JP" sz="2000" dirty="0">
                <a:solidFill>
                  <a:srgbClr val="000000"/>
                </a:solidFill>
                <a:ea typeface="宋体"/>
                <a:cs typeface="宋体"/>
              </a:rPr>
              <a:t>John </a:t>
            </a:r>
            <a:r>
              <a:rPr lang="en-US" altLang="ja-JP" sz="2000" dirty="0" smtClean="0">
                <a:solidFill>
                  <a:srgbClr val="000000"/>
                </a:solidFill>
                <a:ea typeface="宋体"/>
                <a:cs typeface="宋体"/>
              </a:rPr>
              <a:t>16:20</a:t>
            </a:r>
            <a:r>
              <a:rPr lang="en-US" altLang="ja-JP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0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…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是要叫你们在</a:t>
            </a:r>
            <a:r>
              <a:rPr lang="zh-TW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我里面有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平安</a:t>
            </a:r>
            <a:r>
              <a:rPr lang="en-US" altLang="zh-TW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約翰福音 </a:t>
            </a:r>
            <a:r>
              <a:rPr lang="en-US" altLang="ja-JP" sz="2000" dirty="0">
                <a:solidFill>
                  <a:srgbClr val="000000"/>
                </a:solidFill>
                <a:ea typeface="宋体"/>
                <a:cs typeface="宋体"/>
              </a:rPr>
              <a:t>John 16</a:t>
            </a:r>
            <a:r>
              <a:rPr lang="en-US" altLang="ja-JP" sz="2000" dirty="0" smtClean="0">
                <a:solidFill>
                  <a:srgbClr val="000000"/>
                </a:solidFill>
                <a:ea typeface="宋体"/>
                <a:cs typeface="宋体"/>
              </a:rPr>
              <a:t>:33</a:t>
            </a:r>
            <a:r>
              <a:rPr lang="en-US" altLang="ja-JP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285750" lvl="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0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…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我也照样差遣你们。</a:t>
            </a:r>
            <a:r>
              <a:rPr lang="en-US" altLang="zh-TW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約翰福音</a:t>
            </a:r>
            <a:r>
              <a:rPr lang="en-US" altLang="ja-JP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ea typeface="宋体"/>
                <a:cs typeface="宋体"/>
              </a:rPr>
              <a:t>John</a:t>
            </a:r>
            <a:r>
              <a:rPr lang="zh-TW" altLang="en-US" sz="2000" dirty="0">
                <a:solidFill>
                  <a:srgbClr val="000000"/>
                </a:solidFill>
                <a:ea typeface="宋体"/>
                <a:cs typeface="宋体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ea typeface="宋体"/>
                <a:cs typeface="宋体"/>
              </a:rPr>
              <a:t>20:21</a:t>
            </a:r>
            <a:r>
              <a:rPr lang="en-US" altLang="ja-JP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285750" lvl="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0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…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那没有看见就</a:t>
            </a:r>
            <a:r>
              <a:rPr lang="zh-TW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信的有福了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！</a:t>
            </a:r>
            <a:r>
              <a:rPr lang="en-US" altLang="zh-TW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約翰福音 </a:t>
            </a:r>
            <a:r>
              <a:rPr lang="en-US" altLang="ja-JP" sz="2000" dirty="0">
                <a:solidFill>
                  <a:srgbClr val="000000"/>
                </a:solidFill>
                <a:ea typeface="宋体"/>
                <a:cs typeface="宋体"/>
              </a:rPr>
              <a:t>John 20:26-29</a:t>
            </a:r>
            <a:r>
              <a:rPr lang="en-US" altLang="ja-JP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zh-TW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我们在爱子里得蒙救赎，罪过得以赦免</a:t>
            </a:r>
            <a:r>
              <a:rPr lang="zh-TW" altLang="en-US" sz="2000" dirty="0">
                <a:solidFill>
                  <a:srgbClr val="000000"/>
                </a:solidFill>
              </a:rPr>
              <a:t>。</a:t>
            </a:r>
            <a:r>
              <a:rPr lang="en-US" altLang="zh-TW" sz="2000" dirty="0">
                <a:solidFill>
                  <a:srgbClr val="000000"/>
                </a:solidFill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歌罗西书</a:t>
            </a:r>
            <a:r>
              <a:rPr lang="zh-TW" altLang="en-US" sz="2000" dirty="0">
                <a:solidFill>
                  <a:srgbClr val="000000"/>
                </a:solidFill>
              </a:rPr>
              <a:t> </a:t>
            </a:r>
            <a:r>
              <a:rPr lang="en-US" altLang="zh-TW" sz="2000" dirty="0">
                <a:solidFill>
                  <a:srgbClr val="000000"/>
                </a:solidFill>
              </a:rPr>
              <a:t>Col. 1:14</a:t>
            </a:r>
            <a:r>
              <a:rPr lang="en-US" altLang="zh-TW" sz="20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zh-TW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并且神已经叫主复活，也要用自己的能力叫我们复活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en-US" altLang="zh-TW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哥</a:t>
            </a:r>
            <a:r>
              <a:rPr lang="zh-TW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林多前书 </a:t>
            </a:r>
            <a:r>
              <a:rPr lang="en-US" altLang="zh-TW" sz="2000" dirty="0" smtClean="0">
                <a:solidFill>
                  <a:srgbClr val="000000"/>
                </a:solidFill>
                <a:ea typeface="宋体"/>
                <a:cs typeface="宋体"/>
              </a:rPr>
              <a:t>I Cor.6</a:t>
            </a:r>
            <a:r>
              <a:rPr lang="en-US" altLang="zh-TW" sz="2000" dirty="0">
                <a:solidFill>
                  <a:srgbClr val="000000"/>
                </a:solidFill>
                <a:ea typeface="宋体"/>
                <a:cs typeface="宋体"/>
              </a:rPr>
              <a:t>:</a:t>
            </a:r>
            <a:r>
              <a:rPr lang="en-US" altLang="zh-TW" sz="2000" dirty="0" smtClean="0">
                <a:solidFill>
                  <a:srgbClr val="000000"/>
                </a:solidFill>
                <a:ea typeface="宋体"/>
                <a:cs typeface="宋体"/>
              </a:rPr>
              <a:t>14</a:t>
            </a:r>
            <a:r>
              <a:rPr lang="en-US" altLang="zh-TW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zh-TW" altLang="en-US" sz="2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因为神的国不在乎吃喝，只在乎公义、和平并圣灵中的喜乐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en-US" altLang="zh-TW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TW" altLang="en-US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罗马书 </a:t>
            </a:r>
            <a:r>
              <a:rPr lang="en-US" altLang="zh-TW" sz="2000" dirty="0" smtClean="0">
                <a:solidFill>
                  <a:srgbClr val="000000"/>
                </a:solidFill>
                <a:ea typeface="宋体"/>
                <a:cs typeface="宋体"/>
              </a:rPr>
              <a:t>Romans 14</a:t>
            </a:r>
            <a:r>
              <a:rPr lang="en-US" altLang="zh-TW" sz="2000" dirty="0">
                <a:solidFill>
                  <a:srgbClr val="000000"/>
                </a:solidFill>
                <a:ea typeface="宋体"/>
                <a:cs typeface="宋体"/>
              </a:rPr>
              <a:t>:</a:t>
            </a:r>
            <a:r>
              <a:rPr lang="en-US" altLang="zh-TW" sz="2000" dirty="0" smtClean="0">
                <a:solidFill>
                  <a:srgbClr val="000000"/>
                </a:solidFill>
                <a:ea typeface="宋体"/>
                <a:cs typeface="宋体"/>
              </a:rPr>
              <a:t>17</a:t>
            </a:r>
            <a:r>
              <a:rPr lang="en-US" altLang="zh-TW" sz="2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  <a:endParaRPr lang="en-US" altLang="zh-TW" sz="20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285750" lvl="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altLang="ja-JP" sz="20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altLang="ja-JP" sz="20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285750" lvl="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altLang="ja-JP" sz="20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altLang="zh-TW" sz="2000" dirty="0" smtClean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altLang="zh-TW" sz="20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6912" y="85462"/>
            <a:ext cx="6531824" cy="14176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u="sng" dirty="0" smtClean="0">
                <a:solidFill>
                  <a:srgbClr val="660066"/>
                </a:solidFill>
                <a:effectLst/>
              </a:rPr>
              <a:t>Grief Turns to Joy </a:t>
            </a:r>
            <a:br>
              <a:rPr lang="en-US" sz="3200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sz="3200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4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9400" y="2236499"/>
            <a:ext cx="74178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zh-TW" altLang="en-US" sz="2400" dirty="0" smtClean="0">
                <a:latin typeface="宋体"/>
                <a:ea typeface="宋体"/>
                <a:cs typeface="宋体"/>
              </a:rPr>
              <a:t>马利亚来到坟墓看</a:t>
            </a:r>
            <a:r>
              <a:rPr lang="en-US" altLang="zh-TW" sz="2400" dirty="0" smtClean="0">
                <a:latin typeface="宋体"/>
                <a:ea typeface="宋体"/>
                <a:cs typeface="宋体"/>
              </a:rPr>
              <a:t>,</a:t>
            </a:r>
            <a:r>
              <a:rPr lang="zh-TW" altLang="en-US" sz="2400" dirty="0" smtClean="0">
                <a:latin typeface="宋体"/>
                <a:ea typeface="宋体"/>
                <a:cs typeface="宋体"/>
              </a:rPr>
              <a:t>见证主复</a:t>
            </a:r>
            <a:r>
              <a:rPr lang="zh-TW" altLang="en-US" sz="2400" dirty="0">
                <a:latin typeface="宋体"/>
                <a:ea typeface="宋体"/>
                <a:cs typeface="宋体"/>
              </a:rPr>
              <a:t>活 </a:t>
            </a:r>
            <a:r>
              <a:rPr lang="en-US" altLang="zh-TW" sz="2400" dirty="0" smtClean="0"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 smtClean="0">
                <a:latin typeface="宋体"/>
                <a:ea typeface="宋体"/>
                <a:cs typeface="宋体"/>
              </a:rPr>
              <a:t>约翰</a:t>
            </a:r>
            <a:r>
              <a:rPr lang="zh-TW" altLang="en-US" sz="2400" dirty="0">
                <a:latin typeface="宋体"/>
                <a:ea typeface="宋体"/>
                <a:cs typeface="宋体"/>
              </a:rPr>
              <a:t>福音 </a:t>
            </a:r>
            <a:r>
              <a:rPr lang="en-US" altLang="zh-TW" sz="2400" dirty="0" smtClean="0">
                <a:ea typeface="宋体"/>
                <a:cs typeface="宋体"/>
              </a:rPr>
              <a:t>John 20:1-18;</a:t>
            </a:r>
            <a:r>
              <a:rPr lang="zh-TW" altLang="en-US" sz="2400" dirty="0">
                <a:ea typeface="宋体"/>
                <a:cs typeface="宋体"/>
              </a:rPr>
              <a:t> 马可</a:t>
            </a:r>
            <a:r>
              <a:rPr lang="zh-TW" altLang="en-US" sz="2400" dirty="0" smtClean="0">
                <a:ea typeface="宋体"/>
                <a:cs typeface="宋体"/>
              </a:rPr>
              <a:t>福音</a:t>
            </a:r>
            <a:r>
              <a:rPr lang="en-US" altLang="zh-TW" sz="2400" dirty="0" smtClean="0">
                <a:ea typeface="宋体"/>
                <a:cs typeface="宋体"/>
              </a:rPr>
              <a:t> Mark</a:t>
            </a:r>
            <a:r>
              <a:rPr lang="zh-TW" altLang="en-US" sz="2400" dirty="0" smtClean="0">
                <a:ea typeface="宋体"/>
                <a:cs typeface="宋体"/>
              </a:rPr>
              <a:t> </a:t>
            </a:r>
            <a:r>
              <a:rPr lang="en-US" altLang="zh-TW" sz="2400" dirty="0">
                <a:ea typeface="宋体"/>
                <a:cs typeface="宋体"/>
              </a:rPr>
              <a:t>16:</a:t>
            </a:r>
            <a:r>
              <a:rPr lang="en-US" altLang="zh-TW" sz="2400" dirty="0" smtClean="0">
                <a:ea typeface="宋体"/>
                <a:cs typeface="宋体"/>
              </a:rPr>
              <a:t>9; </a:t>
            </a:r>
            <a:r>
              <a:rPr lang="zh-TW" altLang="en-US" sz="2400" dirty="0">
                <a:ea typeface="宋体"/>
                <a:cs typeface="宋体"/>
              </a:rPr>
              <a:t>路</a:t>
            </a:r>
            <a:r>
              <a:rPr lang="zh-TW" altLang="en-US" sz="2400" dirty="0" smtClean="0">
                <a:ea typeface="宋体"/>
                <a:cs typeface="宋体"/>
              </a:rPr>
              <a:t>加福音</a:t>
            </a:r>
            <a:r>
              <a:rPr lang="en-US" altLang="zh-TW" sz="2400" dirty="0" smtClean="0">
                <a:ea typeface="宋体"/>
                <a:cs typeface="宋体"/>
              </a:rPr>
              <a:t> Luke</a:t>
            </a:r>
            <a:r>
              <a:rPr lang="zh-TW" altLang="en-US" sz="2400" dirty="0" smtClean="0">
                <a:ea typeface="宋体"/>
                <a:cs typeface="宋体"/>
              </a:rPr>
              <a:t> </a:t>
            </a:r>
            <a:r>
              <a:rPr lang="en-US" altLang="zh-TW" sz="2400" dirty="0">
                <a:ea typeface="宋体"/>
                <a:cs typeface="宋体"/>
              </a:rPr>
              <a:t>8:1-3</a:t>
            </a:r>
            <a:r>
              <a:rPr lang="en-US" altLang="zh-TW" sz="2400" dirty="0" smtClean="0">
                <a:ea typeface="宋体"/>
                <a:cs typeface="宋体"/>
              </a:rPr>
              <a:t> </a:t>
            </a:r>
            <a:r>
              <a:rPr lang="en-US" altLang="zh-TW" sz="2400" dirty="0" smtClean="0">
                <a:latin typeface="宋体"/>
                <a:ea typeface="宋体"/>
                <a:cs typeface="宋体"/>
              </a:rPr>
              <a:t>)</a:t>
            </a:r>
            <a:endParaRPr lang="en-US" altLang="zh-TW" sz="2400" dirty="0" smtClean="0">
              <a:latin typeface="Trebuchet MS"/>
              <a:ea typeface="宋体"/>
              <a:cs typeface="Trebuchet MS"/>
            </a:endParaRPr>
          </a:p>
          <a:p>
            <a:pPr marL="742950" lvl="1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86912" y="85462"/>
            <a:ext cx="6531824" cy="14176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u="sng" dirty="0" smtClean="0">
                <a:solidFill>
                  <a:srgbClr val="660066"/>
                </a:solidFill>
                <a:effectLst/>
              </a:rPr>
              <a:t>Grief Turns to Joy </a:t>
            </a:r>
            <a:br>
              <a:rPr lang="en-US" sz="3200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sz="3200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78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6912" y="85462"/>
            <a:ext cx="6531824" cy="14176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u="sng" dirty="0">
                <a:solidFill>
                  <a:srgbClr val="660066"/>
                </a:solidFill>
                <a:effectLst/>
              </a:rPr>
              <a:t>Grief Turns to Joy </a:t>
            </a:r>
            <a:r>
              <a:rPr lang="en-US" sz="3200" u="sng" dirty="0">
                <a:solidFill>
                  <a:schemeClr val="tx1"/>
                </a:solidFill>
                <a:effectLst/>
              </a:rPr>
              <a:t/>
            </a:r>
            <a:br>
              <a:rPr lang="en-US" sz="3200" u="sng" dirty="0">
                <a:solidFill>
                  <a:schemeClr val="tx1"/>
                </a:solidFill>
                <a:effectLst/>
              </a:rPr>
            </a:br>
            <a:r>
              <a:rPr lang="zh-TW" altLang="en-US" sz="3200" u="sng" dirty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400" y="2070846"/>
            <a:ext cx="75732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Death Turns to Life   </a:t>
            </a:r>
            <a:r>
              <a:rPr lang="en-US" sz="2400" b="1" dirty="0" smtClean="0">
                <a:latin typeface="宋体"/>
                <a:ea typeface="宋体"/>
                <a:cs typeface="宋体"/>
              </a:rPr>
              <a:t>死亡变为复活 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>
              <a:latin typeface="宋体"/>
              <a:ea typeface="宋体"/>
              <a:cs typeface="宋体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latin typeface="宋体"/>
                <a:ea typeface="宋体"/>
                <a:cs typeface="宋体"/>
              </a:rPr>
              <a:t>22</a:t>
            </a:r>
            <a:r>
              <a:rPr lang="zh-TW" altLang="en-US" sz="2400" dirty="0" smtClean="0">
                <a:latin typeface="宋体"/>
                <a:ea typeface="宋体"/>
                <a:cs typeface="宋体"/>
              </a:rPr>
              <a:t>他们还</a:t>
            </a:r>
            <a:r>
              <a:rPr lang="zh-TW" altLang="en-US" sz="2400" dirty="0">
                <a:latin typeface="宋体"/>
                <a:ea typeface="宋体"/>
                <a:cs typeface="宋体"/>
              </a:rPr>
              <a:t>住在加利利的时候，耶稣对门徒说：“人子将要被交在人手里， </a:t>
            </a:r>
            <a:r>
              <a:rPr lang="en-US" altLang="zh-TW" sz="2400" baseline="30000" dirty="0" smtClean="0">
                <a:latin typeface="宋体"/>
                <a:ea typeface="宋体"/>
                <a:cs typeface="宋体"/>
              </a:rPr>
              <a:t>23</a:t>
            </a:r>
            <a:r>
              <a:rPr lang="zh-TW" altLang="en-US" sz="2400" dirty="0" smtClean="0">
                <a:latin typeface="宋体"/>
                <a:ea typeface="宋体"/>
                <a:cs typeface="宋体"/>
              </a:rPr>
              <a:t>他们要杀害</a:t>
            </a:r>
            <a:r>
              <a:rPr lang="zh-TW" altLang="en-US" sz="2400" dirty="0">
                <a:latin typeface="宋体"/>
                <a:ea typeface="宋体"/>
                <a:cs typeface="宋体"/>
              </a:rPr>
              <a:t>他，第三日他要复活。”门徒就大大地忧愁。</a:t>
            </a:r>
            <a:r>
              <a:rPr lang="zh-TW" altLang="en-US" sz="2400" dirty="0" smtClean="0">
                <a:latin typeface="宋体"/>
                <a:ea typeface="宋体"/>
                <a:cs typeface="宋体"/>
              </a:rPr>
              <a:t>。</a:t>
            </a:r>
            <a:r>
              <a:rPr lang="en-US" altLang="zh-TW" sz="2400" dirty="0" smtClean="0"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>
                <a:latin typeface="宋体"/>
                <a:ea typeface="宋体"/>
                <a:cs typeface="宋体"/>
              </a:rPr>
              <a:t>马太福音</a:t>
            </a:r>
            <a:r>
              <a:rPr lang="ja-JP" altLang="en-US" sz="2400" dirty="0" smtClean="0">
                <a:latin typeface="宋体"/>
                <a:ea typeface="宋体"/>
                <a:cs typeface="宋体"/>
              </a:rPr>
              <a:t> </a:t>
            </a:r>
            <a:r>
              <a:rPr lang="en-US" altLang="ja-JP" sz="2400" dirty="0" smtClean="0">
                <a:ea typeface="宋体"/>
                <a:cs typeface="宋体"/>
              </a:rPr>
              <a:t>Matthew 17:22-23</a:t>
            </a:r>
            <a:r>
              <a:rPr lang="en-US" altLang="zh-TW" sz="2400" dirty="0" smtClean="0">
                <a:latin typeface="宋体"/>
                <a:ea typeface="宋体"/>
                <a:cs typeface="宋体"/>
              </a:rPr>
              <a:t>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latin typeface="宋体"/>
                <a:ea typeface="宋体"/>
                <a:cs typeface="宋体"/>
              </a:rPr>
              <a:t>6</a:t>
            </a:r>
            <a:r>
              <a:rPr lang="zh-TW" altLang="en-US" sz="2400" dirty="0" smtClean="0">
                <a:latin typeface="宋体"/>
                <a:ea typeface="宋体"/>
                <a:cs typeface="宋体"/>
              </a:rPr>
              <a:t>只因我将这事告诉你们</a:t>
            </a:r>
            <a:r>
              <a:rPr lang="zh-TW" altLang="en-US" sz="2400" dirty="0">
                <a:latin typeface="宋体"/>
                <a:ea typeface="宋体"/>
                <a:cs typeface="宋体"/>
              </a:rPr>
              <a:t>，你们就满心忧愁</a:t>
            </a:r>
            <a:r>
              <a:rPr lang="zh-TW" altLang="en-US" sz="2400" dirty="0" smtClean="0">
                <a:latin typeface="宋体"/>
                <a:ea typeface="宋体"/>
                <a:cs typeface="宋体"/>
              </a:rPr>
              <a:t>。</a:t>
            </a:r>
            <a:r>
              <a:rPr lang="en-US" altLang="zh-TW" sz="2400" baseline="30000" dirty="0" smtClean="0">
                <a:latin typeface="宋体"/>
                <a:ea typeface="宋体"/>
                <a:cs typeface="宋体"/>
              </a:rPr>
              <a:t>7</a:t>
            </a:r>
            <a:r>
              <a:rPr lang="en-US" altLang="zh-TW" sz="2400" dirty="0" smtClean="0">
                <a:latin typeface="宋体"/>
                <a:ea typeface="宋体"/>
                <a:cs typeface="宋体"/>
              </a:rPr>
              <a:t> </a:t>
            </a:r>
            <a:r>
              <a:rPr lang="zh-TW" altLang="en-US" sz="2400" dirty="0">
                <a:latin typeface="宋体"/>
                <a:ea typeface="宋体"/>
                <a:cs typeface="宋体"/>
              </a:rPr>
              <a:t>然而我将真情告诉你们，我去是于你们有益的。我若不去，保惠师就不到你们这里来；我若去，就差他来。</a:t>
            </a:r>
            <a:r>
              <a:rPr lang="zh-TW" altLang="en-US" sz="2400" dirty="0" smtClean="0">
                <a:latin typeface="宋体"/>
                <a:ea typeface="宋体"/>
                <a:cs typeface="宋体"/>
              </a:rPr>
              <a:t>。</a:t>
            </a:r>
            <a:r>
              <a:rPr lang="en-US" altLang="zh-TW" sz="2400" dirty="0" smtClean="0"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>
                <a:latin typeface="宋体"/>
                <a:ea typeface="宋体"/>
                <a:cs typeface="宋体"/>
              </a:rPr>
              <a:t>约翰</a:t>
            </a:r>
            <a:r>
              <a:rPr lang="zh-TW" altLang="en-US" sz="2400" dirty="0" smtClean="0">
                <a:latin typeface="宋体"/>
                <a:ea typeface="宋体"/>
                <a:cs typeface="宋体"/>
              </a:rPr>
              <a:t>福音</a:t>
            </a:r>
            <a:r>
              <a:rPr lang="en-US" altLang="zh-TW" sz="2400" dirty="0" smtClean="0">
                <a:latin typeface="宋体"/>
                <a:ea typeface="宋体"/>
                <a:cs typeface="宋体"/>
              </a:rPr>
              <a:t> </a:t>
            </a:r>
            <a:r>
              <a:rPr lang="en-US" altLang="zh-TW" sz="2400" dirty="0" smtClean="0">
                <a:ea typeface="宋体"/>
                <a:cs typeface="宋体"/>
              </a:rPr>
              <a:t>John 16:6-7</a:t>
            </a:r>
            <a:r>
              <a:rPr lang="en-US" altLang="ja-JP" sz="2400" dirty="0" smtClean="0">
                <a:latin typeface="宋体"/>
                <a:ea typeface="宋体"/>
                <a:cs typeface="宋体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4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5175" y="2128748"/>
            <a:ext cx="794018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dirty="0"/>
              <a:t>Fear Turns to Peace  </a:t>
            </a:r>
            <a:r>
              <a:rPr lang="en-US" sz="2400" dirty="0" smtClean="0">
                <a:latin typeface="宋体"/>
                <a:ea typeface="宋体"/>
                <a:cs typeface="宋体"/>
              </a:rPr>
              <a:t>害怕变为平安</a:t>
            </a:r>
            <a:endParaRPr lang="en-US" sz="2400" dirty="0">
              <a:latin typeface="宋体"/>
              <a:ea typeface="宋体"/>
              <a:cs typeface="宋体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 marL="342900" lvl="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天使对妇女说：“不要害怕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！我知道你们是寻找那钉十字架的耶稣。 </a:t>
            </a:r>
            <a:r>
              <a:rPr lang="en-US" altLang="zh-TW" sz="2400" baseline="30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6</a:t>
            </a:r>
            <a:r>
              <a:rPr lang="en-US" altLang="zh-TW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他不在这里，照他所说的，已经复活了。你们来看安放主的地方！</a:t>
            </a:r>
            <a:r>
              <a:rPr lang="zh-Hant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马太福音 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Matt. 28:5-6</a:t>
            </a:r>
            <a:r>
              <a:rPr lang="en-US" altLang="ja-JP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10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耶稣对她们说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：“不要害怕！你们去告诉我的弟兄，叫他们往加利利去，在那里必见我。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”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马太福音 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Matt. 28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:10</a:t>
            </a:r>
            <a:r>
              <a:rPr lang="en-US" altLang="ja-JP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  <a:endParaRPr lang="en-US" altLang="ja-JP" sz="24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342900" lvl="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altLang="ja-JP" sz="2400" dirty="0" smtClean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endParaRPr lang="en-US" altLang="ja-JP" sz="24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342900" lvl="0" indent="-342900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86912" y="85462"/>
            <a:ext cx="6531824" cy="14176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u="sng" dirty="0" smtClean="0">
                <a:solidFill>
                  <a:srgbClr val="660066"/>
                </a:solidFill>
                <a:effectLst/>
              </a:rPr>
              <a:t>Grief Turns to Joy </a:t>
            </a:r>
            <a:br>
              <a:rPr lang="en-US" sz="3200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sz="3200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16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5175" y="1985380"/>
            <a:ext cx="79401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dirty="0"/>
              <a:t>Fear Turns to </a:t>
            </a:r>
            <a:r>
              <a:rPr lang="en-US" sz="2400" dirty="0" smtClean="0"/>
              <a:t>Peace (Cont’d)  </a:t>
            </a:r>
            <a:r>
              <a:rPr lang="en-US" sz="2400" dirty="0" smtClean="0">
                <a:latin typeface="宋体"/>
                <a:ea typeface="宋体"/>
                <a:cs typeface="宋体"/>
              </a:rPr>
              <a:t>害怕变为平安</a:t>
            </a:r>
            <a:endParaRPr lang="en-US" sz="2400" dirty="0">
              <a:latin typeface="宋体"/>
              <a:ea typeface="宋体"/>
              <a:cs typeface="宋体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 marL="342900" lvl="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33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我将这些事告诉你们，是要叫你们在我里面有平安。在世上你们有苦难，但你们可以放心，我已经胜了世界。</a:t>
            </a:r>
            <a:r>
              <a:rPr lang="en-US" altLang="zh-TW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约翰福音</a:t>
            </a:r>
            <a:r>
              <a:rPr lang="en-US" altLang="zh-TW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John</a:t>
            </a:r>
            <a:r>
              <a:rPr lang="zh-TW" altLang="en-US" sz="2400" dirty="0">
                <a:solidFill>
                  <a:srgbClr val="000000"/>
                </a:solidFill>
                <a:ea typeface="宋体"/>
                <a:cs typeface="宋体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16:33</a:t>
            </a:r>
            <a:r>
              <a:rPr lang="en-US" altLang="ja-JP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19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那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日，就是七日的第一日晚上，门徒所在的地方，因怕犹太人，门都关了。耶稣来站在当中，对他们说：“愿你们平安！” </a:t>
            </a: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20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说了这话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，就把手和肋旁指给他们看。门徒看见主，就喜乐了。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约翰福音</a:t>
            </a:r>
            <a:r>
              <a:rPr lang="en-US" altLang="zh-TW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John</a:t>
            </a:r>
            <a:r>
              <a:rPr lang="zh-TW" altLang="en-US" sz="2400" dirty="0">
                <a:solidFill>
                  <a:srgbClr val="000000"/>
                </a:solidFill>
                <a:ea typeface="宋体"/>
                <a:cs typeface="宋体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20:19-20</a:t>
            </a:r>
            <a:r>
              <a:rPr lang="en-US" altLang="ja-JP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  <a:endParaRPr lang="en-US" altLang="ja-JP" sz="24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342900" lvl="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altLang="ja-JP" sz="2400" dirty="0" smtClean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endParaRPr lang="en-US" altLang="ja-JP" sz="24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342900" lvl="0" indent="-342900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86912" y="85462"/>
            <a:ext cx="6531824" cy="14176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u="sng" dirty="0" smtClean="0">
                <a:solidFill>
                  <a:srgbClr val="660066"/>
                </a:solidFill>
                <a:effectLst/>
              </a:rPr>
              <a:t>Grief Turns to Joy </a:t>
            </a:r>
            <a:br>
              <a:rPr lang="en-US" sz="3200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sz="3200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43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5175" y="2132327"/>
            <a:ext cx="7940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TW" sz="2400" b="1" dirty="0" smtClean="0">
                <a:solidFill>
                  <a:srgbClr val="000000"/>
                </a:solidFill>
              </a:rPr>
              <a:t>Hide </a:t>
            </a:r>
            <a:r>
              <a:rPr lang="en-US" altLang="zh-TW" sz="2400" b="1" dirty="0">
                <a:solidFill>
                  <a:srgbClr val="000000"/>
                </a:solidFill>
              </a:rPr>
              <a:t>Turns to Send </a:t>
            </a:r>
            <a:r>
              <a:rPr lang="zh-TW" altLang="en-US" sz="24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关紧变为差遣 </a:t>
            </a:r>
            <a:r>
              <a:rPr lang="en-US" sz="24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19</a:t>
            </a:r>
            <a:r>
              <a:rPr lang="zh-TW" altLang="en-US" sz="2400" dirty="0" smtClean="0">
                <a:solidFill>
                  <a:srgbClr val="000000"/>
                </a:solidFill>
                <a:ea typeface="宋体"/>
                <a:cs typeface="宋体"/>
              </a:rPr>
              <a:t>那</a:t>
            </a:r>
            <a:r>
              <a:rPr lang="zh-TW" altLang="en-US" sz="2400" dirty="0">
                <a:solidFill>
                  <a:srgbClr val="000000"/>
                </a:solidFill>
                <a:ea typeface="宋体"/>
                <a:cs typeface="宋体"/>
              </a:rPr>
              <a:t>日，就是七日的第一日晚上，门徒所在的地方，因怕犹太人，门都关了。耶稣来站在当中，对他们说：“愿你们平安！</a:t>
            </a:r>
            <a:r>
              <a:rPr lang="zh-TW" altLang="en-US" sz="2400" dirty="0" smtClean="0">
                <a:solidFill>
                  <a:srgbClr val="000000"/>
                </a:solidFill>
                <a:ea typeface="宋体"/>
                <a:cs typeface="宋体"/>
              </a:rPr>
              <a:t>”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ja-JP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約翰福音</a:t>
            </a:r>
            <a:r>
              <a:rPr lang="en-US" altLang="ja-JP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John</a:t>
            </a:r>
            <a:r>
              <a:rPr lang="zh-TW" altLang="en-US" sz="2400" dirty="0">
                <a:solidFill>
                  <a:srgbClr val="000000"/>
                </a:solidFill>
                <a:ea typeface="宋体"/>
                <a:cs typeface="宋体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20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:19</a:t>
            </a:r>
            <a:r>
              <a:rPr lang="en-US" altLang="ja-JP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  <a:r>
              <a:rPr lang="zh-TW" altLang="en-US" sz="2400" dirty="0" smtClean="0">
                <a:solidFill>
                  <a:srgbClr val="000000"/>
                </a:solidFill>
                <a:ea typeface="宋体"/>
                <a:cs typeface="宋体"/>
              </a:rPr>
              <a:t> </a:t>
            </a:r>
            <a:endParaRPr lang="en-US" altLang="zh-TW" sz="2400" dirty="0" smtClean="0">
              <a:solidFill>
                <a:srgbClr val="000000"/>
              </a:solidFill>
              <a:ea typeface="宋体"/>
              <a:cs typeface="宋体"/>
            </a:endParaRPr>
          </a:p>
          <a:p>
            <a:pPr marL="342900" lvl="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21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耶稣又对他们说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：“愿你们平安！父怎样差遣了我，我也照样差遣你们。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”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ja-JP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約翰福音</a:t>
            </a:r>
            <a:r>
              <a:rPr lang="en-US" altLang="ja-JP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John</a:t>
            </a:r>
            <a:r>
              <a:rPr lang="zh-TW" altLang="en-US" sz="2400" dirty="0">
                <a:solidFill>
                  <a:srgbClr val="000000"/>
                </a:solidFill>
                <a:ea typeface="宋体"/>
                <a:cs typeface="宋体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20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:21</a:t>
            </a:r>
            <a:r>
              <a:rPr lang="en-US" altLang="ja-JP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altLang="ja-JP" sz="24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342900" lvl="0" indent="-342900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86912" y="85462"/>
            <a:ext cx="6531824" cy="14176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u="sng" dirty="0" smtClean="0">
                <a:solidFill>
                  <a:srgbClr val="660066"/>
                </a:solidFill>
                <a:effectLst/>
              </a:rPr>
              <a:t>Grief Turns to Joy </a:t>
            </a:r>
            <a:br>
              <a:rPr lang="en-US" sz="3200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sz="3200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20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5175" y="2090342"/>
            <a:ext cx="7940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TW" sz="2400" b="1" dirty="0" smtClean="0">
                <a:solidFill>
                  <a:srgbClr val="000000"/>
                </a:solidFill>
              </a:rPr>
              <a:t>Hide </a:t>
            </a:r>
            <a:r>
              <a:rPr lang="en-US" altLang="zh-TW" sz="2400" b="1" dirty="0">
                <a:solidFill>
                  <a:srgbClr val="000000"/>
                </a:solidFill>
              </a:rPr>
              <a:t>Turns to Send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(Cont’d) </a:t>
            </a:r>
            <a:r>
              <a:rPr lang="zh-TW" altLang="en-US" sz="24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关紧变为差遣 </a:t>
            </a:r>
            <a:r>
              <a:rPr lang="en-US" sz="24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 marL="342900" lvl="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TW" sz="24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…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神就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差遣自己的儿子成为罪身的形状，做了赎罪祭，在肉体中定了罪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案</a:t>
            </a:r>
            <a:r>
              <a:rPr lang="zh-Hant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罗马书 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Romans 8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: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3</a:t>
            </a:r>
            <a:r>
              <a:rPr lang="en-US" altLang="ja-JP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342900" lvl="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若没有奉差遣，怎能传道呢？如经上所记：“报福音传喜信的人，他们的脚踪何等佳美！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”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罗马书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Romans</a:t>
            </a:r>
            <a:r>
              <a:rPr lang="zh-TW" altLang="en-US" sz="2400" dirty="0" smtClean="0">
                <a:solidFill>
                  <a:srgbClr val="000000"/>
                </a:solidFill>
                <a:ea typeface="宋体"/>
                <a:cs typeface="宋体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10: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15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  <a:endParaRPr lang="en-US" altLang="ja-JP" sz="2400" dirty="0" smtClean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342900" indent="-342900">
              <a:buFont typeface="Arial"/>
              <a:buChar char="•"/>
            </a:pPr>
            <a:endParaRPr lang="en-US" altLang="ja-JP" sz="24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342900" lvl="0" indent="-342900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86912" y="85462"/>
            <a:ext cx="6531824" cy="14176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u="sng" dirty="0" smtClean="0">
                <a:solidFill>
                  <a:srgbClr val="660066"/>
                </a:solidFill>
                <a:effectLst/>
              </a:rPr>
              <a:t>Grief Turns to Joy </a:t>
            </a:r>
            <a:br>
              <a:rPr lang="en-US" sz="3200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sz="3200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98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5175" y="2121832"/>
            <a:ext cx="79401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>
                <a:solidFill>
                  <a:srgbClr val="000000"/>
                </a:solidFill>
              </a:rPr>
              <a:t>Doubt </a:t>
            </a:r>
            <a:r>
              <a:rPr lang="en-US" sz="2400" b="1" dirty="0">
                <a:solidFill>
                  <a:srgbClr val="000000"/>
                </a:solidFill>
              </a:rPr>
              <a:t>Turns to Belief </a:t>
            </a:r>
            <a:r>
              <a:rPr lang="en-US" sz="24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怀疑变为相信  </a:t>
            </a:r>
            <a:r>
              <a:rPr 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 marL="342900" lvl="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“26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过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了八日，门徒又在屋里，多马也和他们同在。门都关了，耶稣来站在当中说：“愿你们平安！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”</a:t>
            </a: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27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就对多马说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：“伸过你的指头来，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摸我的手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！伸出你的手来，探入我的肋旁！不要疑惑，总要信！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”</a:t>
            </a: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28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多马说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：“我的主！我的神！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”</a:t>
            </a:r>
            <a:r>
              <a:rPr lang="en-US" altLang="zh-TW" sz="2400" baseline="30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29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耶稣对他说</a:t>
            </a:r>
            <a:r>
              <a:rPr lang="zh-TW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：“你因看见了我才信，那没有看见就信的有福了！</a:t>
            </a:r>
            <a:r>
              <a:rPr lang="zh-TW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”</a:t>
            </a:r>
            <a:r>
              <a:rPr lang="en-US" altLang="zh-TW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ja-JP" altLang="en-US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約翰福音 </a:t>
            </a:r>
            <a:r>
              <a:rPr lang="en-US" altLang="ja-JP" sz="2400" dirty="0" smtClean="0">
                <a:solidFill>
                  <a:srgbClr val="000000"/>
                </a:solidFill>
                <a:ea typeface="宋体"/>
                <a:cs typeface="宋体"/>
              </a:rPr>
              <a:t>John 20:26-29</a:t>
            </a:r>
            <a:r>
              <a:rPr lang="en-US" altLang="ja-JP" sz="24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)</a:t>
            </a:r>
          </a:p>
          <a:p>
            <a:pPr marL="342900" lvl="0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altLang="ja-JP" sz="24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342900" indent="-342900">
              <a:buFont typeface="Arial"/>
              <a:buChar char="•"/>
            </a:pPr>
            <a:endParaRPr lang="en-US" altLang="ja-JP" sz="24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342900" lvl="0" indent="-342900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86912" y="85462"/>
            <a:ext cx="6531824" cy="14176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u="sng" dirty="0" smtClean="0">
                <a:solidFill>
                  <a:srgbClr val="660066"/>
                </a:solidFill>
                <a:effectLst/>
              </a:rPr>
              <a:t>Grief Turns to Joy </a:t>
            </a:r>
            <a:br>
              <a:rPr lang="en-US" sz="3200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sz="3200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73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9290" y="2189619"/>
            <a:ext cx="7612064" cy="418203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cross.jpg Cross image by lonewolf3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03" y="143423"/>
            <a:ext cx="189018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543" y="2189619"/>
            <a:ext cx="80224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 startAt="5"/>
            </a:pPr>
            <a:r>
              <a:rPr lang="en-US" sz="2400" b="1" dirty="0" smtClean="0">
                <a:solidFill>
                  <a:srgbClr val="000000"/>
                </a:solidFill>
              </a:rPr>
              <a:t>Sins </a:t>
            </a:r>
            <a:r>
              <a:rPr lang="en-US" sz="2400" b="1" dirty="0">
                <a:solidFill>
                  <a:srgbClr val="000000"/>
                </a:solidFill>
              </a:rPr>
              <a:t>Turns to </a:t>
            </a:r>
            <a:r>
              <a:rPr lang="en-US" sz="2400" b="1" dirty="0" smtClean="0">
                <a:solidFill>
                  <a:srgbClr val="000000"/>
                </a:solidFill>
              </a:rPr>
              <a:t>Forgiveness </a:t>
            </a:r>
            <a:r>
              <a:rPr lang="en-US" sz="24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罪过变为宽恕</a:t>
            </a:r>
          </a:p>
          <a:p>
            <a:pPr lvl="1"/>
            <a:endParaRPr lang="en-US" sz="2400" b="1" dirty="0" smtClean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altLang="zh-TW" sz="2400" baseline="300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22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说了这话</a:t>
            </a:r>
            <a:r>
              <a:rPr lang="zh-TW" altLang="en-US" sz="2400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，就向他们吹一口气，说：“你们受圣灵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！</a:t>
            </a:r>
            <a:r>
              <a:rPr lang="en-US" altLang="zh-TW" sz="2400" baseline="300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23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你们赦免谁</a:t>
            </a:r>
            <a:r>
              <a:rPr lang="zh-TW" altLang="en-US" sz="2400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的罪，谁的罪就赦免了；你们留下谁的罪，谁的罪就留下了。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”</a:t>
            </a:r>
            <a:r>
              <a:rPr 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(</a:t>
            </a:r>
            <a:r>
              <a:rPr lang="ja-JP" altLang="en-US" sz="24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約翰福音 </a:t>
            </a:r>
            <a:r>
              <a:rPr lang="en-US" altLang="ja-JP" sz="2400" dirty="0">
                <a:solidFill>
                  <a:srgbClr val="000000"/>
                </a:solidFill>
                <a:ea typeface="宋体"/>
                <a:cs typeface="宋体"/>
              </a:rPr>
              <a:t>John 20:</a:t>
            </a:r>
            <a:r>
              <a:rPr lang="en-US" altLang="ja-JP" sz="2400" dirty="0" smtClean="0">
                <a:solidFill>
                  <a:srgbClr val="000000"/>
                </a:solidFill>
                <a:ea typeface="宋体"/>
                <a:cs typeface="宋体"/>
              </a:rPr>
              <a:t>22-23</a:t>
            </a:r>
            <a:r>
              <a:rPr 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)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他说</a:t>
            </a:r>
            <a:r>
              <a:rPr lang="zh-TW" altLang="en-US" sz="2400" dirty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：“得赦免其过、遮盖其罪的，这人是有福的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！</a:t>
            </a:r>
            <a:r>
              <a:rPr lang="en-US" altLang="zh-TW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罗马书 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Romans 4</a:t>
            </a:r>
            <a:r>
              <a:rPr lang="en-US" altLang="zh-TW" sz="2400" dirty="0">
                <a:solidFill>
                  <a:srgbClr val="000000"/>
                </a:solidFill>
                <a:ea typeface="宋体"/>
                <a:cs typeface="宋体"/>
              </a:rPr>
              <a:t>: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宋体"/>
              </a:rPr>
              <a:t>7</a:t>
            </a:r>
            <a:r>
              <a:rPr lang="en-US" altLang="zh-TW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)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我们若认自己的罪，神是信实的，是公义的，必要赦免我们的罪，洗净我们一切的不义。</a:t>
            </a:r>
            <a:r>
              <a:rPr lang="en-US" altLang="zh-TW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约翰一书</a:t>
            </a:r>
            <a:r>
              <a:rPr lang="en-US" altLang="zh-TW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Times"/>
              </a:rPr>
              <a:t>1 John</a:t>
            </a:r>
            <a:r>
              <a:rPr lang="zh-TW" altLang="en-US" sz="2400" dirty="0" smtClean="0">
                <a:solidFill>
                  <a:srgbClr val="000000"/>
                </a:solidFill>
                <a:ea typeface="宋体"/>
                <a:cs typeface="Times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ea typeface="宋体"/>
                <a:cs typeface="Times"/>
              </a:rPr>
              <a:t>1:9</a:t>
            </a:r>
            <a:r>
              <a:rPr lang="en-US" altLang="zh-TW" sz="2400" dirty="0" smtClean="0">
                <a:solidFill>
                  <a:srgbClr val="000000"/>
                </a:solidFill>
                <a:latin typeface="Times"/>
                <a:ea typeface="宋体"/>
                <a:cs typeface="Times"/>
              </a:rPr>
              <a:t>)</a:t>
            </a:r>
            <a:endParaRPr lang="en-US" altLang="zh-TW" sz="2400" dirty="0">
              <a:solidFill>
                <a:srgbClr val="000000"/>
              </a:solidFill>
              <a:latin typeface="Times"/>
              <a:ea typeface="宋体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12" y="0"/>
            <a:ext cx="2146397" cy="16391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86912" y="85462"/>
            <a:ext cx="6531824" cy="14176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u="sng" dirty="0" smtClean="0">
                <a:solidFill>
                  <a:srgbClr val="660066"/>
                </a:solidFill>
                <a:effectLst/>
              </a:rPr>
              <a:t>Grief Turns to Joy </a:t>
            </a:r>
            <a:br>
              <a:rPr lang="en-US" sz="3200" u="sng" dirty="0" smtClean="0">
                <a:solidFill>
                  <a:srgbClr val="660066"/>
                </a:solidFill>
                <a:effectLst/>
              </a:rPr>
            </a:br>
            <a:r>
              <a:rPr lang="zh-TW" altLang="en-US" sz="3200" u="sng" dirty="0" smtClean="0">
                <a:solidFill>
                  <a:srgbClr val="660066"/>
                </a:solidFill>
                <a:effectLst/>
                <a:latin typeface="宋体"/>
                <a:ea typeface="宋体"/>
              </a:rPr>
              <a:t>忧愁变为喜乐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81835" cy="1931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8183" y="0"/>
            <a:ext cx="2575817" cy="1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4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6919</TotalTime>
  <Words>776</Words>
  <Application>Microsoft Macintosh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Grief Turns to Joy  忧愁变为喜乐</vt:lpstr>
      <vt:lpstr>Slide 2</vt:lpstr>
      <vt:lpstr>Grief Turns to Joy  忧愁变为喜乐</vt:lpstr>
      <vt:lpstr>Slide 4</vt:lpstr>
      <vt:lpstr>Slide 5</vt:lpstr>
      <vt:lpstr>Slide 6</vt:lpstr>
      <vt:lpstr>Slide 7</vt:lpstr>
      <vt:lpstr>Slide 8</vt:lpstr>
      <vt:lpstr>Slide 9</vt:lpstr>
      <vt:lpstr>Slide 10</vt:lpstr>
      <vt:lpstr>Encouragements/Applications from This Text 经文的鼓励与应用</vt:lpstr>
    </vt:vector>
  </TitlesOfParts>
  <Company>MCS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Kao</dc:creator>
  <cp:lastModifiedBy>gkcccc</cp:lastModifiedBy>
  <cp:revision>157</cp:revision>
  <dcterms:created xsi:type="dcterms:W3CDTF">2011-04-16T20:21:22Z</dcterms:created>
  <dcterms:modified xsi:type="dcterms:W3CDTF">2012-04-08T13:49:50Z</dcterms:modified>
</cp:coreProperties>
</file>