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8" r:id="rId2"/>
    <p:sldId id="259" r:id="rId3"/>
    <p:sldId id="273" r:id="rId4"/>
    <p:sldId id="285" r:id="rId5"/>
    <p:sldId id="294" r:id="rId6"/>
    <p:sldId id="295" r:id="rId7"/>
    <p:sldId id="286" r:id="rId8"/>
    <p:sldId id="288" r:id="rId9"/>
    <p:sldId id="296" r:id="rId10"/>
    <p:sldId id="297" r:id="rId11"/>
    <p:sldId id="293" r:id="rId12"/>
    <p:sldId id="25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12/17/15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120534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12/17/15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12/17/15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12/17/15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12/17/15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12/17/15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12/17/15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4151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a:p>
        </p:txBody>
      </p:sp>
      <p:sp>
        <p:nvSpPr>
          <p:cNvPr id="8" name="Rectangle 7"/>
          <p:cNvSpPr/>
          <p:nvPr/>
        </p:nvSpPr>
        <p:spPr>
          <a:xfrm>
            <a:off x="-1" y="498732"/>
            <a:ext cx="9144001" cy="5693867"/>
          </a:xfrm>
          <a:prstGeom prst="rect">
            <a:avLst/>
          </a:prstGeom>
        </p:spPr>
        <p:txBody>
          <a:bodyPr wrap="square">
            <a:spAutoFit/>
          </a:bodyPr>
          <a:lstStyle/>
          <a:p>
            <a:r>
              <a:rPr lang="en-US" sz="2800" b="1" dirty="0" smtClean="0">
                <a:solidFill>
                  <a:srgbClr val="FF0000"/>
                </a:solidFill>
                <a:latin typeface="Times"/>
                <a:cs typeface="Times"/>
              </a:rPr>
              <a:t>Text:</a:t>
            </a:r>
            <a:r>
              <a:rPr lang="en-US" sz="2800" dirty="0">
                <a:solidFill>
                  <a:srgbClr val="FF0000"/>
                </a:solidFill>
                <a:latin typeface="Times"/>
                <a:cs typeface="Times"/>
              </a:rPr>
              <a:t> </a:t>
            </a:r>
            <a:r>
              <a:rPr lang="en-US" sz="2800" dirty="0">
                <a:solidFill>
                  <a:srgbClr val="0000FF"/>
                </a:solidFill>
                <a:latin typeface="Times"/>
                <a:cs typeface="Times"/>
              </a:rPr>
              <a:t>Jesus went out as usual to the Mount of Olives, and his disciples followed him.</a:t>
            </a:r>
            <a:r>
              <a:rPr lang="en-US" sz="2800" b="1" dirty="0">
                <a:solidFill>
                  <a:srgbClr val="0000FF"/>
                </a:solidFill>
                <a:latin typeface="Times"/>
                <a:cs typeface="Times"/>
              </a:rPr>
              <a:t> </a:t>
            </a:r>
            <a:r>
              <a:rPr lang="en-US" sz="2800" dirty="0">
                <a:solidFill>
                  <a:srgbClr val="0000FF"/>
                </a:solidFill>
                <a:latin typeface="Times"/>
                <a:cs typeface="Times"/>
              </a:rPr>
              <a:t>On reaching the place, he said to them, “Pray that you will not fall into temptation.” He withdrew about a stone’s throw beyond them, knelt down and prayed,</a:t>
            </a:r>
            <a:r>
              <a:rPr lang="en-US" sz="2800" b="1" dirty="0">
                <a:solidFill>
                  <a:srgbClr val="0000FF"/>
                </a:solidFill>
                <a:latin typeface="Times"/>
                <a:cs typeface="Times"/>
              </a:rPr>
              <a:t> </a:t>
            </a:r>
            <a:r>
              <a:rPr lang="en-US" sz="2800" dirty="0">
                <a:solidFill>
                  <a:srgbClr val="0000FF"/>
                </a:solidFill>
                <a:latin typeface="Times"/>
                <a:cs typeface="Times"/>
              </a:rPr>
              <a:t>“Father, if you are willing, take this cup from me; yet not my will, but yours be done.” An angel from heaven appeared to him and strengthened him. And being in anguish, he prayed more earnestly, and his sweat was like drops of blood falling to the ground. When he rose from prayer and went back to the disciples, he found them asleep, exhausted from sorrow.</a:t>
            </a:r>
            <a:r>
              <a:rPr lang="en-US" sz="2800" b="1" dirty="0">
                <a:solidFill>
                  <a:srgbClr val="0000FF"/>
                </a:solidFill>
                <a:latin typeface="Times"/>
                <a:cs typeface="Times"/>
              </a:rPr>
              <a:t> </a:t>
            </a:r>
            <a:r>
              <a:rPr lang="en-US" sz="2800" dirty="0">
                <a:solidFill>
                  <a:srgbClr val="0000FF"/>
                </a:solidFill>
                <a:latin typeface="Times"/>
                <a:cs typeface="Times"/>
              </a:rPr>
              <a:t>“Why are you sleeping?” he asked them. “Get up and pray so that you will not fall into temptation.” (Lk.22</a:t>
            </a:r>
            <a:r>
              <a:rPr lang="en-US" sz="2800" dirty="0" smtClean="0">
                <a:solidFill>
                  <a:srgbClr val="0000FF"/>
                </a:solidFill>
                <a:latin typeface="Times"/>
                <a:cs typeface="Times"/>
              </a:rPr>
              <a:t>:39- 46</a:t>
            </a:r>
            <a:r>
              <a:rPr lang="en-US" sz="2800" dirty="0">
                <a:solidFill>
                  <a:srgbClr val="0000FF"/>
                </a:solidFill>
                <a:latin typeface="Times"/>
                <a:cs typeface="Times"/>
              </a:rPr>
              <a:t>) </a:t>
            </a:r>
            <a:endParaRPr lang="en-US" sz="2800" dirty="0" smtClean="0">
              <a:solidFill>
                <a:srgbClr val="0000FF"/>
              </a:solidFill>
              <a:latin typeface="Times"/>
              <a:cs typeface="Times"/>
            </a:endParaRPr>
          </a:p>
        </p:txBody>
      </p:sp>
      <p:sp>
        <p:nvSpPr>
          <p:cNvPr id="9" name="TextBox 8"/>
          <p:cNvSpPr txBox="1"/>
          <p:nvPr/>
        </p:nvSpPr>
        <p:spPr>
          <a:xfrm>
            <a:off x="8593091" y="6427113"/>
            <a:ext cx="1101818" cy="430887"/>
          </a:xfrm>
          <a:prstGeom prst="rect">
            <a:avLst/>
          </a:prstGeom>
          <a:noFill/>
        </p:spPr>
        <p:txBody>
          <a:bodyPr wrap="square" rtlCol="0">
            <a:spAutoFit/>
          </a:bodyPr>
          <a:lstStyle/>
          <a:p>
            <a:r>
              <a:rPr lang="en-US" altLang="zh-CN" sz="2200" dirty="0" smtClean="0">
                <a:solidFill>
                  <a:srgbClr val="0000FF"/>
                </a:solidFill>
                <a:latin typeface="Times"/>
                <a:cs typeface="Times"/>
              </a:rPr>
              <a:t>(1)</a:t>
            </a:r>
            <a:endParaRPr lang="en-US" sz="2200" dirty="0">
              <a:solidFill>
                <a:srgbClr val="0000FF"/>
              </a:solidFill>
              <a:latin typeface="Times"/>
              <a:cs typeface="Times"/>
            </a:endParaRPr>
          </a:p>
        </p:txBody>
      </p:sp>
      <p:sp>
        <p:nvSpPr>
          <p:cNvPr id="13" name="Rectangle 12"/>
          <p:cNvSpPr/>
          <p:nvPr/>
        </p:nvSpPr>
        <p:spPr>
          <a:xfrm>
            <a:off x="50040" y="-99682"/>
            <a:ext cx="9144000" cy="523220"/>
          </a:xfrm>
          <a:prstGeom prst="rect">
            <a:avLst/>
          </a:prstGeom>
        </p:spPr>
        <p:txBody>
          <a:bodyPr wrap="square">
            <a:spAutoFit/>
          </a:bodyPr>
          <a:lstStyle/>
          <a:p>
            <a:r>
              <a:rPr lang="en-US" sz="2800" b="1" dirty="0" smtClean="0">
                <a:latin typeface="Times"/>
                <a:cs typeface="Times"/>
              </a:rPr>
              <a:t>Pastor Gary Hart		</a:t>
            </a:r>
            <a:r>
              <a:rPr lang="en-US" sz="2800" b="1" dirty="0" smtClean="0">
                <a:latin typeface="Times"/>
                <a:cs typeface="Times"/>
              </a:rPr>
              <a:t>Dec.20, </a:t>
            </a:r>
            <a:r>
              <a:rPr lang="en-US" sz="2800" b="1" dirty="0" smtClean="0">
                <a:latin typeface="Times"/>
                <a:cs typeface="Times"/>
              </a:rPr>
              <a:t>2015	</a:t>
            </a:r>
            <a:r>
              <a:rPr lang="en-US" sz="2800" b="1" dirty="0" smtClean="0">
                <a:latin typeface="Times"/>
                <a:cs typeface="Times"/>
              </a:rPr>
              <a:t>Lord’s </a:t>
            </a:r>
            <a:r>
              <a:rPr lang="en-US" sz="2800" b="1" dirty="0" smtClean="0">
                <a:latin typeface="Times"/>
                <a:cs typeface="Times"/>
              </a:rPr>
              <a:t>Prayer</a:t>
            </a:r>
            <a:r>
              <a:rPr lang="en-US" sz="2800" b="1" dirty="0" smtClean="0">
                <a:latin typeface="Times"/>
                <a:cs typeface="Times"/>
              </a:rPr>
              <a:t>-7+8</a:t>
            </a:r>
            <a:r>
              <a:rPr lang="en-US" sz="2800" b="1" dirty="0" smtClean="0">
                <a:latin typeface="Times"/>
                <a:cs typeface="Times"/>
              </a:rPr>
              <a:t>	</a:t>
            </a:r>
            <a:endParaRPr lang="en-US" sz="2800" b="1" dirty="0">
              <a:latin typeface="Times"/>
              <a:cs typeface="Times"/>
            </a:endParaRPr>
          </a:p>
        </p:txBody>
      </p:sp>
      <p:sp>
        <p:nvSpPr>
          <p:cNvPr id="6" name="Rectangle 5"/>
          <p:cNvSpPr/>
          <p:nvPr/>
        </p:nvSpPr>
        <p:spPr>
          <a:xfrm>
            <a:off x="-60882" y="6074783"/>
            <a:ext cx="9182206" cy="523220"/>
          </a:xfrm>
          <a:prstGeom prst="rect">
            <a:avLst/>
          </a:prstGeom>
        </p:spPr>
        <p:txBody>
          <a:bodyPr wrap="square">
            <a:spAutoFit/>
          </a:bodyPr>
          <a:lstStyle/>
          <a:p>
            <a:r>
              <a:rPr lang="en-US" sz="2800" b="1" dirty="0">
                <a:solidFill>
                  <a:srgbClr val="FF0000"/>
                </a:solidFill>
                <a:latin typeface="Times"/>
                <a:cs typeface="Times"/>
              </a:rPr>
              <a:t>Title</a:t>
            </a:r>
            <a:r>
              <a:rPr lang="en-US" sz="2800" b="1" dirty="0" smtClean="0">
                <a:solidFill>
                  <a:srgbClr val="FF0000"/>
                </a:solidFill>
                <a:latin typeface="Times"/>
                <a:cs typeface="Times"/>
              </a:rPr>
              <a:t>:</a:t>
            </a:r>
            <a:r>
              <a:rPr lang="en-US" sz="2800" dirty="0">
                <a:solidFill>
                  <a:srgbClr val="FF0000"/>
                </a:solidFill>
                <a:latin typeface="Times"/>
                <a:cs typeface="Times"/>
              </a:rPr>
              <a:t> </a:t>
            </a:r>
            <a:r>
              <a:rPr lang="en-US" sz="2800" dirty="0" smtClean="0">
                <a:latin typeface="Times"/>
                <a:cs typeface="Times"/>
              </a:rPr>
              <a:t>“What are you asking for Christmas or New Year.</a:t>
            </a:r>
            <a:r>
              <a:rPr lang="en-US" sz="2800" dirty="0" smtClean="0">
                <a:latin typeface="Times"/>
                <a:cs typeface="Times"/>
              </a:rPr>
              <a:t>”</a:t>
            </a:r>
            <a:endParaRPr lang="en-US" sz="2800" dirty="0">
              <a:latin typeface="Times"/>
              <a:cs typeface="Times"/>
            </a:endParaRPr>
          </a:p>
        </p:txBody>
      </p:sp>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13336" y="633478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4. How to overcome temptation?</a:t>
            </a:r>
            <a:r>
              <a:rPr lang="en-US" sz="2800" dirty="0">
                <a:solidFill>
                  <a:srgbClr val="FF0000"/>
                </a:solidFill>
                <a:latin typeface="Times"/>
                <a:cs typeface="Times"/>
              </a:rPr>
              <a:t> </a:t>
            </a:r>
            <a:endParaRPr lang="en-US" sz="2800" b="1" dirty="0" smtClean="0">
              <a:solidFill>
                <a:srgbClr val="FF0000"/>
              </a:solidFill>
              <a:latin typeface="Times"/>
              <a:cs typeface="Times"/>
            </a:endParaRPr>
          </a:p>
        </p:txBody>
      </p:sp>
      <p:sp>
        <p:nvSpPr>
          <p:cNvPr id="11" name="Rectangle 10"/>
          <p:cNvSpPr/>
          <p:nvPr/>
        </p:nvSpPr>
        <p:spPr>
          <a:xfrm>
            <a:off x="26673" y="4086621"/>
            <a:ext cx="9289649" cy="2677656"/>
          </a:xfrm>
          <a:prstGeom prst="rect">
            <a:avLst/>
          </a:prstGeom>
        </p:spPr>
        <p:txBody>
          <a:bodyPr wrap="square">
            <a:spAutoFit/>
          </a:bodyPr>
          <a:lstStyle/>
          <a:p>
            <a:r>
              <a:rPr lang="en-US" sz="2800" b="1" dirty="0">
                <a:solidFill>
                  <a:srgbClr val="008000"/>
                </a:solidFill>
                <a:latin typeface="Times"/>
                <a:cs typeface="Times"/>
              </a:rPr>
              <a:t>Christmas Time</a:t>
            </a:r>
            <a:r>
              <a:rPr lang="en-US" sz="2800" b="1" dirty="0" smtClean="0">
                <a:solidFill>
                  <a:srgbClr val="008000"/>
                </a:solidFill>
                <a:latin typeface="Times"/>
                <a:cs typeface="Times"/>
              </a:rPr>
              <a:t>: </a:t>
            </a:r>
            <a:r>
              <a:rPr lang="en-US" sz="2800" dirty="0" smtClean="0">
                <a:solidFill>
                  <a:srgbClr val="008000"/>
                </a:solidFill>
                <a:latin typeface="Times"/>
                <a:cs typeface="Times"/>
              </a:rPr>
              <a:t>After </a:t>
            </a:r>
            <a:r>
              <a:rPr lang="en-US" sz="2800" dirty="0">
                <a:solidFill>
                  <a:srgbClr val="008000"/>
                </a:solidFill>
                <a:latin typeface="Times"/>
                <a:cs typeface="Times"/>
              </a:rPr>
              <a:t>the wise men, King Herod sought to kill the baby Jesus, but God told Joseph about the way out, to escape to Egypt. (Mt.2:13-18</a:t>
            </a:r>
            <a:r>
              <a:rPr lang="en-US" sz="2800" dirty="0" smtClean="0">
                <a:solidFill>
                  <a:srgbClr val="008000"/>
                </a:solidFill>
                <a:latin typeface="Times"/>
                <a:cs typeface="Times"/>
              </a:rPr>
              <a:t>)</a:t>
            </a:r>
            <a:r>
              <a:rPr lang="en-US" sz="2800" dirty="0">
                <a:solidFill>
                  <a:srgbClr val="008000"/>
                </a:solidFill>
                <a:latin typeface="Times"/>
                <a:cs typeface="Times"/>
              </a:rPr>
              <a:t> </a:t>
            </a:r>
            <a:r>
              <a:rPr lang="en-US" sz="2800" dirty="0" smtClean="0">
                <a:solidFill>
                  <a:srgbClr val="008000"/>
                </a:solidFill>
                <a:latin typeface="Times"/>
                <a:cs typeface="Times"/>
              </a:rPr>
              <a:t>Before Jesus second coming, </a:t>
            </a:r>
          </a:p>
          <a:p>
            <a:r>
              <a:rPr lang="en-US" sz="2800" smtClean="0">
                <a:solidFill>
                  <a:srgbClr val="008000"/>
                </a:solidFill>
                <a:latin typeface="Times"/>
                <a:cs typeface="Times"/>
              </a:rPr>
              <a:t>we </a:t>
            </a:r>
            <a:r>
              <a:rPr lang="en-US" sz="2800" dirty="0" smtClean="0">
                <a:solidFill>
                  <a:srgbClr val="008000"/>
                </a:solidFill>
                <a:latin typeface="Times"/>
                <a:cs typeface="Times"/>
              </a:rPr>
              <a:t>are to look for the exit</a:t>
            </a:r>
            <a:r>
              <a:rPr lang="en-US" sz="2800" smtClean="0">
                <a:solidFill>
                  <a:srgbClr val="008000"/>
                </a:solidFill>
                <a:latin typeface="Times"/>
                <a:cs typeface="Times"/>
              </a:rPr>
              <a:t>, </a:t>
            </a:r>
          </a:p>
          <a:p>
            <a:r>
              <a:rPr lang="en-US" sz="2800" smtClean="0">
                <a:solidFill>
                  <a:srgbClr val="008000"/>
                </a:solidFill>
                <a:latin typeface="Times"/>
                <a:cs typeface="Times"/>
              </a:rPr>
              <a:t>the </a:t>
            </a:r>
            <a:r>
              <a:rPr lang="en-US" sz="2800" dirty="0" smtClean="0">
                <a:solidFill>
                  <a:srgbClr val="008000"/>
                </a:solidFill>
                <a:latin typeface="Times"/>
                <a:cs typeface="Times"/>
              </a:rPr>
              <a:t>rapture of the believers.</a:t>
            </a:r>
            <a:endParaRPr lang="en-US" sz="2800" dirty="0">
              <a:solidFill>
                <a:srgbClr val="008000"/>
              </a:solidFill>
              <a:latin typeface="Times"/>
              <a:cs typeface="Times"/>
            </a:endParaRPr>
          </a:p>
          <a:p>
            <a:r>
              <a:rPr lang="en-US" sz="2800" b="1" dirty="0" smtClean="0">
                <a:solidFill>
                  <a:srgbClr val="008000"/>
                </a:solidFill>
                <a:latin typeface="Times"/>
                <a:cs typeface="Times"/>
              </a:rPr>
              <a:t> </a:t>
            </a:r>
            <a:endParaRPr lang="en-US" sz="2800" dirty="0">
              <a:solidFill>
                <a:srgbClr val="008000"/>
              </a:solidFill>
              <a:latin typeface="Times"/>
              <a:cs typeface="Times"/>
            </a:endParaRPr>
          </a:p>
        </p:txBody>
      </p:sp>
      <p:sp>
        <p:nvSpPr>
          <p:cNvPr id="5" name="Rectangle 4"/>
          <p:cNvSpPr/>
          <p:nvPr/>
        </p:nvSpPr>
        <p:spPr>
          <a:xfrm>
            <a:off x="26673" y="285045"/>
            <a:ext cx="9289649" cy="3970318"/>
          </a:xfrm>
          <a:prstGeom prst="rect">
            <a:avLst/>
          </a:prstGeom>
        </p:spPr>
        <p:txBody>
          <a:bodyPr wrap="square">
            <a:spAutoFit/>
          </a:bodyPr>
          <a:lstStyle/>
          <a:p>
            <a:r>
              <a:rPr lang="en-US" sz="2800" b="1" dirty="0">
                <a:latin typeface="Times"/>
                <a:cs typeface="Times"/>
              </a:rPr>
              <a:t>c. Look for the exit and run.</a:t>
            </a:r>
            <a:r>
              <a:rPr lang="en-US" sz="2800" dirty="0">
                <a:latin typeface="Times"/>
                <a:cs typeface="Times"/>
              </a:rPr>
              <a:t> </a:t>
            </a:r>
            <a:r>
              <a:rPr lang="en-US" sz="2800" dirty="0">
                <a:solidFill>
                  <a:srgbClr val="0000FF"/>
                </a:solidFill>
                <a:latin typeface="Times"/>
                <a:cs typeface="Times"/>
              </a:rPr>
              <a:t>So, if you think you are standing firm, be careful that you don’t fall! No temptation has </a:t>
            </a:r>
            <a:r>
              <a:rPr lang="en-US" sz="2800" dirty="0" smtClean="0">
                <a:solidFill>
                  <a:srgbClr val="0000FF"/>
                </a:solidFill>
                <a:latin typeface="Times"/>
                <a:cs typeface="Times"/>
              </a:rPr>
              <a:t>over-taken </a:t>
            </a:r>
            <a:r>
              <a:rPr lang="en-US" sz="2800" dirty="0">
                <a:solidFill>
                  <a:srgbClr val="0000FF"/>
                </a:solidFill>
                <a:latin typeface="Times"/>
                <a:cs typeface="Times"/>
              </a:rPr>
              <a:t>you except what is common to mankind. And God is faithful; he will not let you be tempted beyond what you can bear. But when you are tempted, he will also provide a </a:t>
            </a:r>
            <a:r>
              <a:rPr lang="en-US" sz="2800" b="1" dirty="0">
                <a:solidFill>
                  <a:srgbClr val="0000FF"/>
                </a:solidFill>
                <a:latin typeface="Times"/>
                <a:cs typeface="Times"/>
              </a:rPr>
              <a:t>way out </a:t>
            </a:r>
            <a:r>
              <a:rPr lang="en-US" sz="2800" dirty="0">
                <a:solidFill>
                  <a:srgbClr val="0000FF"/>
                </a:solidFill>
                <a:latin typeface="Times"/>
                <a:cs typeface="Times"/>
              </a:rPr>
              <a:t>so that you can endure it. (1 Cor.10:12,13) Flee the evil desires of youth and pursue </a:t>
            </a:r>
            <a:r>
              <a:rPr lang="en-US" sz="2800" dirty="0" smtClean="0">
                <a:solidFill>
                  <a:srgbClr val="0000FF"/>
                </a:solidFill>
                <a:latin typeface="Times"/>
                <a:cs typeface="Times"/>
              </a:rPr>
              <a:t>righteousness</a:t>
            </a:r>
            <a:r>
              <a:rPr lang="en-US" sz="2800" dirty="0">
                <a:solidFill>
                  <a:srgbClr val="0000FF"/>
                </a:solidFill>
                <a:latin typeface="Times"/>
                <a:cs typeface="Times"/>
              </a:rPr>
              <a:t>, faith, love and peace, along with those who call on the Lord out of a pure heart. (2 Tim.2:22) </a:t>
            </a:r>
            <a:r>
              <a:rPr lang="en-US" sz="2800" dirty="0">
                <a:latin typeface="Times"/>
                <a:cs typeface="Times"/>
              </a:rPr>
              <a:t>(Joseph with Potiphar’s wife</a:t>
            </a:r>
            <a:r>
              <a:rPr lang="en-US" sz="2800" dirty="0" smtClean="0">
                <a:latin typeface="Times"/>
                <a:cs typeface="Times"/>
              </a:rPr>
              <a:t>)</a:t>
            </a:r>
            <a:endParaRPr lang="en-US" sz="2800" dirty="0">
              <a:solidFill>
                <a:srgbClr val="008000"/>
              </a:solidFill>
              <a:latin typeface="Times"/>
              <a:cs typeface="Times"/>
            </a:endParaRPr>
          </a:p>
        </p:txBody>
      </p:sp>
      <p:pic>
        <p:nvPicPr>
          <p:cNvPr id="2" name="Picture 1" descr="34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878" y="5449524"/>
            <a:ext cx="3743458" cy="1408476"/>
          </a:xfrm>
          <a:prstGeom prst="rect">
            <a:avLst/>
          </a:prstGeom>
        </p:spPr>
      </p:pic>
    </p:spTree>
    <p:extLst>
      <p:ext uri="{BB962C8B-B14F-4D97-AF65-F5344CB8AC3E}">
        <p14:creationId xmlns:p14="http://schemas.microsoft.com/office/powerpoint/2010/main" val="3909749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51370"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17508" y="-76495"/>
            <a:ext cx="9289649" cy="6555642"/>
          </a:xfrm>
          <a:prstGeom prst="rect">
            <a:avLst/>
          </a:prstGeom>
        </p:spPr>
        <p:txBody>
          <a:bodyPr wrap="square">
            <a:spAutoFit/>
          </a:bodyPr>
          <a:lstStyle/>
          <a:p>
            <a:r>
              <a:rPr lang="en-US" sz="2800" b="1" dirty="0">
                <a:latin typeface="Times"/>
                <a:cs typeface="Times"/>
              </a:rPr>
              <a:t>Conclusion:</a:t>
            </a:r>
            <a:r>
              <a:rPr lang="en-US" sz="2800" dirty="0">
                <a:latin typeface="Times"/>
                <a:cs typeface="Times"/>
              </a:rPr>
              <a:t> </a:t>
            </a:r>
            <a:r>
              <a:rPr lang="en-US" sz="2800" dirty="0">
                <a:solidFill>
                  <a:srgbClr val="0000FF"/>
                </a:solidFill>
                <a:latin typeface="Times"/>
                <a:cs typeface="Times"/>
              </a:rPr>
              <a:t>“Call on me in the day of trouble; I will deliver you, and you will honor me.” (Psalm 50:15) “Simon, Simon, Satan has asked to sift all of you as wheat.</a:t>
            </a:r>
            <a:r>
              <a:rPr lang="en-US" sz="2800" b="1" dirty="0">
                <a:solidFill>
                  <a:srgbClr val="0000FF"/>
                </a:solidFill>
                <a:latin typeface="Times"/>
                <a:cs typeface="Times"/>
              </a:rPr>
              <a:t> </a:t>
            </a:r>
            <a:r>
              <a:rPr lang="en-US" sz="2800" dirty="0">
                <a:solidFill>
                  <a:srgbClr val="0000FF"/>
                </a:solidFill>
                <a:latin typeface="Times"/>
                <a:cs typeface="Times"/>
              </a:rPr>
              <a:t>But I have prayed for you, Simon, that your faith may not fail. And when you have turned back, strengthen your brothers.” (Lk.22:31-32) </a:t>
            </a:r>
            <a:r>
              <a:rPr lang="en-US" sz="2800" b="1" dirty="0">
                <a:solidFill>
                  <a:srgbClr val="FF0000"/>
                </a:solidFill>
                <a:latin typeface="Times"/>
                <a:cs typeface="Times"/>
              </a:rPr>
              <a:t>How to apply: </a:t>
            </a:r>
            <a:r>
              <a:rPr lang="en-US" sz="2800" dirty="0">
                <a:solidFill>
                  <a:srgbClr val="FF0000"/>
                </a:solidFill>
                <a:latin typeface="Times"/>
                <a:cs typeface="Times"/>
              </a:rPr>
              <a:t>(1</a:t>
            </a:r>
            <a:r>
              <a:rPr lang="en-US" sz="2800" dirty="0" smtClean="0">
                <a:solidFill>
                  <a:srgbClr val="FF0000"/>
                </a:solidFill>
                <a:latin typeface="Times"/>
                <a:cs typeface="Times"/>
              </a:rPr>
              <a:t>)Expect temptation to </a:t>
            </a:r>
            <a:r>
              <a:rPr lang="en-US" sz="2800" dirty="0">
                <a:solidFill>
                  <a:srgbClr val="FF0000"/>
                </a:solidFill>
                <a:latin typeface="Times"/>
                <a:cs typeface="Times"/>
              </a:rPr>
              <a:t>come knocking at your door. It may knock gently or it may try to break down your door. </a:t>
            </a:r>
            <a:r>
              <a:rPr lang="en-US" sz="2800" dirty="0" smtClean="0">
                <a:solidFill>
                  <a:srgbClr val="FF0000"/>
                </a:solidFill>
                <a:latin typeface="Times"/>
                <a:cs typeface="Times"/>
              </a:rPr>
              <a:t>Watch and pray! (</a:t>
            </a:r>
            <a:r>
              <a:rPr lang="en-US" sz="2800" dirty="0">
                <a:solidFill>
                  <a:srgbClr val="FF0000"/>
                </a:solidFill>
                <a:latin typeface="Times"/>
                <a:cs typeface="Times"/>
              </a:rPr>
              <a:t>2) Do not invite temptation to enter, but resist with all your protection and weapons. </a:t>
            </a:r>
            <a:r>
              <a:rPr lang="en-US" sz="2800" dirty="0" smtClean="0">
                <a:solidFill>
                  <a:srgbClr val="FF0000"/>
                </a:solidFill>
                <a:latin typeface="Times"/>
                <a:cs typeface="Times"/>
              </a:rPr>
              <a:t>Stand and fight! Ask </a:t>
            </a:r>
            <a:r>
              <a:rPr lang="en-US" sz="2800" dirty="0">
                <a:solidFill>
                  <a:srgbClr val="FF0000"/>
                </a:solidFill>
                <a:latin typeface="Times"/>
                <a:cs typeface="Times"/>
              </a:rPr>
              <a:t>Jesus </a:t>
            </a:r>
            <a:r>
              <a:rPr lang="en-US" sz="2800" dirty="0" smtClean="0">
                <a:solidFill>
                  <a:srgbClr val="FF0000"/>
                </a:solidFill>
                <a:latin typeface="Times"/>
                <a:cs typeface="Times"/>
              </a:rPr>
              <a:t>to help you and to answer </a:t>
            </a:r>
            <a:r>
              <a:rPr lang="en-US" sz="2800" dirty="0">
                <a:solidFill>
                  <a:srgbClr val="FF0000"/>
                </a:solidFill>
                <a:latin typeface="Times"/>
                <a:cs typeface="Times"/>
              </a:rPr>
              <a:t>the door. </a:t>
            </a:r>
            <a:r>
              <a:rPr lang="en-US" sz="2800" dirty="0" smtClean="0">
                <a:solidFill>
                  <a:srgbClr val="FF0000"/>
                </a:solidFill>
                <a:latin typeface="Times"/>
                <a:cs typeface="Times"/>
              </a:rPr>
              <a:t>(3) Do not answer the door. Look for the exit and run from the fire.</a:t>
            </a:r>
            <a:r>
              <a:rPr lang="en-US" sz="2800" dirty="0" smtClean="0">
                <a:latin typeface="Times"/>
                <a:cs typeface="Times"/>
              </a:rPr>
              <a:t> Let </a:t>
            </a:r>
            <a:r>
              <a:rPr lang="en-US" sz="2800" dirty="0">
                <a:latin typeface="Times"/>
                <a:cs typeface="Times"/>
              </a:rPr>
              <a:t>us then approach God’s throne of grace with confidence, so that we may receive mercy and find grace to help us in our time of need. (Heb.4:16) Let us say the Lord’s Prayer together, “Our Father…”</a:t>
            </a:r>
          </a:p>
        </p:txBody>
      </p:sp>
    </p:spTree>
    <p:extLst>
      <p:ext uri="{BB962C8B-B14F-4D97-AF65-F5344CB8AC3E}">
        <p14:creationId xmlns:p14="http://schemas.microsoft.com/office/powerpoint/2010/main" val="40153408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1dx2dXgdjXXcnE439_073642.jpg_310x3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64874" cy="6858000"/>
          </a:xfrm>
          <a:prstGeom prst="rect">
            <a:avLst/>
          </a:prstGeom>
        </p:spPr>
      </p:pic>
      <p:pic>
        <p:nvPicPr>
          <p:cNvPr id="6" name="Picture 5" descr="the-lords-prayer-439998-1-s-307x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13" y="-8909"/>
            <a:ext cx="3898900" cy="6858000"/>
          </a:xfrm>
          <a:prstGeom prst="rect">
            <a:avLst/>
          </a:prstGeom>
        </p:spPr>
      </p:pic>
      <p:sp>
        <p:nvSpPr>
          <p:cNvPr id="4" name="TextBox 3"/>
          <p:cNvSpPr txBox="1"/>
          <p:nvPr/>
        </p:nvSpPr>
        <p:spPr>
          <a:xfrm>
            <a:off x="8486629" y="6357484"/>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smtClean="0">
                <a:solidFill>
                  <a:srgbClr val="0000FF"/>
                </a:solidFill>
                <a:latin typeface="Times"/>
                <a:cs typeface="Times"/>
              </a:rPr>
              <a:t>12)</a:t>
            </a:r>
            <a:endParaRPr lang="en-US" sz="2400" dirty="0">
              <a:solidFill>
                <a:srgbClr val="0000FF"/>
              </a:solidFill>
              <a:latin typeface="Times"/>
              <a:cs typeface="Times"/>
            </a:endParaRPr>
          </a:p>
        </p:txBody>
      </p:sp>
    </p:spTree>
    <p:extLst>
      <p:ext uri="{BB962C8B-B14F-4D97-AF65-F5344CB8AC3E}">
        <p14:creationId xmlns:p14="http://schemas.microsoft.com/office/powerpoint/2010/main" val="1527548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37957" y="6373101"/>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a:t>
            </a:r>
            <a:endParaRPr lang="en-US" sz="2400" dirty="0">
              <a:solidFill>
                <a:srgbClr val="0000FF"/>
              </a:solidFill>
              <a:latin typeface="Times"/>
              <a:cs typeface="Times"/>
            </a:endParaRPr>
          </a:p>
        </p:txBody>
      </p:sp>
      <p:sp>
        <p:nvSpPr>
          <p:cNvPr id="13" name="Rectangle 12"/>
          <p:cNvSpPr/>
          <p:nvPr/>
        </p:nvSpPr>
        <p:spPr>
          <a:xfrm>
            <a:off x="-17465" y="1491"/>
            <a:ext cx="9126673" cy="523220"/>
          </a:xfrm>
          <a:prstGeom prst="rect">
            <a:avLst/>
          </a:prstGeom>
        </p:spPr>
        <p:txBody>
          <a:bodyPr wrap="square">
            <a:spAutoFit/>
          </a:bodyPr>
          <a:lstStyle/>
          <a:p>
            <a:r>
              <a:rPr lang="en-US" sz="2800" b="1" dirty="0" smtClean="0">
                <a:latin typeface="Times"/>
                <a:cs typeface="Times"/>
              </a:rPr>
              <a:t>Intro: </a:t>
            </a:r>
            <a:r>
              <a:rPr lang="en-US" sz="2800" dirty="0" smtClean="0">
                <a:latin typeface="Times"/>
                <a:cs typeface="Times"/>
              </a:rPr>
              <a:t>Jesus is teaching disciples’ prayer. What is prayer?</a:t>
            </a:r>
            <a:endParaRPr lang="en-US" sz="2800" dirty="0">
              <a:latin typeface="Times"/>
              <a:cs typeface="Times"/>
            </a:endParaRPr>
          </a:p>
        </p:txBody>
      </p:sp>
      <p:sp>
        <p:nvSpPr>
          <p:cNvPr id="10" name="Rectangle 9"/>
          <p:cNvSpPr/>
          <p:nvPr/>
        </p:nvSpPr>
        <p:spPr>
          <a:xfrm>
            <a:off x="22102" y="396189"/>
            <a:ext cx="9144000" cy="954107"/>
          </a:xfrm>
          <a:prstGeom prst="rect">
            <a:avLst/>
          </a:prstGeom>
        </p:spPr>
        <p:txBody>
          <a:bodyPr wrap="square">
            <a:spAutoFit/>
          </a:bodyPr>
          <a:lstStyle/>
          <a:p>
            <a:r>
              <a:rPr lang="en-US" sz="2800" b="1" dirty="0" smtClean="0">
                <a:solidFill>
                  <a:srgbClr val="FF0000"/>
                </a:solidFill>
                <a:latin typeface="Times"/>
                <a:cs typeface="Times"/>
              </a:rPr>
              <a:t>a. Prayer is calling on God’s name </a:t>
            </a:r>
            <a:r>
              <a:rPr lang="en-US" sz="2800" dirty="0" smtClean="0">
                <a:solidFill>
                  <a:srgbClr val="0000FF"/>
                </a:solidFill>
                <a:latin typeface="Times"/>
                <a:cs typeface="Times"/>
              </a:rPr>
              <a:t>(Our Father, who art in heaven)</a:t>
            </a:r>
            <a:r>
              <a:rPr lang="en-US" sz="2800" dirty="0" smtClean="0">
                <a:solidFill>
                  <a:srgbClr val="FF0000"/>
                </a:solidFill>
                <a:latin typeface="Times"/>
                <a:cs typeface="Times"/>
              </a:rPr>
              <a:t>.</a:t>
            </a:r>
            <a:endParaRPr lang="en-US" sz="2800" dirty="0">
              <a:solidFill>
                <a:srgbClr val="0000FF"/>
              </a:solidFill>
              <a:latin typeface="Times"/>
              <a:cs typeface="Times"/>
            </a:endParaRPr>
          </a:p>
        </p:txBody>
      </p:sp>
      <p:sp>
        <p:nvSpPr>
          <p:cNvPr id="20" name="Rectangle 19"/>
          <p:cNvSpPr/>
          <p:nvPr/>
        </p:nvSpPr>
        <p:spPr>
          <a:xfrm>
            <a:off x="13992" y="1335038"/>
            <a:ext cx="9144000" cy="523220"/>
          </a:xfrm>
          <a:prstGeom prst="rect">
            <a:avLst/>
          </a:prstGeom>
        </p:spPr>
        <p:txBody>
          <a:bodyPr wrap="square">
            <a:spAutoFit/>
          </a:bodyPr>
          <a:lstStyle/>
          <a:p>
            <a:r>
              <a:rPr lang="en-US" sz="2800" b="1" dirty="0" smtClean="0">
                <a:solidFill>
                  <a:srgbClr val="FF0000"/>
                </a:solidFill>
                <a:latin typeface="Times"/>
                <a:cs typeface="Times"/>
              </a:rPr>
              <a:t>b. Prayer is seeing God’s greatness </a:t>
            </a:r>
            <a:r>
              <a:rPr lang="en-US" sz="2800" dirty="0" smtClean="0">
                <a:solidFill>
                  <a:srgbClr val="0000FF"/>
                </a:solidFill>
                <a:latin typeface="Times"/>
                <a:cs typeface="Times"/>
              </a:rPr>
              <a:t>(Hallowed be thy name)</a:t>
            </a:r>
            <a:r>
              <a:rPr lang="en-US" sz="2800" dirty="0" smtClean="0">
                <a:solidFill>
                  <a:srgbClr val="FF0000"/>
                </a:solidFill>
                <a:latin typeface="Times"/>
                <a:cs typeface="Times"/>
              </a:rPr>
              <a:t>.</a:t>
            </a:r>
          </a:p>
        </p:txBody>
      </p:sp>
      <p:sp>
        <p:nvSpPr>
          <p:cNvPr id="21" name="Rectangle 20"/>
          <p:cNvSpPr/>
          <p:nvPr/>
        </p:nvSpPr>
        <p:spPr>
          <a:xfrm>
            <a:off x="26566" y="1979964"/>
            <a:ext cx="9144000" cy="523220"/>
          </a:xfrm>
          <a:prstGeom prst="rect">
            <a:avLst/>
          </a:prstGeom>
        </p:spPr>
        <p:txBody>
          <a:bodyPr wrap="square">
            <a:spAutoFit/>
          </a:bodyPr>
          <a:lstStyle/>
          <a:p>
            <a:r>
              <a:rPr lang="en-US" sz="2800" b="1" dirty="0" smtClean="0">
                <a:solidFill>
                  <a:srgbClr val="FF0000"/>
                </a:solidFill>
                <a:latin typeface="Times"/>
                <a:cs typeface="Times"/>
              </a:rPr>
              <a:t>c. Prayer is seeking God’s mission </a:t>
            </a:r>
            <a:r>
              <a:rPr lang="en-US" sz="2800" dirty="0" smtClean="0">
                <a:solidFill>
                  <a:srgbClr val="0000FF"/>
                </a:solidFill>
                <a:latin typeface="Times"/>
                <a:cs typeface="Times"/>
              </a:rPr>
              <a:t>(Thy kingdom come)</a:t>
            </a:r>
            <a:r>
              <a:rPr lang="en-US" sz="2800" dirty="0" smtClean="0">
                <a:solidFill>
                  <a:srgbClr val="FF0000"/>
                </a:solidFill>
                <a:latin typeface="Times"/>
                <a:cs typeface="Times"/>
              </a:rPr>
              <a:t>.</a:t>
            </a:r>
            <a:endParaRPr lang="en-US" sz="2800" dirty="0">
              <a:solidFill>
                <a:srgbClr val="FF0000"/>
              </a:solidFill>
              <a:latin typeface="Times"/>
              <a:cs typeface="Times"/>
            </a:endParaRPr>
          </a:p>
        </p:txBody>
      </p:sp>
      <p:sp>
        <p:nvSpPr>
          <p:cNvPr id="22" name="Rectangle 21"/>
          <p:cNvSpPr/>
          <p:nvPr/>
        </p:nvSpPr>
        <p:spPr>
          <a:xfrm>
            <a:off x="28526" y="3306445"/>
            <a:ext cx="9144000" cy="954107"/>
          </a:xfrm>
          <a:prstGeom prst="rect">
            <a:avLst/>
          </a:prstGeom>
        </p:spPr>
        <p:txBody>
          <a:bodyPr wrap="square">
            <a:spAutoFit/>
          </a:bodyPr>
          <a:lstStyle/>
          <a:p>
            <a:r>
              <a:rPr lang="en-US" sz="2800" b="1" dirty="0" smtClean="0">
                <a:solidFill>
                  <a:srgbClr val="FF0000"/>
                </a:solidFill>
                <a:latin typeface="Times"/>
                <a:cs typeface="Times"/>
              </a:rPr>
              <a:t>e. Prayer </a:t>
            </a:r>
            <a:r>
              <a:rPr lang="en-US" sz="2800" b="1" dirty="0">
                <a:solidFill>
                  <a:srgbClr val="FF0000"/>
                </a:solidFill>
                <a:latin typeface="Times"/>
                <a:cs typeface="Times"/>
              </a:rPr>
              <a:t>is declaring dependence on God </a:t>
            </a:r>
            <a:r>
              <a:rPr lang="en-US" sz="2800" dirty="0" smtClean="0">
                <a:solidFill>
                  <a:srgbClr val="0000FF"/>
                </a:solidFill>
                <a:latin typeface="Times"/>
                <a:cs typeface="Times"/>
              </a:rPr>
              <a:t>(Give us this day our daily bread)</a:t>
            </a:r>
            <a:r>
              <a:rPr lang="en-US" sz="2800" dirty="0" smtClean="0">
                <a:solidFill>
                  <a:srgbClr val="FF0000"/>
                </a:solidFill>
                <a:latin typeface="Times"/>
                <a:cs typeface="Times"/>
              </a:rPr>
              <a:t>.</a:t>
            </a:r>
            <a:endParaRPr lang="en-US" sz="2800" dirty="0">
              <a:solidFill>
                <a:srgbClr val="FF0000"/>
              </a:solidFill>
              <a:latin typeface="Times"/>
              <a:cs typeface="Times"/>
            </a:endParaRPr>
          </a:p>
        </p:txBody>
      </p:sp>
      <p:sp>
        <p:nvSpPr>
          <p:cNvPr id="14" name="Rectangle 13"/>
          <p:cNvSpPr/>
          <p:nvPr/>
        </p:nvSpPr>
        <p:spPr>
          <a:xfrm>
            <a:off x="26698" y="2682592"/>
            <a:ext cx="9144000" cy="523220"/>
          </a:xfrm>
          <a:prstGeom prst="rect">
            <a:avLst/>
          </a:prstGeom>
        </p:spPr>
        <p:txBody>
          <a:bodyPr wrap="square">
            <a:spAutoFit/>
          </a:bodyPr>
          <a:lstStyle/>
          <a:p>
            <a:r>
              <a:rPr lang="en-US" sz="2800" b="1" dirty="0" smtClean="0">
                <a:solidFill>
                  <a:srgbClr val="FF0000"/>
                </a:solidFill>
                <a:latin typeface="Times"/>
                <a:cs typeface="Times"/>
              </a:rPr>
              <a:t>d. Prayer is looking for God’s plan </a:t>
            </a:r>
            <a:r>
              <a:rPr lang="en-US" sz="2800" dirty="0" smtClean="0">
                <a:solidFill>
                  <a:srgbClr val="0000FF"/>
                </a:solidFill>
                <a:latin typeface="Times"/>
                <a:cs typeface="Times"/>
              </a:rPr>
              <a:t>(Thy will be done)</a:t>
            </a:r>
            <a:r>
              <a:rPr lang="en-US" sz="2800" dirty="0" smtClean="0">
                <a:solidFill>
                  <a:srgbClr val="FF0000"/>
                </a:solidFill>
                <a:latin typeface="Times"/>
                <a:cs typeface="Times"/>
              </a:rPr>
              <a:t>.</a:t>
            </a:r>
            <a:endParaRPr lang="en-US" sz="2800" dirty="0">
              <a:solidFill>
                <a:srgbClr val="FF0000"/>
              </a:solidFill>
              <a:latin typeface="Times"/>
              <a:cs typeface="Times"/>
            </a:endParaRPr>
          </a:p>
        </p:txBody>
      </p:sp>
      <p:sp>
        <p:nvSpPr>
          <p:cNvPr id="11" name="Rectangle 10"/>
          <p:cNvSpPr/>
          <p:nvPr/>
        </p:nvSpPr>
        <p:spPr>
          <a:xfrm>
            <a:off x="11818" y="5227338"/>
            <a:ext cx="9144000" cy="954107"/>
          </a:xfrm>
          <a:prstGeom prst="rect">
            <a:avLst/>
          </a:prstGeom>
        </p:spPr>
        <p:txBody>
          <a:bodyPr wrap="square">
            <a:spAutoFit/>
          </a:bodyPr>
          <a:lstStyle/>
          <a:p>
            <a:r>
              <a:rPr lang="en-US" sz="2800" b="1" dirty="0">
                <a:solidFill>
                  <a:srgbClr val="FF0000"/>
                </a:solidFill>
                <a:latin typeface="Times"/>
                <a:cs typeface="Times"/>
              </a:rPr>
              <a:t>g</a:t>
            </a:r>
            <a:r>
              <a:rPr lang="en-US" sz="2800" b="1" dirty="0" smtClean="0">
                <a:solidFill>
                  <a:srgbClr val="FF0000"/>
                </a:solidFill>
                <a:latin typeface="Times"/>
                <a:cs typeface="Times"/>
              </a:rPr>
              <a:t>. Prayer is a</a:t>
            </a:r>
            <a:r>
              <a:rPr lang="en-US" sz="2800" b="1" dirty="0" smtClean="0">
                <a:solidFill>
                  <a:srgbClr val="FF0000"/>
                </a:solidFill>
                <a:latin typeface="Times"/>
                <a:cs typeface="Times"/>
              </a:rPr>
              <a:t>sking </a:t>
            </a:r>
            <a:r>
              <a:rPr lang="en-US" sz="2800" b="1" dirty="0">
                <a:solidFill>
                  <a:srgbClr val="FF0000"/>
                </a:solidFill>
                <a:latin typeface="Times"/>
                <a:cs typeface="Times"/>
              </a:rPr>
              <a:t>for </a:t>
            </a:r>
            <a:r>
              <a:rPr lang="en-US" sz="2800" b="1" dirty="0" smtClean="0">
                <a:solidFill>
                  <a:srgbClr val="FF0000"/>
                </a:solidFill>
                <a:latin typeface="Times"/>
                <a:cs typeface="Times"/>
              </a:rPr>
              <a:t>God’s help </a:t>
            </a:r>
            <a:r>
              <a:rPr lang="en-US" sz="2800" b="1" dirty="0">
                <a:solidFill>
                  <a:srgbClr val="FF0000"/>
                </a:solidFill>
                <a:latin typeface="Times"/>
                <a:cs typeface="Times"/>
              </a:rPr>
              <a:t>to be victorious </a:t>
            </a:r>
            <a:r>
              <a:rPr lang="en-US" sz="2800" dirty="0">
                <a:solidFill>
                  <a:srgbClr val="0000FF"/>
                </a:solidFill>
                <a:latin typeface="Times"/>
                <a:cs typeface="Times"/>
              </a:rPr>
              <a:t>(And lead us not into temptation, but </a:t>
            </a:r>
            <a:r>
              <a:rPr lang="en-US" sz="2800" dirty="0" smtClean="0">
                <a:solidFill>
                  <a:srgbClr val="0000FF"/>
                </a:solidFill>
                <a:latin typeface="Times"/>
                <a:cs typeface="Times"/>
              </a:rPr>
              <a:t>deliver </a:t>
            </a:r>
            <a:r>
              <a:rPr lang="en-US" sz="2800" dirty="0">
                <a:solidFill>
                  <a:srgbClr val="0000FF"/>
                </a:solidFill>
                <a:latin typeface="Times"/>
                <a:cs typeface="Times"/>
              </a:rPr>
              <a:t>us from </a:t>
            </a:r>
            <a:r>
              <a:rPr lang="en-US" sz="2800" dirty="0" smtClean="0">
                <a:solidFill>
                  <a:srgbClr val="0000FF"/>
                </a:solidFill>
                <a:latin typeface="Times"/>
                <a:cs typeface="Times"/>
              </a:rPr>
              <a:t>evil). </a:t>
            </a:r>
            <a:endParaRPr lang="en-US" sz="2800" dirty="0">
              <a:solidFill>
                <a:srgbClr val="0000FF"/>
              </a:solidFill>
              <a:latin typeface="Times"/>
              <a:cs typeface="Times"/>
            </a:endParaRPr>
          </a:p>
        </p:txBody>
      </p:sp>
      <p:sp>
        <p:nvSpPr>
          <p:cNvPr id="15" name="Rectangle 14"/>
          <p:cNvSpPr/>
          <p:nvPr/>
        </p:nvSpPr>
        <p:spPr>
          <a:xfrm>
            <a:off x="45840" y="4215192"/>
            <a:ext cx="9144000" cy="954107"/>
          </a:xfrm>
          <a:prstGeom prst="rect">
            <a:avLst/>
          </a:prstGeom>
        </p:spPr>
        <p:txBody>
          <a:bodyPr wrap="square">
            <a:spAutoFit/>
          </a:bodyPr>
          <a:lstStyle/>
          <a:p>
            <a:r>
              <a:rPr lang="en-US" sz="2800" b="1" dirty="0">
                <a:solidFill>
                  <a:srgbClr val="FF0000"/>
                </a:solidFill>
                <a:latin typeface="Times"/>
                <a:cs typeface="Times"/>
              </a:rPr>
              <a:t>f. Prayer is communicating with God </a:t>
            </a:r>
            <a:r>
              <a:rPr lang="en-US" sz="2800" dirty="0">
                <a:solidFill>
                  <a:srgbClr val="0000FF"/>
                </a:solidFill>
                <a:latin typeface="Times"/>
                <a:cs typeface="Times"/>
              </a:rPr>
              <a:t>(And forgive us our </a:t>
            </a:r>
          </a:p>
          <a:p>
            <a:r>
              <a:rPr lang="en-US" sz="2800" dirty="0">
                <a:solidFill>
                  <a:srgbClr val="0000FF"/>
                </a:solidFill>
                <a:latin typeface="Times"/>
                <a:cs typeface="Times"/>
              </a:rPr>
              <a:t>trespasses, as we forgive those who trespass against us). </a:t>
            </a:r>
          </a:p>
        </p:txBody>
      </p:sp>
    </p:spTree>
    <p:extLst>
      <p:ext uri="{BB962C8B-B14F-4D97-AF65-F5344CB8AC3E}">
        <p14:creationId xmlns:p14="http://schemas.microsoft.com/office/powerpoint/2010/main" val="5826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P spid="14"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08" y="-76495"/>
            <a:ext cx="9289649" cy="523220"/>
          </a:xfrm>
          <a:prstGeom prst="rect">
            <a:avLst/>
          </a:prstGeom>
        </p:spPr>
        <p:txBody>
          <a:bodyPr wrap="square">
            <a:spAutoFit/>
          </a:bodyPr>
          <a:lstStyle/>
          <a:p>
            <a:r>
              <a:rPr lang="en-US" sz="2800" b="1" dirty="0" smtClean="0">
                <a:solidFill>
                  <a:srgbClr val="FF0000"/>
                </a:solidFill>
                <a:latin typeface="Times"/>
                <a:cs typeface="Times"/>
              </a:rPr>
              <a:t>1. </a:t>
            </a:r>
            <a:r>
              <a:rPr lang="en-US" sz="2800" b="1" dirty="0" smtClean="0">
                <a:solidFill>
                  <a:srgbClr val="FF0000"/>
                </a:solidFill>
                <a:latin typeface="Times"/>
                <a:cs typeface="Times"/>
              </a:rPr>
              <a:t>What is temptation? </a:t>
            </a:r>
            <a:endParaRPr lang="en-US" sz="2800" b="1" dirty="0" smtClean="0">
              <a:solidFill>
                <a:srgbClr val="FF0000"/>
              </a:solidFill>
              <a:latin typeface="Times"/>
              <a:cs typeface="Times"/>
            </a:endParaRPr>
          </a:p>
        </p:txBody>
      </p:sp>
      <p:sp>
        <p:nvSpPr>
          <p:cNvPr id="12" name="Rectangle 11"/>
          <p:cNvSpPr/>
          <p:nvPr/>
        </p:nvSpPr>
        <p:spPr>
          <a:xfrm>
            <a:off x="27175" y="308994"/>
            <a:ext cx="5012139" cy="3970318"/>
          </a:xfrm>
          <a:prstGeom prst="rect">
            <a:avLst/>
          </a:prstGeom>
        </p:spPr>
        <p:txBody>
          <a:bodyPr wrap="square">
            <a:spAutoFit/>
          </a:bodyPr>
          <a:lstStyle/>
          <a:p>
            <a:r>
              <a:rPr lang="en-US" sz="2800" b="1" dirty="0" smtClean="0">
                <a:latin typeface="Times"/>
                <a:cs typeface="Times"/>
              </a:rPr>
              <a:t>a. It </a:t>
            </a:r>
            <a:r>
              <a:rPr lang="en-US" sz="2800" b="1" dirty="0">
                <a:latin typeface="Times"/>
                <a:cs typeface="Times"/>
              </a:rPr>
              <a:t>is not a sin to be tempted.</a:t>
            </a:r>
            <a:r>
              <a:rPr lang="en-US" sz="2800" dirty="0">
                <a:latin typeface="Times"/>
                <a:cs typeface="Times"/>
              </a:rPr>
              <a:t> Jesus was tempted. </a:t>
            </a:r>
            <a:r>
              <a:rPr lang="en-US" sz="2800" dirty="0">
                <a:solidFill>
                  <a:srgbClr val="0000FF"/>
                </a:solidFill>
                <a:latin typeface="Times"/>
                <a:cs typeface="Times"/>
              </a:rPr>
              <a:t>For we do not have a high priest who is </a:t>
            </a:r>
            <a:endParaRPr lang="en-US" sz="2800" dirty="0" smtClean="0">
              <a:solidFill>
                <a:srgbClr val="0000FF"/>
              </a:solidFill>
              <a:latin typeface="Times"/>
              <a:cs typeface="Times"/>
            </a:endParaRPr>
          </a:p>
          <a:p>
            <a:r>
              <a:rPr lang="en-US" sz="2800" dirty="0" smtClean="0">
                <a:solidFill>
                  <a:srgbClr val="0000FF"/>
                </a:solidFill>
                <a:latin typeface="Times"/>
                <a:cs typeface="Times"/>
              </a:rPr>
              <a:t>unable </a:t>
            </a:r>
            <a:r>
              <a:rPr lang="en-US" sz="2800" dirty="0">
                <a:solidFill>
                  <a:srgbClr val="0000FF"/>
                </a:solidFill>
                <a:latin typeface="Times"/>
                <a:cs typeface="Times"/>
              </a:rPr>
              <a:t>to empathize with </a:t>
            </a:r>
            <a:endParaRPr lang="en-US" sz="2800" dirty="0" smtClean="0">
              <a:solidFill>
                <a:srgbClr val="0000FF"/>
              </a:solidFill>
              <a:latin typeface="Times"/>
              <a:cs typeface="Times"/>
            </a:endParaRPr>
          </a:p>
          <a:p>
            <a:r>
              <a:rPr lang="en-US" sz="2800" dirty="0" smtClean="0">
                <a:solidFill>
                  <a:srgbClr val="0000FF"/>
                </a:solidFill>
                <a:latin typeface="Times"/>
                <a:cs typeface="Times"/>
              </a:rPr>
              <a:t>our </a:t>
            </a:r>
            <a:r>
              <a:rPr lang="en-US" sz="2800" dirty="0">
                <a:solidFill>
                  <a:srgbClr val="0000FF"/>
                </a:solidFill>
                <a:latin typeface="Times"/>
                <a:cs typeface="Times"/>
              </a:rPr>
              <a:t>weaknesses, but we </a:t>
            </a:r>
            <a:endParaRPr lang="en-US" sz="2800" dirty="0" smtClean="0">
              <a:solidFill>
                <a:srgbClr val="0000FF"/>
              </a:solidFill>
              <a:latin typeface="Times"/>
              <a:cs typeface="Times"/>
            </a:endParaRPr>
          </a:p>
          <a:p>
            <a:r>
              <a:rPr lang="en-US" sz="2800" dirty="0" smtClean="0">
                <a:solidFill>
                  <a:srgbClr val="0000FF"/>
                </a:solidFill>
                <a:latin typeface="Times"/>
                <a:cs typeface="Times"/>
              </a:rPr>
              <a:t>have </a:t>
            </a:r>
            <a:r>
              <a:rPr lang="en-US" sz="2800" dirty="0">
                <a:solidFill>
                  <a:srgbClr val="0000FF"/>
                </a:solidFill>
                <a:latin typeface="Times"/>
                <a:cs typeface="Times"/>
              </a:rPr>
              <a:t>one who has been </a:t>
            </a:r>
            <a:endParaRPr lang="en-US" sz="2800" dirty="0" smtClean="0">
              <a:solidFill>
                <a:srgbClr val="0000FF"/>
              </a:solidFill>
              <a:latin typeface="Times"/>
              <a:cs typeface="Times"/>
            </a:endParaRPr>
          </a:p>
          <a:p>
            <a:r>
              <a:rPr lang="en-US" sz="2800" dirty="0" smtClean="0">
                <a:solidFill>
                  <a:srgbClr val="0000FF"/>
                </a:solidFill>
                <a:latin typeface="Times"/>
                <a:cs typeface="Times"/>
              </a:rPr>
              <a:t>tempted </a:t>
            </a:r>
            <a:r>
              <a:rPr lang="en-US" sz="2800" dirty="0">
                <a:solidFill>
                  <a:srgbClr val="0000FF"/>
                </a:solidFill>
                <a:latin typeface="Times"/>
                <a:cs typeface="Times"/>
              </a:rPr>
              <a:t>in every way, </a:t>
            </a:r>
            <a:endParaRPr lang="en-US" sz="2800" dirty="0" smtClean="0">
              <a:solidFill>
                <a:srgbClr val="0000FF"/>
              </a:solidFill>
              <a:latin typeface="Times"/>
              <a:cs typeface="Times"/>
            </a:endParaRPr>
          </a:p>
          <a:p>
            <a:r>
              <a:rPr lang="en-US" sz="2800" dirty="0" smtClean="0">
                <a:solidFill>
                  <a:srgbClr val="0000FF"/>
                </a:solidFill>
                <a:latin typeface="Times"/>
                <a:cs typeface="Times"/>
              </a:rPr>
              <a:t>Just as </a:t>
            </a:r>
            <a:r>
              <a:rPr lang="en-US" sz="2800" dirty="0">
                <a:solidFill>
                  <a:srgbClr val="0000FF"/>
                </a:solidFill>
                <a:latin typeface="Times"/>
                <a:cs typeface="Times"/>
              </a:rPr>
              <a:t>we are—yet he did </a:t>
            </a:r>
            <a:endParaRPr lang="en-US" sz="2800" dirty="0" smtClean="0">
              <a:solidFill>
                <a:srgbClr val="0000FF"/>
              </a:solidFill>
              <a:latin typeface="Times"/>
              <a:cs typeface="Times"/>
            </a:endParaRPr>
          </a:p>
          <a:p>
            <a:r>
              <a:rPr lang="en-US" sz="2800" dirty="0">
                <a:solidFill>
                  <a:srgbClr val="0000FF"/>
                </a:solidFill>
                <a:latin typeface="Times"/>
                <a:cs typeface="Times"/>
              </a:rPr>
              <a:t>n</a:t>
            </a:r>
            <a:r>
              <a:rPr lang="en-US" sz="2800" dirty="0" smtClean="0">
                <a:solidFill>
                  <a:srgbClr val="0000FF"/>
                </a:solidFill>
                <a:latin typeface="Times"/>
                <a:cs typeface="Times"/>
              </a:rPr>
              <a:t>ot sin</a:t>
            </a:r>
            <a:r>
              <a:rPr lang="en-US" sz="2800" dirty="0">
                <a:solidFill>
                  <a:srgbClr val="0000FF"/>
                </a:solidFill>
                <a:latin typeface="Times"/>
                <a:cs typeface="Times"/>
              </a:rPr>
              <a:t>. (Heb.4:15</a:t>
            </a:r>
            <a:r>
              <a:rPr lang="en-US" sz="2800" dirty="0" smtClean="0">
                <a:solidFill>
                  <a:srgbClr val="0000FF"/>
                </a:solidFill>
                <a:latin typeface="Times"/>
                <a:cs typeface="Times"/>
              </a:rPr>
              <a:t>)</a:t>
            </a:r>
            <a:endParaRPr lang="en-US" sz="2800" dirty="0">
              <a:latin typeface="Times"/>
              <a:cs typeface="Times"/>
            </a:endParaRPr>
          </a:p>
        </p:txBody>
      </p:sp>
      <p:sp>
        <p:nvSpPr>
          <p:cNvPr id="13" name="Rectangle 12"/>
          <p:cNvSpPr/>
          <p:nvPr/>
        </p:nvSpPr>
        <p:spPr>
          <a:xfrm>
            <a:off x="-9784" y="5091238"/>
            <a:ext cx="9240955" cy="954107"/>
          </a:xfrm>
          <a:prstGeom prst="rect">
            <a:avLst/>
          </a:prstGeom>
        </p:spPr>
        <p:txBody>
          <a:bodyPr wrap="square">
            <a:spAutoFit/>
          </a:bodyPr>
          <a:lstStyle/>
          <a:p>
            <a:r>
              <a:rPr lang="en-US" sz="2800" b="1" dirty="0" smtClean="0">
                <a:latin typeface="Times"/>
                <a:cs typeface="Times"/>
              </a:rPr>
              <a:t>b</a:t>
            </a:r>
            <a:r>
              <a:rPr lang="en-US" sz="2800" b="1" dirty="0">
                <a:latin typeface="Times"/>
                <a:cs typeface="Times"/>
              </a:rPr>
              <a:t>. It is an invitation to do evil or something wrong.</a:t>
            </a:r>
            <a:r>
              <a:rPr lang="en-US" sz="2800" dirty="0">
                <a:latin typeface="Times"/>
                <a:cs typeface="Times"/>
              </a:rPr>
              <a:t> </a:t>
            </a:r>
            <a:endParaRPr lang="en-US" sz="2800" dirty="0" smtClean="0">
              <a:latin typeface="Times"/>
              <a:cs typeface="Times"/>
            </a:endParaRPr>
          </a:p>
          <a:p>
            <a:r>
              <a:rPr lang="en-US" sz="2800" dirty="0" smtClean="0">
                <a:latin typeface="Times"/>
                <a:cs typeface="Times"/>
              </a:rPr>
              <a:t>Choose </a:t>
            </a:r>
            <a:r>
              <a:rPr lang="en-US" sz="2800" dirty="0">
                <a:latin typeface="Times"/>
                <a:cs typeface="Times"/>
              </a:rPr>
              <a:t>wrong and you fall into </a:t>
            </a:r>
            <a:r>
              <a:rPr lang="en-US" sz="2800" dirty="0" smtClean="0">
                <a:latin typeface="Times"/>
                <a:cs typeface="Times"/>
              </a:rPr>
              <a:t>sin. </a:t>
            </a:r>
            <a:endParaRPr lang="en-US" sz="2800" dirty="0">
              <a:latin typeface="Times"/>
              <a:cs typeface="Times"/>
            </a:endParaRPr>
          </a:p>
        </p:txBody>
      </p:sp>
      <p:sp>
        <p:nvSpPr>
          <p:cNvPr id="14" name="Rectangle 13"/>
          <p:cNvSpPr/>
          <p:nvPr/>
        </p:nvSpPr>
        <p:spPr>
          <a:xfrm>
            <a:off x="-17507" y="5923719"/>
            <a:ext cx="9161508" cy="954107"/>
          </a:xfrm>
          <a:prstGeom prst="rect">
            <a:avLst/>
          </a:prstGeom>
        </p:spPr>
        <p:txBody>
          <a:bodyPr wrap="square">
            <a:spAutoFit/>
          </a:bodyPr>
          <a:lstStyle/>
          <a:p>
            <a:r>
              <a:rPr lang="en-US" sz="2800" b="1" dirty="0" smtClean="0">
                <a:latin typeface="Times"/>
                <a:cs typeface="Times"/>
              </a:rPr>
              <a:t>c</a:t>
            </a:r>
            <a:r>
              <a:rPr lang="en-US" sz="2800" b="1" dirty="0">
                <a:latin typeface="Times"/>
                <a:cs typeface="Times"/>
              </a:rPr>
              <a:t>. It is an opportunity to do good or something </a:t>
            </a:r>
            <a:r>
              <a:rPr lang="en-US" sz="2800" b="1" dirty="0" smtClean="0">
                <a:latin typeface="Times"/>
                <a:cs typeface="Times"/>
              </a:rPr>
              <a:t>right. </a:t>
            </a:r>
            <a:r>
              <a:rPr lang="en-US" sz="2800" dirty="0" smtClean="0">
                <a:latin typeface="Times"/>
                <a:cs typeface="Times"/>
              </a:rPr>
              <a:t>Choose </a:t>
            </a:r>
            <a:r>
              <a:rPr lang="en-US" sz="2800" dirty="0">
                <a:latin typeface="Times"/>
                <a:cs typeface="Times"/>
              </a:rPr>
              <a:t>right and you grow in character. </a:t>
            </a:r>
          </a:p>
        </p:txBody>
      </p:sp>
      <p:sp>
        <p:nvSpPr>
          <p:cNvPr id="15" name="TextBox 14"/>
          <p:cNvSpPr txBox="1"/>
          <p:nvPr/>
        </p:nvSpPr>
        <p:spPr>
          <a:xfrm>
            <a:off x="8637774" y="6381036"/>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(3)</a:t>
            </a:r>
            <a:endParaRPr lang="en-US" sz="2400" dirty="0">
              <a:solidFill>
                <a:srgbClr val="0000FF"/>
              </a:solidFill>
              <a:latin typeface="Times"/>
              <a:cs typeface="Times"/>
            </a:endParaRPr>
          </a:p>
        </p:txBody>
      </p:sp>
      <p:pic>
        <p:nvPicPr>
          <p:cNvPr id="9" name="Picture 8"/>
          <p:cNvPicPr>
            <a:picLocks noChangeAspect="1"/>
          </p:cNvPicPr>
          <p:nvPr/>
        </p:nvPicPr>
        <p:blipFill>
          <a:blip r:embed="rId2"/>
          <a:stretch>
            <a:fillRect/>
          </a:stretch>
        </p:blipFill>
        <p:spPr>
          <a:xfrm>
            <a:off x="3933123" y="1168152"/>
            <a:ext cx="5236593" cy="4062874"/>
          </a:xfrm>
          <a:prstGeom prst="rect">
            <a:avLst/>
          </a:prstGeom>
        </p:spPr>
      </p:pic>
    </p:spTree>
    <p:extLst>
      <p:ext uri="{BB962C8B-B14F-4D97-AF65-F5344CB8AC3E}">
        <p14:creationId xmlns:p14="http://schemas.microsoft.com/office/powerpoint/2010/main" val="306108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86082" y="-25921"/>
            <a:ext cx="942987" cy="461665"/>
          </a:xfrm>
          <a:prstGeom prst="rect">
            <a:avLst/>
          </a:prstGeom>
          <a:noFill/>
        </p:spPr>
        <p:txBody>
          <a:bodyPr wrap="square" rtlCol="0">
            <a:spAutoFit/>
          </a:bodyPr>
          <a:lstStyle/>
          <a:p>
            <a:r>
              <a:rPr lang="en-US" altLang="zh-CN" sz="2400" dirty="0" smtClean="0">
                <a:solidFill>
                  <a:srgbClr val="0000FF"/>
                </a:solidFill>
                <a:latin typeface="Times"/>
                <a:cs typeface="Times"/>
              </a:rPr>
              <a:t>(4)</a:t>
            </a:r>
            <a:endParaRPr lang="en-US" sz="24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2. What are the sources of Temptation?</a:t>
            </a:r>
            <a:r>
              <a:rPr lang="en-US" sz="2800" dirty="0">
                <a:solidFill>
                  <a:srgbClr val="FF0000"/>
                </a:solidFill>
                <a:latin typeface="Times"/>
                <a:cs typeface="Times"/>
              </a:rPr>
              <a:t> </a:t>
            </a:r>
            <a:endParaRPr lang="en-US" sz="2800" b="1" dirty="0" smtClean="0">
              <a:solidFill>
                <a:srgbClr val="FF0000"/>
              </a:solidFill>
              <a:latin typeface="Times"/>
              <a:cs typeface="Times"/>
            </a:endParaRPr>
          </a:p>
        </p:txBody>
      </p:sp>
      <p:sp>
        <p:nvSpPr>
          <p:cNvPr id="6" name="Rectangle 5"/>
          <p:cNvSpPr/>
          <p:nvPr/>
        </p:nvSpPr>
        <p:spPr>
          <a:xfrm>
            <a:off x="12485" y="370230"/>
            <a:ext cx="9131516" cy="1384995"/>
          </a:xfrm>
          <a:prstGeom prst="rect">
            <a:avLst/>
          </a:prstGeom>
        </p:spPr>
        <p:txBody>
          <a:bodyPr wrap="square">
            <a:spAutoFit/>
          </a:bodyPr>
          <a:lstStyle/>
          <a:p>
            <a:r>
              <a:rPr lang="en-US" sz="2800" dirty="0" smtClean="0">
                <a:latin typeface="Times"/>
                <a:cs typeface="Times"/>
              </a:rPr>
              <a:t>It </a:t>
            </a:r>
            <a:r>
              <a:rPr lang="en-US" sz="2800" dirty="0">
                <a:latin typeface="Times"/>
                <a:cs typeface="Times"/>
              </a:rPr>
              <a:t>is not God. </a:t>
            </a:r>
            <a:r>
              <a:rPr lang="en-US" sz="2800" b="1" dirty="0">
                <a:latin typeface="Times"/>
                <a:cs typeface="Times"/>
              </a:rPr>
              <a:t> </a:t>
            </a:r>
            <a:r>
              <a:rPr lang="en-US" sz="2800" dirty="0">
                <a:solidFill>
                  <a:srgbClr val="0000FF"/>
                </a:solidFill>
                <a:latin typeface="Times"/>
                <a:cs typeface="Times"/>
              </a:rPr>
              <a:t>When tempted, no one should say, “God is tempting me.” For God cannot be tempted by evil, nor does he tempt anyone. (James 1:13) </a:t>
            </a:r>
            <a:r>
              <a:rPr lang="en-US" sz="2800" dirty="0">
                <a:latin typeface="Times"/>
                <a:cs typeface="Times"/>
              </a:rPr>
              <a:t>You have three </a:t>
            </a:r>
            <a:r>
              <a:rPr lang="en-US" sz="2800" dirty="0" smtClean="0">
                <a:latin typeface="Times"/>
                <a:cs typeface="Times"/>
              </a:rPr>
              <a:t>enemies.</a:t>
            </a:r>
            <a:endParaRPr lang="en-US" sz="2800" dirty="0">
              <a:latin typeface="Times"/>
              <a:cs typeface="Times"/>
            </a:endParaRPr>
          </a:p>
        </p:txBody>
      </p:sp>
      <p:sp>
        <p:nvSpPr>
          <p:cNvPr id="15" name="Rectangle 14"/>
          <p:cNvSpPr/>
          <p:nvPr/>
        </p:nvSpPr>
        <p:spPr>
          <a:xfrm>
            <a:off x="12485" y="1653450"/>
            <a:ext cx="9131515" cy="3970318"/>
          </a:xfrm>
          <a:prstGeom prst="rect">
            <a:avLst/>
          </a:prstGeom>
        </p:spPr>
        <p:txBody>
          <a:bodyPr wrap="square">
            <a:spAutoFit/>
          </a:bodyPr>
          <a:lstStyle/>
          <a:p>
            <a:r>
              <a:rPr lang="en-US" sz="2800" b="1" dirty="0" smtClean="0">
                <a:latin typeface="Times"/>
                <a:cs typeface="Times"/>
              </a:rPr>
              <a:t>a. The </a:t>
            </a:r>
            <a:r>
              <a:rPr lang="en-US" sz="2800" b="1" dirty="0">
                <a:latin typeface="Times"/>
                <a:cs typeface="Times"/>
              </a:rPr>
              <a:t>Devil</a:t>
            </a:r>
            <a:r>
              <a:rPr lang="en-US" sz="2800" dirty="0">
                <a:latin typeface="Times"/>
                <a:cs typeface="Times"/>
              </a:rPr>
              <a:t> (</a:t>
            </a:r>
            <a:r>
              <a:rPr lang="en-US" sz="2800" dirty="0" smtClean="0">
                <a:latin typeface="Times"/>
                <a:cs typeface="Times"/>
              </a:rPr>
              <a:t>Satan)</a:t>
            </a:r>
            <a:r>
              <a:rPr lang="en-US" sz="2800" dirty="0">
                <a:latin typeface="Times"/>
                <a:cs typeface="Times"/>
              </a:rPr>
              <a:t>. </a:t>
            </a:r>
            <a:r>
              <a:rPr lang="en-US" sz="2800" dirty="0">
                <a:solidFill>
                  <a:srgbClr val="0000FF"/>
                </a:solidFill>
                <a:latin typeface="Times"/>
                <a:cs typeface="Times"/>
              </a:rPr>
              <a:t>Be alert and of sober mind. Your enemy the devil prowls around like a roaring lion looking for some-one to devour. </a:t>
            </a:r>
            <a:endParaRPr lang="en-US" sz="2800" dirty="0" smtClean="0">
              <a:solidFill>
                <a:srgbClr val="0000FF"/>
              </a:solidFill>
              <a:latin typeface="Times"/>
              <a:cs typeface="Times"/>
            </a:endParaRPr>
          </a:p>
          <a:p>
            <a:r>
              <a:rPr lang="en-US" sz="2800" dirty="0" smtClean="0">
                <a:solidFill>
                  <a:srgbClr val="0000FF"/>
                </a:solidFill>
                <a:latin typeface="Times"/>
                <a:cs typeface="Times"/>
              </a:rPr>
              <a:t>(</a:t>
            </a:r>
            <a:r>
              <a:rPr lang="en-US" sz="2800" dirty="0">
                <a:solidFill>
                  <a:srgbClr val="0000FF"/>
                </a:solidFill>
                <a:latin typeface="Times"/>
                <a:cs typeface="Times"/>
              </a:rPr>
              <a:t>1Pet.5:8) I was </a:t>
            </a:r>
            <a:endParaRPr lang="en-US" sz="2800" dirty="0" smtClean="0">
              <a:solidFill>
                <a:srgbClr val="0000FF"/>
              </a:solidFill>
              <a:latin typeface="Times"/>
              <a:cs typeface="Times"/>
            </a:endParaRPr>
          </a:p>
          <a:p>
            <a:r>
              <a:rPr lang="en-US" sz="2800" dirty="0" smtClean="0">
                <a:solidFill>
                  <a:srgbClr val="0000FF"/>
                </a:solidFill>
                <a:latin typeface="Times"/>
                <a:cs typeface="Times"/>
              </a:rPr>
              <a:t>afraid </a:t>
            </a:r>
            <a:r>
              <a:rPr lang="en-US" sz="2800" dirty="0">
                <a:solidFill>
                  <a:srgbClr val="0000FF"/>
                </a:solidFill>
                <a:latin typeface="Times"/>
                <a:cs typeface="Times"/>
              </a:rPr>
              <a:t>that in </a:t>
            </a:r>
            <a:endParaRPr lang="en-US" sz="2800" dirty="0" smtClean="0">
              <a:solidFill>
                <a:srgbClr val="0000FF"/>
              </a:solidFill>
              <a:latin typeface="Times"/>
              <a:cs typeface="Times"/>
            </a:endParaRPr>
          </a:p>
          <a:p>
            <a:r>
              <a:rPr lang="en-US" sz="2800" dirty="0" smtClean="0">
                <a:solidFill>
                  <a:srgbClr val="0000FF"/>
                </a:solidFill>
                <a:latin typeface="Times"/>
                <a:cs typeface="Times"/>
              </a:rPr>
              <a:t>some </a:t>
            </a:r>
            <a:r>
              <a:rPr lang="en-US" sz="2800" dirty="0">
                <a:solidFill>
                  <a:srgbClr val="0000FF"/>
                </a:solidFill>
                <a:latin typeface="Times"/>
                <a:cs typeface="Times"/>
              </a:rPr>
              <a:t>way the </a:t>
            </a:r>
            <a:endParaRPr lang="en-US" sz="2800" dirty="0" smtClean="0">
              <a:solidFill>
                <a:srgbClr val="0000FF"/>
              </a:solidFill>
              <a:latin typeface="Times"/>
              <a:cs typeface="Times"/>
            </a:endParaRPr>
          </a:p>
          <a:p>
            <a:r>
              <a:rPr lang="en-US" sz="2800" dirty="0" smtClean="0">
                <a:solidFill>
                  <a:srgbClr val="0000FF"/>
                </a:solidFill>
                <a:latin typeface="Times"/>
                <a:cs typeface="Times"/>
              </a:rPr>
              <a:t>tempter </a:t>
            </a:r>
            <a:r>
              <a:rPr lang="en-US" sz="2800" dirty="0">
                <a:solidFill>
                  <a:srgbClr val="0000FF"/>
                </a:solidFill>
                <a:latin typeface="Times"/>
                <a:cs typeface="Times"/>
              </a:rPr>
              <a:t>had </a:t>
            </a:r>
            <a:endParaRPr lang="en-US" sz="2800" dirty="0" smtClean="0">
              <a:solidFill>
                <a:srgbClr val="0000FF"/>
              </a:solidFill>
              <a:latin typeface="Times"/>
              <a:cs typeface="Times"/>
            </a:endParaRPr>
          </a:p>
          <a:p>
            <a:r>
              <a:rPr lang="en-US" sz="2800" dirty="0" smtClean="0">
                <a:solidFill>
                  <a:srgbClr val="0000FF"/>
                </a:solidFill>
                <a:latin typeface="Times"/>
                <a:cs typeface="Times"/>
              </a:rPr>
              <a:t>tempted </a:t>
            </a:r>
            <a:r>
              <a:rPr lang="en-US" sz="2800" dirty="0">
                <a:solidFill>
                  <a:srgbClr val="0000FF"/>
                </a:solidFill>
                <a:latin typeface="Times"/>
                <a:cs typeface="Times"/>
              </a:rPr>
              <a:t>you. </a:t>
            </a:r>
            <a:endParaRPr lang="en-US" sz="2800" dirty="0" smtClean="0">
              <a:solidFill>
                <a:srgbClr val="0000FF"/>
              </a:solidFill>
              <a:latin typeface="Times"/>
              <a:cs typeface="Times"/>
            </a:endParaRPr>
          </a:p>
          <a:p>
            <a:r>
              <a:rPr lang="en-US" sz="2800" dirty="0" smtClean="0">
                <a:solidFill>
                  <a:srgbClr val="0000FF"/>
                </a:solidFill>
                <a:latin typeface="Times"/>
                <a:cs typeface="Times"/>
              </a:rPr>
              <a:t>(</a:t>
            </a:r>
            <a:r>
              <a:rPr lang="en-US" sz="2800" dirty="0">
                <a:solidFill>
                  <a:srgbClr val="0000FF"/>
                </a:solidFill>
                <a:latin typeface="Times"/>
                <a:cs typeface="Times"/>
              </a:rPr>
              <a:t>1 Th.3:5</a:t>
            </a:r>
            <a:r>
              <a:rPr lang="en-US"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3" name="Picture 2"/>
          <p:cNvPicPr>
            <a:picLocks noChangeAspect="1"/>
          </p:cNvPicPr>
          <p:nvPr/>
        </p:nvPicPr>
        <p:blipFill>
          <a:blip r:embed="rId2"/>
          <a:stretch>
            <a:fillRect/>
          </a:stretch>
        </p:blipFill>
        <p:spPr>
          <a:xfrm>
            <a:off x="2437718" y="2586484"/>
            <a:ext cx="6834424" cy="4271516"/>
          </a:xfrm>
          <a:prstGeom prst="rect">
            <a:avLst/>
          </a:prstGeom>
        </p:spPr>
      </p:pic>
    </p:spTree>
    <p:extLst>
      <p:ext uri="{BB962C8B-B14F-4D97-AF65-F5344CB8AC3E}">
        <p14:creationId xmlns:p14="http://schemas.microsoft.com/office/powerpoint/2010/main" val="272946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608991" y="6381036"/>
            <a:ext cx="942987" cy="461665"/>
          </a:xfrm>
          <a:prstGeom prst="rect">
            <a:avLst/>
          </a:prstGeom>
          <a:noFill/>
        </p:spPr>
        <p:txBody>
          <a:bodyPr wrap="square" rtlCol="0">
            <a:spAutoFit/>
          </a:bodyPr>
          <a:lstStyle/>
          <a:p>
            <a:r>
              <a:rPr lang="en-US" altLang="zh-CN" sz="2400" dirty="0" smtClean="0">
                <a:solidFill>
                  <a:srgbClr val="0000FF"/>
                </a:solidFill>
                <a:latin typeface="Times"/>
                <a:cs typeface="Times"/>
              </a:rPr>
              <a:t>(5)</a:t>
            </a:r>
            <a:endParaRPr lang="en-US" sz="24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2. What are the sources of Temptation?</a:t>
            </a:r>
            <a:r>
              <a:rPr lang="en-US" sz="2800" dirty="0">
                <a:solidFill>
                  <a:srgbClr val="FF0000"/>
                </a:solidFill>
                <a:latin typeface="Times"/>
                <a:cs typeface="Times"/>
              </a:rPr>
              <a:t> </a:t>
            </a:r>
            <a:endParaRPr lang="en-US" sz="2800" b="1" dirty="0" smtClean="0">
              <a:solidFill>
                <a:srgbClr val="FF0000"/>
              </a:solidFill>
              <a:latin typeface="Times"/>
              <a:cs typeface="Times"/>
            </a:endParaRPr>
          </a:p>
        </p:txBody>
      </p:sp>
      <p:sp>
        <p:nvSpPr>
          <p:cNvPr id="8" name="Rectangle 7"/>
          <p:cNvSpPr/>
          <p:nvPr/>
        </p:nvSpPr>
        <p:spPr>
          <a:xfrm>
            <a:off x="12485" y="364777"/>
            <a:ext cx="9131515" cy="3539431"/>
          </a:xfrm>
          <a:prstGeom prst="rect">
            <a:avLst/>
          </a:prstGeom>
        </p:spPr>
        <p:txBody>
          <a:bodyPr wrap="square">
            <a:spAutoFit/>
          </a:bodyPr>
          <a:lstStyle/>
          <a:p>
            <a:r>
              <a:rPr lang="en-US" sz="2800" b="1" dirty="0">
                <a:latin typeface="Times"/>
                <a:cs typeface="Times"/>
              </a:rPr>
              <a:t>b. The World</a:t>
            </a:r>
            <a:r>
              <a:rPr lang="en-US" sz="2800" dirty="0">
                <a:latin typeface="Times"/>
                <a:cs typeface="Times"/>
              </a:rPr>
              <a:t> (System). </a:t>
            </a:r>
            <a:r>
              <a:rPr lang="en-US" sz="2800" dirty="0" smtClean="0">
                <a:solidFill>
                  <a:srgbClr val="0000FF"/>
                </a:solidFill>
                <a:latin typeface="Times"/>
                <a:cs typeface="Times"/>
              </a:rPr>
              <a:t>For </a:t>
            </a:r>
            <a:r>
              <a:rPr lang="en-US" sz="2800" dirty="0">
                <a:solidFill>
                  <a:srgbClr val="0000FF"/>
                </a:solidFill>
                <a:latin typeface="Times"/>
                <a:cs typeface="Times"/>
              </a:rPr>
              <a:t>everything in the world—the lust of the flesh, the lust of the eyes, and the pride of life—comes not from the Father but from the world. (I Jn.2:16) Those who want to get rich fall into temptation and a trap and into many foolish and harmful desires that plunge people into ruin and destruction.</a:t>
            </a:r>
            <a:r>
              <a:rPr lang="en-US" sz="2800" b="1" dirty="0">
                <a:solidFill>
                  <a:srgbClr val="0000FF"/>
                </a:solidFill>
                <a:latin typeface="Times"/>
                <a:cs typeface="Times"/>
              </a:rPr>
              <a:t> </a:t>
            </a:r>
            <a:r>
              <a:rPr lang="en-US" sz="2800" dirty="0">
                <a:solidFill>
                  <a:srgbClr val="0000FF"/>
                </a:solidFill>
                <a:latin typeface="Times"/>
                <a:cs typeface="Times"/>
              </a:rPr>
              <a:t>For the love of money is a root of all kinds of evil. Some people, eager for money, have wandered from the faith and pierced themselves with many </a:t>
            </a:r>
            <a:r>
              <a:rPr lang="en-US" sz="2800" dirty="0" err="1">
                <a:solidFill>
                  <a:srgbClr val="0000FF"/>
                </a:solidFill>
                <a:latin typeface="Times"/>
                <a:cs typeface="Times"/>
              </a:rPr>
              <a:t>griefs</a:t>
            </a:r>
            <a:r>
              <a:rPr lang="en-US" sz="2800" dirty="0">
                <a:solidFill>
                  <a:srgbClr val="0000FF"/>
                </a:solidFill>
                <a:latin typeface="Times"/>
                <a:cs typeface="Times"/>
              </a:rPr>
              <a:t>. (1Ti.6:9-10)</a:t>
            </a:r>
          </a:p>
        </p:txBody>
      </p:sp>
      <p:sp>
        <p:nvSpPr>
          <p:cNvPr id="10" name="Rectangle 9"/>
          <p:cNvSpPr/>
          <p:nvPr/>
        </p:nvSpPr>
        <p:spPr>
          <a:xfrm>
            <a:off x="-17508" y="3790430"/>
            <a:ext cx="9131515" cy="3108544"/>
          </a:xfrm>
          <a:prstGeom prst="rect">
            <a:avLst/>
          </a:prstGeom>
        </p:spPr>
        <p:txBody>
          <a:bodyPr wrap="square">
            <a:spAutoFit/>
          </a:bodyPr>
          <a:lstStyle/>
          <a:p>
            <a:r>
              <a:rPr lang="en-US" sz="2800" b="1" dirty="0">
                <a:latin typeface="Times"/>
                <a:cs typeface="Times"/>
              </a:rPr>
              <a:t>c. The Flesh.</a:t>
            </a:r>
            <a:r>
              <a:rPr lang="en-US" sz="2800" dirty="0">
                <a:latin typeface="Times"/>
                <a:cs typeface="Times"/>
              </a:rPr>
              <a:t> </a:t>
            </a:r>
            <a:r>
              <a:rPr lang="en-US" sz="2800" dirty="0">
                <a:solidFill>
                  <a:srgbClr val="0000FF"/>
                </a:solidFill>
                <a:latin typeface="Times"/>
                <a:cs typeface="Times"/>
              </a:rPr>
              <a:t>For it is from within, out of a person’s heart, that evil thoughts come—sexual immorality, theft, murder, adultery, greed, malice, deceit, lewdness, envy, slander, arrogance and folly.</a:t>
            </a:r>
            <a:r>
              <a:rPr lang="en-US" sz="2800" b="1" dirty="0">
                <a:solidFill>
                  <a:srgbClr val="0000FF"/>
                </a:solidFill>
                <a:latin typeface="Times"/>
                <a:cs typeface="Times"/>
              </a:rPr>
              <a:t> </a:t>
            </a:r>
            <a:r>
              <a:rPr lang="en-US" sz="2800" dirty="0">
                <a:solidFill>
                  <a:srgbClr val="0000FF"/>
                </a:solidFill>
                <a:latin typeface="Times"/>
                <a:cs typeface="Times"/>
              </a:rPr>
              <a:t>All these evils come from inside and defile a person.” (Mk.7:21-23) For if you live according to the flesh, you will die; but if by the Spirit you put to death the misdeeds of the body, you will live. (Rom.8:13)  </a:t>
            </a:r>
          </a:p>
        </p:txBody>
      </p:sp>
    </p:spTree>
    <p:extLst>
      <p:ext uri="{BB962C8B-B14F-4D97-AF65-F5344CB8AC3E}">
        <p14:creationId xmlns:p14="http://schemas.microsoft.com/office/powerpoint/2010/main" val="2361488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8486082" y="6381036"/>
            <a:ext cx="942987" cy="461665"/>
          </a:xfrm>
          <a:prstGeom prst="rect">
            <a:avLst/>
          </a:prstGeom>
          <a:noFill/>
        </p:spPr>
        <p:txBody>
          <a:bodyPr wrap="square" rtlCol="0">
            <a:spAutoFit/>
          </a:bodyPr>
          <a:lstStyle/>
          <a:p>
            <a:r>
              <a:rPr lang="en-US" altLang="zh-CN" sz="2400" dirty="0" smtClean="0">
                <a:solidFill>
                  <a:srgbClr val="FFFF00"/>
                </a:solidFill>
                <a:latin typeface="Times"/>
                <a:cs typeface="Times"/>
              </a:rPr>
              <a:t>(6)</a:t>
            </a:r>
            <a:endParaRPr lang="en-US" sz="2400" dirty="0">
              <a:solidFill>
                <a:srgbClr val="FFFF00"/>
              </a:solidFill>
              <a:latin typeface="Times"/>
              <a:cs typeface="Times"/>
            </a:endParaRPr>
          </a:p>
        </p:txBody>
      </p:sp>
    </p:spTree>
    <p:extLst>
      <p:ext uri="{BB962C8B-B14F-4D97-AF65-F5344CB8AC3E}">
        <p14:creationId xmlns:p14="http://schemas.microsoft.com/office/powerpoint/2010/main" val="4077953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3. How does temptation work? </a:t>
            </a:r>
            <a:endParaRPr lang="en-US" sz="2800" b="1" dirty="0" smtClean="0">
              <a:solidFill>
                <a:srgbClr val="FF0000"/>
              </a:solidFill>
              <a:latin typeface="Times"/>
              <a:cs typeface="Times"/>
            </a:endParaRPr>
          </a:p>
        </p:txBody>
      </p:sp>
      <p:sp>
        <p:nvSpPr>
          <p:cNvPr id="10" name="Rectangle 9"/>
          <p:cNvSpPr/>
          <p:nvPr/>
        </p:nvSpPr>
        <p:spPr>
          <a:xfrm>
            <a:off x="2977" y="385264"/>
            <a:ext cx="9289649" cy="954107"/>
          </a:xfrm>
          <a:prstGeom prst="rect">
            <a:avLst/>
          </a:prstGeom>
        </p:spPr>
        <p:txBody>
          <a:bodyPr wrap="square">
            <a:spAutoFit/>
          </a:bodyPr>
          <a:lstStyle/>
          <a:p>
            <a:r>
              <a:rPr lang="en-US" sz="2800" b="1" dirty="0">
                <a:latin typeface="Times"/>
                <a:cs typeface="Times"/>
              </a:rPr>
              <a:t>a. Desires.</a:t>
            </a:r>
            <a:r>
              <a:rPr lang="en-US" sz="2800" dirty="0">
                <a:latin typeface="Times"/>
                <a:cs typeface="Times"/>
              </a:rPr>
              <a:t> </a:t>
            </a:r>
            <a:r>
              <a:rPr lang="en-US" sz="2800" dirty="0">
                <a:solidFill>
                  <a:srgbClr val="0000FF"/>
                </a:solidFill>
                <a:latin typeface="Times"/>
                <a:cs typeface="Times"/>
              </a:rPr>
              <a:t>What causes fights and quarrels among you? Don’t they come from your desires that battle within you</a:t>
            </a:r>
            <a:r>
              <a:rPr lang="en-US" sz="2800" dirty="0" smtClean="0">
                <a:solidFill>
                  <a:srgbClr val="0000FF"/>
                </a:solidFill>
                <a:latin typeface="Times"/>
                <a:cs typeface="Times"/>
              </a:rPr>
              <a:t>?(</a:t>
            </a:r>
            <a:r>
              <a:rPr lang="en-US" sz="2800" dirty="0">
                <a:solidFill>
                  <a:srgbClr val="0000FF"/>
                </a:solidFill>
                <a:latin typeface="Times"/>
                <a:cs typeface="Times"/>
              </a:rPr>
              <a:t>James 4:1)</a:t>
            </a:r>
          </a:p>
        </p:txBody>
      </p:sp>
      <p:sp>
        <p:nvSpPr>
          <p:cNvPr id="15" name="Rectangle 14"/>
          <p:cNvSpPr/>
          <p:nvPr/>
        </p:nvSpPr>
        <p:spPr>
          <a:xfrm>
            <a:off x="11874" y="1287113"/>
            <a:ext cx="9289649" cy="1384995"/>
          </a:xfrm>
          <a:prstGeom prst="rect">
            <a:avLst/>
          </a:prstGeom>
        </p:spPr>
        <p:txBody>
          <a:bodyPr wrap="square">
            <a:spAutoFit/>
          </a:bodyPr>
          <a:lstStyle/>
          <a:p>
            <a:r>
              <a:rPr lang="en-US" sz="2800" b="1" dirty="0">
                <a:latin typeface="Times"/>
                <a:cs typeface="Times"/>
              </a:rPr>
              <a:t>b. Doubt.</a:t>
            </a:r>
            <a:r>
              <a:rPr lang="en-US" sz="2800" dirty="0">
                <a:latin typeface="Times"/>
                <a:cs typeface="Times"/>
              </a:rPr>
              <a:t> </a:t>
            </a:r>
            <a:r>
              <a:rPr lang="en-US" sz="2800" dirty="0">
                <a:solidFill>
                  <a:srgbClr val="0000FF"/>
                </a:solidFill>
                <a:latin typeface="Times"/>
                <a:cs typeface="Times"/>
              </a:rPr>
              <a:t>See to it, brothers and sisters, that none of you has a sinful, unbelieving heart that turns away from the living God.(</a:t>
            </a:r>
            <a:r>
              <a:rPr lang="en-US" sz="2800" dirty="0" smtClean="0">
                <a:solidFill>
                  <a:srgbClr val="0000FF"/>
                </a:solidFill>
                <a:latin typeface="Times"/>
                <a:cs typeface="Times"/>
              </a:rPr>
              <a:t>Hebrew 3</a:t>
            </a:r>
            <a:r>
              <a:rPr lang="en-US" sz="2800" dirty="0">
                <a:solidFill>
                  <a:srgbClr val="0000FF"/>
                </a:solidFill>
                <a:latin typeface="Times"/>
                <a:cs typeface="Times"/>
              </a:rPr>
              <a:t>:12)</a:t>
            </a:r>
          </a:p>
        </p:txBody>
      </p:sp>
      <p:sp>
        <p:nvSpPr>
          <p:cNvPr id="16" name="Rectangle 15"/>
          <p:cNvSpPr/>
          <p:nvPr/>
        </p:nvSpPr>
        <p:spPr>
          <a:xfrm>
            <a:off x="-17508" y="2643212"/>
            <a:ext cx="9289649" cy="2246769"/>
          </a:xfrm>
          <a:prstGeom prst="rect">
            <a:avLst/>
          </a:prstGeom>
        </p:spPr>
        <p:txBody>
          <a:bodyPr wrap="square">
            <a:spAutoFit/>
          </a:bodyPr>
          <a:lstStyle/>
          <a:p>
            <a:r>
              <a:rPr lang="en-US" sz="2800" b="1" dirty="0">
                <a:latin typeface="Times"/>
                <a:cs typeface="Times"/>
              </a:rPr>
              <a:t>c. Deception.</a:t>
            </a:r>
            <a:r>
              <a:rPr lang="en-US" sz="2800" dirty="0">
                <a:latin typeface="Times"/>
                <a:cs typeface="Times"/>
              </a:rPr>
              <a:t> </a:t>
            </a:r>
            <a:r>
              <a:rPr lang="en-US" sz="2800" dirty="0">
                <a:solidFill>
                  <a:srgbClr val="0000FF"/>
                </a:solidFill>
                <a:latin typeface="Times"/>
                <a:cs typeface="Times"/>
              </a:rPr>
              <a:t>You belong to your father, the devil, and you want to carry out your father’s </a:t>
            </a:r>
            <a:r>
              <a:rPr lang="en-US" sz="2800" dirty="0" err="1" smtClean="0">
                <a:solidFill>
                  <a:srgbClr val="0000FF"/>
                </a:solidFill>
                <a:latin typeface="Times"/>
                <a:cs typeface="Times"/>
              </a:rPr>
              <a:t>desires.He</a:t>
            </a:r>
            <a:r>
              <a:rPr lang="en-US" sz="2800" dirty="0" smtClean="0">
                <a:solidFill>
                  <a:srgbClr val="0000FF"/>
                </a:solidFill>
                <a:latin typeface="Times"/>
                <a:cs typeface="Times"/>
              </a:rPr>
              <a:t> </a:t>
            </a:r>
            <a:r>
              <a:rPr lang="en-US" sz="2800" dirty="0">
                <a:solidFill>
                  <a:srgbClr val="0000FF"/>
                </a:solidFill>
                <a:latin typeface="Times"/>
                <a:cs typeface="Times"/>
              </a:rPr>
              <a:t>was a murderer from the </a:t>
            </a:r>
            <a:r>
              <a:rPr lang="en-US" sz="2800" dirty="0" smtClean="0">
                <a:solidFill>
                  <a:srgbClr val="0000FF"/>
                </a:solidFill>
                <a:latin typeface="Times"/>
                <a:cs typeface="Times"/>
              </a:rPr>
              <a:t>beginning</a:t>
            </a:r>
            <a:r>
              <a:rPr lang="en-US" sz="2800" dirty="0">
                <a:solidFill>
                  <a:srgbClr val="0000FF"/>
                </a:solidFill>
                <a:latin typeface="Times"/>
                <a:cs typeface="Times"/>
              </a:rPr>
              <a:t>, not holding to the truth, for there is no truth in him. When he lies, he speaks his native language, for he is a liar and the father of lies. (Jn.8:44)</a:t>
            </a:r>
          </a:p>
        </p:txBody>
      </p:sp>
      <p:sp>
        <p:nvSpPr>
          <p:cNvPr id="17" name="Rectangle 16"/>
          <p:cNvSpPr/>
          <p:nvPr/>
        </p:nvSpPr>
        <p:spPr>
          <a:xfrm>
            <a:off x="12484" y="4863602"/>
            <a:ext cx="9289649" cy="1815882"/>
          </a:xfrm>
          <a:prstGeom prst="rect">
            <a:avLst/>
          </a:prstGeom>
        </p:spPr>
        <p:txBody>
          <a:bodyPr wrap="square">
            <a:spAutoFit/>
          </a:bodyPr>
          <a:lstStyle/>
          <a:p>
            <a:r>
              <a:rPr lang="en-US" sz="2800" b="1" dirty="0">
                <a:latin typeface="Times"/>
                <a:cs typeface="Times"/>
              </a:rPr>
              <a:t>d. Disobedience.</a:t>
            </a:r>
            <a:r>
              <a:rPr lang="en-US" sz="2800" dirty="0">
                <a:latin typeface="Times"/>
                <a:cs typeface="Times"/>
              </a:rPr>
              <a:t> </a:t>
            </a:r>
            <a:r>
              <a:rPr lang="en-US" sz="2800" dirty="0">
                <a:solidFill>
                  <a:srgbClr val="0000FF"/>
                </a:solidFill>
                <a:latin typeface="Times"/>
                <a:cs typeface="Times"/>
              </a:rPr>
              <a:t>But each person is tempted when they are dragged away by their own evil desire and enticed.</a:t>
            </a:r>
            <a:r>
              <a:rPr lang="en-US" sz="2800" b="1" dirty="0">
                <a:solidFill>
                  <a:srgbClr val="0000FF"/>
                </a:solidFill>
                <a:latin typeface="Times"/>
                <a:cs typeface="Times"/>
              </a:rPr>
              <a:t> </a:t>
            </a:r>
            <a:r>
              <a:rPr lang="en-US" sz="2800" dirty="0">
                <a:solidFill>
                  <a:srgbClr val="0000FF"/>
                </a:solidFill>
                <a:latin typeface="Times"/>
                <a:cs typeface="Times"/>
              </a:rPr>
              <a:t>Then, after desire has conceived, it gives birth to sin; and sin, when it is full-grown, gives birth to death. (James 1:14-15)</a:t>
            </a:r>
          </a:p>
        </p:txBody>
      </p:sp>
    </p:spTree>
    <p:extLst>
      <p:ext uri="{BB962C8B-B14F-4D97-AF65-F5344CB8AC3E}">
        <p14:creationId xmlns:p14="http://schemas.microsoft.com/office/powerpoint/2010/main" val="2766484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77216" y="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4. How to overcome temptation?</a:t>
            </a:r>
            <a:r>
              <a:rPr lang="en-US" sz="2800" dirty="0">
                <a:solidFill>
                  <a:srgbClr val="FF0000"/>
                </a:solidFill>
                <a:latin typeface="Times"/>
                <a:cs typeface="Times"/>
              </a:rPr>
              <a:t> </a:t>
            </a:r>
            <a:endParaRPr lang="en-US" sz="2800" b="1" dirty="0" smtClean="0">
              <a:solidFill>
                <a:srgbClr val="FF0000"/>
              </a:solidFill>
              <a:latin typeface="Times"/>
              <a:cs typeface="Times"/>
            </a:endParaRPr>
          </a:p>
        </p:txBody>
      </p:sp>
      <p:sp>
        <p:nvSpPr>
          <p:cNvPr id="11" name="Rectangle 10"/>
          <p:cNvSpPr/>
          <p:nvPr/>
        </p:nvSpPr>
        <p:spPr>
          <a:xfrm>
            <a:off x="-2817" y="337515"/>
            <a:ext cx="9289649" cy="3539431"/>
          </a:xfrm>
          <a:prstGeom prst="rect">
            <a:avLst/>
          </a:prstGeom>
        </p:spPr>
        <p:txBody>
          <a:bodyPr wrap="square">
            <a:spAutoFit/>
          </a:bodyPr>
          <a:lstStyle/>
          <a:p>
            <a:r>
              <a:rPr lang="en-US" sz="2800" b="1" dirty="0" smtClean="0">
                <a:latin typeface="Times"/>
                <a:cs typeface="Times"/>
              </a:rPr>
              <a:t>a. Watch </a:t>
            </a:r>
            <a:r>
              <a:rPr lang="en-US" sz="2800" b="1" dirty="0">
                <a:latin typeface="Times"/>
                <a:cs typeface="Times"/>
              </a:rPr>
              <a:t>and pray.</a:t>
            </a:r>
            <a:r>
              <a:rPr lang="en-US" sz="2800" dirty="0">
                <a:latin typeface="Times"/>
                <a:cs typeface="Times"/>
              </a:rPr>
              <a:t> </a:t>
            </a:r>
            <a:r>
              <a:rPr lang="en-US" sz="2800" dirty="0">
                <a:solidFill>
                  <a:srgbClr val="0000FF"/>
                </a:solidFill>
                <a:latin typeface="Times"/>
                <a:cs typeface="Times"/>
              </a:rPr>
              <a:t>“Watch and pray so that you will not fall into </a:t>
            </a:r>
            <a:r>
              <a:rPr lang="en-US" sz="2800" dirty="0" smtClean="0">
                <a:solidFill>
                  <a:srgbClr val="0000FF"/>
                </a:solidFill>
                <a:latin typeface="Times"/>
                <a:cs typeface="Times"/>
              </a:rPr>
              <a:t>temptation. The </a:t>
            </a:r>
            <a:r>
              <a:rPr lang="en-US" sz="2800" dirty="0">
                <a:solidFill>
                  <a:srgbClr val="0000FF"/>
                </a:solidFill>
                <a:latin typeface="Times"/>
                <a:cs typeface="Times"/>
              </a:rPr>
              <a:t>spirit is willing</a:t>
            </a:r>
            <a:r>
              <a:rPr lang="en-US" sz="2800" dirty="0" smtClean="0">
                <a:solidFill>
                  <a:srgbClr val="0000FF"/>
                </a:solidFill>
                <a:latin typeface="Times"/>
                <a:cs typeface="Times"/>
              </a:rPr>
              <a:t>, but </a:t>
            </a:r>
            <a:r>
              <a:rPr lang="en-US" sz="2800" dirty="0">
                <a:solidFill>
                  <a:srgbClr val="0000FF"/>
                </a:solidFill>
                <a:latin typeface="Times"/>
                <a:cs typeface="Times"/>
              </a:rPr>
              <a:t>the flesh </a:t>
            </a:r>
            <a:r>
              <a:rPr lang="en-US" sz="2800" dirty="0" smtClean="0">
                <a:solidFill>
                  <a:srgbClr val="0000FF"/>
                </a:solidFill>
                <a:latin typeface="Times"/>
                <a:cs typeface="Times"/>
              </a:rPr>
              <a:t>is weak</a:t>
            </a:r>
            <a:r>
              <a:rPr lang="en-US" sz="2800" dirty="0">
                <a:solidFill>
                  <a:srgbClr val="0000FF"/>
                </a:solidFill>
                <a:latin typeface="Times"/>
                <a:cs typeface="Times"/>
              </a:rPr>
              <a:t>.” </a:t>
            </a:r>
            <a:r>
              <a:rPr lang="en-US" sz="2800" dirty="0" smtClean="0">
                <a:solidFill>
                  <a:srgbClr val="0000FF"/>
                </a:solidFill>
                <a:latin typeface="Times"/>
                <a:cs typeface="Times"/>
              </a:rPr>
              <a:t> </a:t>
            </a:r>
          </a:p>
          <a:p>
            <a:r>
              <a:rPr lang="en-US" sz="2800" dirty="0" smtClean="0">
                <a:solidFill>
                  <a:srgbClr val="0000FF"/>
                </a:solidFill>
                <a:latin typeface="Times"/>
                <a:cs typeface="Times"/>
              </a:rPr>
              <a:t>(</a:t>
            </a:r>
            <a:r>
              <a:rPr lang="en-US" sz="2800" dirty="0">
                <a:solidFill>
                  <a:srgbClr val="0000FF"/>
                </a:solidFill>
                <a:latin typeface="Times"/>
                <a:cs typeface="Times"/>
              </a:rPr>
              <a:t>Mt.26:41</a:t>
            </a:r>
            <a:r>
              <a:rPr lang="en-US" sz="2800" dirty="0" smtClean="0">
                <a:solidFill>
                  <a:srgbClr val="0000FF"/>
                </a:solidFill>
                <a:latin typeface="Times"/>
                <a:cs typeface="Times"/>
              </a:rPr>
              <a:t>) </a:t>
            </a:r>
            <a:r>
              <a:rPr lang="en-US" sz="2800" dirty="0" smtClean="0">
                <a:latin typeface="Times"/>
                <a:cs typeface="Times"/>
              </a:rPr>
              <a:t>Recognize </a:t>
            </a:r>
            <a:r>
              <a:rPr lang="en-US" sz="2800" dirty="0">
                <a:latin typeface="Times"/>
                <a:cs typeface="Times"/>
              </a:rPr>
              <a:t>your pattern of temptation and be prepared for it. Where are you most vulnerable to temptation? Where are your </a:t>
            </a:r>
            <a:r>
              <a:rPr lang="en-US" sz="2800" dirty="0" smtClean="0">
                <a:latin typeface="Times"/>
                <a:cs typeface="Times"/>
              </a:rPr>
              <a:t>weaknesses</a:t>
            </a:r>
            <a:r>
              <a:rPr lang="en-US" sz="2800" dirty="0">
                <a:latin typeface="Times"/>
                <a:cs typeface="Times"/>
              </a:rPr>
              <a:t>? (It could be </a:t>
            </a:r>
            <a:r>
              <a:rPr lang="en-US" sz="2800" dirty="0" err="1">
                <a:latin typeface="Times"/>
                <a:cs typeface="Times"/>
              </a:rPr>
              <a:t>time</a:t>
            </a:r>
            <a:r>
              <a:rPr lang="en-US" sz="2800" dirty="0" err="1" smtClean="0">
                <a:latin typeface="Times"/>
                <a:cs typeface="Times"/>
              </a:rPr>
              <a:t>,location,people</a:t>
            </a:r>
            <a:r>
              <a:rPr lang="en-US" sz="2800" dirty="0">
                <a:latin typeface="Times"/>
                <a:cs typeface="Times"/>
              </a:rPr>
              <a:t>, feelings of exhaustion, loneliness, stress, self-pity, anger, hurt, and </a:t>
            </a:r>
            <a:r>
              <a:rPr lang="en-US" sz="2800" dirty="0" smtClean="0">
                <a:latin typeface="Times"/>
                <a:cs typeface="Times"/>
              </a:rPr>
              <a:t>even success</a:t>
            </a:r>
            <a:r>
              <a:rPr lang="en-US" sz="2800" dirty="0">
                <a:latin typeface="Times"/>
                <a:cs typeface="Times"/>
              </a:rPr>
              <a:t>)</a:t>
            </a:r>
            <a:r>
              <a:rPr lang="en-US" sz="2800" dirty="0" smtClean="0">
                <a:latin typeface="Times"/>
                <a:cs typeface="Times"/>
              </a:rPr>
              <a:t>. </a:t>
            </a:r>
            <a:r>
              <a:rPr lang="en-US" sz="2800" dirty="0">
                <a:latin typeface="Times"/>
                <a:cs typeface="Times"/>
              </a:rPr>
              <a:t>I</a:t>
            </a:r>
            <a:r>
              <a:rPr lang="en-US" sz="2800" dirty="0" smtClean="0">
                <a:latin typeface="Times"/>
                <a:cs typeface="Times"/>
              </a:rPr>
              <a:t>n </a:t>
            </a:r>
            <a:r>
              <a:rPr lang="en-US" sz="2800" dirty="0">
                <a:latin typeface="Times"/>
                <a:cs typeface="Times"/>
              </a:rPr>
              <a:t>order that Satan might not outwit us. </a:t>
            </a:r>
            <a:r>
              <a:rPr lang="en-US" sz="2800" dirty="0">
                <a:solidFill>
                  <a:srgbClr val="0000FF"/>
                </a:solidFill>
                <a:latin typeface="Times"/>
                <a:cs typeface="Times"/>
              </a:rPr>
              <a:t>For we are not unaware of his </a:t>
            </a:r>
            <a:r>
              <a:rPr lang="en-US" sz="2800" dirty="0" smtClean="0">
                <a:solidFill>
                  <a:srgbClr val="0000FF"/>
                </a:solidFill>
                <a:latin typeface="Times"/>
                <a:cs typeface="Times"/>
              </a:rPr>
              <a:t>schemes </a:t>
            </a:r>
            <a:r>
              <a:rPr lang="en-US" sz="2800" dirty="0">
                <a:solidFill>
                  <a:srgbClr val="0000FF"/>
                </a:solidFill>
                <a:latin typeface="Times"/>
                <a:cs typeface="Times"/>
              </a:rPr>
              <a:t>(2 Cor.2:11</a:t>
            </a:r>
            <a:r>
              <a:rPr lang="en-US" sz="2800" dirty="0" smtClean="0">
                <a:solidFill>
                  <a:srgbClr val="0000FF"/>
                </a:solidFill>
                <a:latin typeface="Times"/>
                <a:cs typeface="Times"/>
              </a:rPr>
              <a:t>)</a:t>
            </a:r>
            <a:endParaRPr lang="en-US" sz="2800" dirty="0">
              <a:solidFill>
                <a:srgbClr val="008000"/>
              </a:solidFill>
              <a:latin typeface="Times"/>
              <a:cs typeface="Times"/>
            </a:endParaRPr>
          </a:p>
        </p:txBody>
      </p:sp>
      <p:sp>
        <p:nvSpPr>
          <p:cNvPr id="8" name="Rectangle 7"/>
          <p:cNvSpPr/>
          <p:nvPr/>
        </p:nvSpPr>
        <p:spPr>
          <a:xfrm>
            <a:off x="1" y="3726852"/>
            <a:ext cx="5100769" cy="3108544"/>
          </a:xfrm>
          <a:prstGeom prst="rect">
            <a:avLst/>
          </a:prstGeom>
        </p:spPr>
        <p:txBody>
          <a:bodyPr wrap="square">
            <a:spAutoFit/>
          </a:bodyPr>
          <a:lstStyle/>
          <a:p>
            <a:r>
              <a:rPr lang="en-US" sz="2800" b="1" dirty="0" smtClean="0">
                <a:solidFill>
                  <a:srgbClr val="008000"/>
                </a:solidFill>
                <a:latin typeface="Times"/>
                <a:cs typeface="Times"/>
              </a:rPr>
              <a:t>Christmas Time: </a:t>
            </a:r>
            <a:r>
              <a:rPr lang="en-US" sz="2800" dirty="0" smtClean="0">
                <a:solidFill>
                  <a:srgbClr val="008000"/>
                </a:solidFill>
                <a:latin typeface="Times"/>
                <a:cs typeface="Times"/>
              </a:rPr>
              <a:t>There </a:t>
            </a:r>
            <a:r>
              <a:rPr lang="en-US" sz="2800" dirty="0">
                <a:solidFill>
                  <a:srgbClr val="008000"/>
                </a:solidFill>
                <a:latin typeface="Times"/>
                <a:cs typeface="Times"/>
              </a:rPr>
              <a:t>were many like </a:t>
            </a:r>
            <a:r>
              <a:rPr lang="en-US" sz="2800" dirty="0" smtClean="0">
                <a:solidFill>
                  <a:srgbClr val="008000"/>
                </a:solidFill>
                <a:latin typeface="Times"/>
                <a:cs typeface="Times"/>
              </a:rPr>
              <a:t>Simeon (</a:t>
            </a:r>
            <a:r>
              <a:rPr lang="en-US" sz="2800" dirty="0">
                <a:solidFill>
                  <a:srgbClr val="008000"/>
                </a:solidFill>
                <a:latin typeface="Times"/>
                <a:cs typeface="Times"/>
              </a:rPr>
              <a:t>Lk.2:25-35) and </a:t>
            </a:r>
            <a:r>
              <a:rPr lang="en-US" sz="2800" dirty="0" smtClean="0">
                <a:solidFill>
                  <a:srgbClr val="008000"/>
                </a:solidFill>
                <a:latin typeface="Times"/>
                <a:cs typeface="Times"/>
              </a:rPr>
              <a:t>Anna (</a:t>
            </a:r>
            <a:r>
              <a:rPr lang="en-US" sz="2800" dirty="0">
                <a:solidFill>
                  <a:srgbClr val="008000"/>
                </a:solidFill>
                <a:latin typeface="Times"/>
                <a:cs typeface="Times"/>
              </a:rPr>
              <a:t>2:36-38) who watched and prayed for the </a:t>
            </a:r>
            <a:r>
              <a:rPr lang="en-US" sz="2800" dirty="0" smtClean="0">
                <a:solidFill>
                  <a:srgbClr val="008000"/>
                </a:solidFill>
                <a:latin typeface="Times"/>
                <a:cs typeface="Times"/>
              </a:rPr>
              <a:t>first coming </a:t>
            </a:r>
            <a:r>
              <a:rPr lang="en-US" sz="2800" dirty="0">
                <a:solidFill>
                  <a:srgbClr val="008000"/>
                </a:solidFill>
                <a:latin typeface="Times"/>
                <a:cs typeface="Times"/>
              </a:rPr>
              <a:t>of the </a:t>
            </a:r>
            <a:r>
              <a:rPr lang="en-US" sz="2800" dirty="0" smtClean="0">
                <a:solidFill>
                  <a:srgbClr val="008000"/>
                </a:solidFill>
                <a:latin typeface="Times"/>
                <a:cs typeface="Times"/>
              </a:rPr>
              <a:t>Messiah. We must also watch and pray for the second coming of Christ.</a:t>
            </a:r>
            <a:endParaRPr lang="en-US" sz="2800" dirty="0">
              <a:solidFill>
                <a:srgbClr val="008000"/>
              </a:solidFill>
              <a:latin typeface="Times"/>
              <a:cs typeface="Times"/>
            </a:endParaRPr>
          </a:p>
        </p:txBody>
      </p:sp>
      <p:pic>
        <p:nvPicPr>
          <p:cNvPr id="2" name="Picture 1" descr="pray-as-though-everything-depended-on-g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315" y="3876946"/>
            <a:ext cx="4161370" cy="2981054"/>
          </a:xfrm>
          <a:prstGeom prst="rect">
            <a:avLst/>
          </a:prstGeom>
        </p:spPr>
      </p:pic>
    </p:spTree>
    <p:extLst>
      <p:ext uri="{BB962C8B-B14F-4D97-AF65-F5344CB8AC3E}">
        <p14:creationId xmlns:p14="http://schemas.microsoft.com/office/powerpoint/2010/main" val="444409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77216" y="633478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7" name="Rectangle 6"/>
          <p:cNvSpPr/>
          <p:nvPr/>
        </p:nvSpPr>
        <p:spPr>
          <a:xfrm>
            <a:off x="-17508" y="-76495"/>
            <a:ext cx="9289649" cy="523220"/>
          </a:xfrm>
          <a:prstGeom prst="rect">
            <a:avLst/>
          </a:prstGeom>
        </p:spPr>
        <p:txBody>
          <a:bodyPr wrap="square">
            <a:spAutoFit/>
          </a:bodyPr>
          <a:lstStyle/>
          <a:p>
            <a:r>
              <a:rPr lang="en-US" sz="2800" b="1" dirty="0">
                <a:solidFill>
                  <a:srgbClr val="FF0000"/>
                </a:solidFill>
                <a:latin typeface="Times"/>
                <a:cs typeface="Times"/>
              </a:rPr>
              <a:t>4. How to overcome temptation?</a:t>
            </a:r>
            <a:r>
              <a:rPr lang="en-US" sz="2800" dirty="0">
                <a:solidFill>
                  <a:srgbClr val="FF0000"/>
                </a:solidFill>
                <a:latin typeface="Times"/>
                <a:cs typeface="Times"/>
              </a:rPr>
              <a:t> </a:t>
            </a:r>
            <a:endParaRPr lang="en-US" sz="2800" b="1" dirty="0" smtClean="0">
              <a:solidFill>
                <a:srgbClr val="FF0000"/>
              </a:solidFill>
              <a:latin typeface="Times"/>
              <a:cs typeface="Times"/>
            </a:endParaRPr>
          </a:p>
        </p:txBody>
      </p:sp>
      <p:sp>
        <p:nvSpPr>
          <p:cNvPr id="11" name="Rectangle 10"/>
          <p:cNvSpPr/>
          <p:nvPr/>
        </p:nvSpPr>
        <p:spPr>
          <a:xfrm>
            <a:off x="-2817" y="337515"/>
            <a:ext cx="9289649" cy="2677656"/>
          </a:xfrm>
          <a:prstGeom prst="rect">
            <a:avLst/>
          </a:prstGeom>
        </p:spPr>
        <p:txBody>
          <a:bodyPr wrap="square">
            <a:spAutoFit/>
          </a:bodyPr>
          <a:lstStyle/>
          <a:p>
            <a:r>
              <a:rPr lang="en-US" sz="2800" b="1" dirty="0">
                <a:latin typeface="Times"/>
                <a:cs typeface="Times"/>
              </a:rPr>
              <a:t>b. Stand and fight.</a:t>
            </a:r>
            <a:r>
              <a:rPr lang="en-US" sz="2800" dirty="0">
                <a:latin typeface="Times"/>
                <a:cs typeface="Times"/>
              </a:rPr>
              <a:t> Refuse to be intimidated. </a:t>
            </a:r>
            <a:r>
              <a:rPr lang="en-US" sz="2800" dirty="0">
                <a:solidFill>
                  <a:srgbClr val="0000FF"/>
                </a:solidFill>
                <a:latin typeface="Times"/>
                <a:cs typeface="Times"/>
              </a:rPr>
              <a:t>Submit yourselves, then, to God. Resist the devil, and he will flee from you. (James 4:7) Put on the full armor of God, so that you can take your stand against the devil’s schemes… Take the helmet of salvation and the sword of the Spirit, which is the word of God. (Eph.6:11,17</a:t>
            </a:r>
            <a:r>
              <a:rPr lang="en-US" sz="2800" dirty="0" smtClean="0">
                <a:solidFill>
                  <a:srgbClr val="0000FF"/>
                </a:solidFill>
                <a:latin typeface="Times"/>
                <a:cs typeface="Times"/>
              </a:rPr>
              <a:t>)</a:t>
            </a:r>
            <a:endParaRPr lang="en-US" sz="2800" dirty="0">
              <a:solidFill>
                <a:srgbClr val="008000"/>
              </a:solidFill>
              <a:latin typeface="Times"/>
              <a:cs typeface="Times"/>
            </a:endParaRPr>
          </a:p>
        </p:txBody>
      </p:sp>
      <p:sp>
        <p:nvSpPr>
          <p:cNvPr id="5" name="Rectangle 4"/>
          <p:cNvSpPr/>
          <p:nvPr/>
        </p:nvSpPr>
        <p:spPr>
          <a:xfrm>
            <a:off x="23462" y="2943226"/>
            <a:ext cx="4012087" cy="3970318"/>
          </a:xfrm>
          <a:prstGeom prst="rect">
            <a:avLst/>
          </a:prstGeom>
        </p:spPr>
        <p:txBody>
          <a:bodyPr wrap="square">
            <a:spAutoFit/>
          </a:bodyPr>
          <a:lstStyle/>
          <a:p>
            <a:r>
              <a:rPr lang="en-US" sz="2800" b="1" dirty="0" smtClean="0">
                <a:solidFill>
                  <a:srgbClr val="008000"/>
                </a:solidFill>
                <a:latin typeface="Times"/>
                <a:cs typeface="Times"/>
              </a:rPr>
              <a:t>Christmas Time: </a:t>
            </a:r>
            <a:r>
              <a:rPr lang="en-US" sz="2800" dirty="0" smtClean="0">
                <a:solidFill>
                  <a:srgbClr val="008000"/>
                </a:solidFill>
                <a:latin typeface="Times"/>
                <a:cs typeface="Times"/>
              </a:rPr>
              <a:t>The birth of Jesus was announced to the World. God sent the light into the world to destroy darkness. God confronts </a:t>
            </a:r>
            <a:r>
              <a:rPr lang="en-US" sz="2800" dirty="0" err="1" smtClean="0">
                <a:solidFill>
                  <a:srgbClr val="008000"/>
                </a:solidFill>
                <a:latin typeface="Times"/>
                <a:cs typeface="Times"/>
              </a:rPr>
              <a:t>evil.We</a:t>
            </a:r>
            <a:r>
              <a:rPr lang="en-US" sz="2800" dirty="0" smtClean="0">
                <a:solidFill>
                  <a:srgbClr val="008000"/>
                </a:solidFill>
                <a:latin typeface="Times"/>
                <a:cs typeface="Times"/>
              </a:rPr>
              <a:t> are to be the light and salt of the world until Christ’s second coming.</a:t>
            </a:r>
            <a:endParaRPr lang="en-US" sz="2800" dirty="0">
              <a:solidFill>
                <a:srgbClr val="008000"/>
              </a:solidFill>
              <a:latin typeface="Times"/>
              <a:cs typeface="Times"/>
            </a:endParaRPr>
          </a:p>
        </p:txBody>
      </p:sp>
      <p:pic>
        <p:nvPicPr>
          <p:cNvPr id="2" name="Picture 1" descr="0e1942203_series-stand-and-f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153" y="2901731"/>
            <a:ext cx="5251847" cy="3077827"/>
          </a:xfrm>
          <a:prstGeom prst="rect">
            <a:avLst/>
          </a:prstGeom>
        </p:spPr>
      </p:pic>
    </p:spTree>
    <p:extLst>
      <p:ext uri="{BB962C8B-B14F-4D97-AF65-F5344CB8AC3E}">
        <p14:creationId xmlns:p14="http://schemas.microsoft.com/office/powerpoint/2010/main" val="350253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29394</TotalTime>
  <Words>1247</Words>
  <Application>Microsoft Macintosh PowerPoint</Application>
  <PresentationFormat>On-screen Show (4:3)</PresentationFormat>
  <Paragraphs>67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260</cp:revision>
  <cp:lastPrinted>2015-11-07T19:42:48Z</cp:lastPrinted>
  <dcterms:created xsi:type="dcterms:W3CDTF">2015-09-06T13:13:13Z</dcterms:created>
  <dcterms:modified xsi:type="dcterms:W3CDTF">2015-12-18T22:49:48Z</dcterms:modified>
</cp:coreProperties>
</file>