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8" r:id="rId2"/>
    <p:sldId id="259" r:id="rId3"/>
    <p:sldId id="263" r:id="rId4"/>
    <p:sldId id="264" r:id="rId5"/>
    <p:sldId id="265" r:id="rId6"/>
    <p:sldId id="266" r:id="rId7"/>
    <p:sldId id="268" r:id="rId8"/>
    <p:sldId id="269" r:id="rId9"/>
    <p:sldId id="25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7" d="100"/>
          <a:sy n="47" d="100"/>
        </p:scale>
        <p:origin x="-16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F71F51-BE6E-164B-9EFF-8786BAC380AF}" type="datetimeFigureOut">
              <a:rPr lang="en-US" smtClean="0"/>
              <a:t>10/22/15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25001-2DF1-D042-99EC-73EA0B711BAF}" type="slidenum">
              <a:rPr lang="en-US" smtClean="0"/>
              <a:t>‹#›</a:t>
            </a:fld>
            <a:endParaRPr lang="en-US"/>
          </a:p>
        </p:txBody>
      </p:sp>
    </p:spTree>
    <p:extLst>
      <p:ext uri="{BB962C8B-B14F-4D97-AF65-F5344CB8AC3E}">
        <p14:creationId xmlns:p14="http://schemas.microsoft.com/office/powerpoint/2010/main" val="33109995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10/22/15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121838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10/22/15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91952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10/22/15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2514568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A292E0-37D3-A14C-827D-0786ED41B778}" type="datetimeFigureOut">
              <a:rPr lang="en-US" smtClean="0"/>
              <a:t>10/22/15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110446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A292E0-37D3-A14C-827D-0786ED41B778}" type="datetimeFigureOut">
              <a:rPr lang="en-US" smtClean="0"/>
              <a:t>10/22/15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59423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A292E0-37D3-A14C-827D-0786ED41B778}" type="datetimeFigureOut">
              <a:rPr lang="en-US" smtClean="0"/>
              <a:t>10/22/15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753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A292E0-37D3-A14C-827D-0786ED41B778}" type="datetimeFigureOut">
              <a:rPr lang="en-US" smtClean="0"/>
              <a:t>10/22/15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03787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A292E0-37D3-A14C-827D-0786ED41B778}" type="datetimeFigureOut">
              <a:rPr lang="en-US" smtClean="0"/>
              <a:t>10/22/15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320602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92E0-37D3-A14C-827D-0786ED41B778}" type="datetimeFigureOut">
              <a:rPr lang="en-US" smtClean="0"/>
              <a:t>10/22/15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279687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292E0-37D3-A14C-827D-0786ED41B778}" type="datetimeFigureOut">
              <a:rPr lang="en-US" smtClean="0"/>
              <a:t>10/22/15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138962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A292E0-37D3-A14C-827D-0786ED41B778}" type="datetimeFigureOut">
              <a:rPr lang="en-US" smtClean="0"/>
              <a:t>10/22/15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6A84F7-A98C-444A-BC11-5F3668E892FC}" type="slidenum">
              <a:rPr lang="en-US" smtClean="0"/>
              <a:t>‹#›</a:t>
            </a:fld>
            <a:endParaRPr lang="en-US"/>
          </a:p>
        </p:txBody>
      </p:sp>
    </p:spTree>
    <p:extLst>
      <p:ext uri="{BB962C8B-B14F-4D97-AF65-F5344CB8AC3E}">
        <p14:creationId xmlns:p14="http://schemas.microsoft.com/office/powerpoint/2010/main" val="9085052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A292E0-37D3-A14C-827D-0786ED41B778}" type="datetimeFigureOut">
              <a:rPr lang="en-US" smtClean="0"/>
              <a:t>10/22/15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A84F7-A98C-444A-BC11-5F3668E892FC}" type="slidenum">
              <a:rPr lang="en-US" smtClean="0"/>
              <a:t>‹#›</a:t>
            </a:fld>
            <a:endParaRPr lang="en-US"/>
          </a:p>
        </p:txBody>
      </p:sp>
    </p:spTree>
    <p:extLst>
      <p:ext uri="{BB962C8B-B14F-4D97-AF65-F5344CB8AC3E}">
        <p14:creationId xmlns:p14="http://schemas.microsoft.com/office/powerpoint/2010/main" val="3413772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3487" y="1939203"/>
            <a:ext cx="1287283" cy="2608485"/>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600" b="1"/>
          </a:p>
        </p:txBody>
      </p:sp>
      <p:sp>
        <p:nvSpPr>
          <p:cNvPr id="8" name="Rectangle 7"/>
          <p:cNvSpPr/>
          <p:nvPr/>
        </p:nvSpPr>
        <p:spPr>
          <a:xfrm>
            <a:off x="0" y="428922"/>
            <a:ext cx="9144000" cy="4524316"/>
          </a:xfrm>
          <a:prstGeom prst="rect">
            <a:avLst/>
          </a:prstGeom>
        </p:spPr>
        <p:txBody>
          <a:bodyPr wrap="square">
            <a:spAutoFit/>
          </a:bodyPr>
          <a:lstStyle/>
          <a:p>
            <a:r>
              <a:rPr lang="en-US" sz="3600" b="1" dirty="0" smtClean="0">
                <a:solidFill>
                  <a:srgbClr val="FF0000"/>
                </a:solidFill>
                <a:latin typeface="Times"/>
                <a:cs typeface="Times"/>
              </a:rPr>
              <a:t>Text</a:t>
            </a:r>
            <a:r>
              <a:rPr lang="en-US" sz="3600" b="1" dirty="0" smtClean="0">
                <a:solidFill>
                  <a:srgbClr val="FF0000"/>
                </a:solidFill>
                <a:latin typeface="Times"/>
                <a:cs typeface="Times"/>
              </a:rPr>
              <a:t>: </a:t>
            </a:r>
            <a:r>
              <a:rPr lang="en-US" sz="3600" dirty="0">
                <a:solidFill>
                  <a:srgbClr val="FF0000"/>
                </a:solidFill>
                <a:latin typeface="Times"/>
                <a:cs typeface="Times"/>
              </a:rPr>
              <a:t>From that time on Jesus began to preach, “Repent, for the kingdom of heaven has come near.” (Mt.4:17). “The time has come,” he said, “The kingdom of God has come near. Repent and believe the good news!” (Mk.1:15) “But he said, “I must proclaim the good news of the kingdom of God to the other towns also, because that is why I was sent.” (Lk.4:43)</a:t>
            </a:r>
            <a:r>
              <a:rPr lang="en-US" sz="3600" dirty="0">
                <a:solidFill>
                  <a:srgbClr val="FF0000"/>
                </a:solidFill>
                <a:latin typeface="Times"/>
                <a:cs typeface="Times"/>
              </a:rPr>
              <a:t> </a:t>
            </a:r>
            <a:endParaRPr lang="en-US" sz="3600" dirty="0">
              <a:solidFill>
                <a:srgbClr val="FF0000"/>
              </a:solidFill>
              <a:latin typeface="Times"/>
              <a:cs typeface="Times"/>
            </a:endParaRPr>
          </a:p>
        </p:txBody>
      </p:sp>
      <p:sp>
        <p:nvSpPr>
          <p:cNvPr id="9" name="TextBox 8"/>
          <p:cNvSpPr txBox="1"/>
          <p:nvPr/>
        </p:nvSpPr>
        <p:spPr>
          <a:xfrm>
            <a:off x="8367646" y="-151270"/>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(1)</a:t>
            </a:r>
            <a:endParaRPr lang="en-US" sz="3600" dirty="0">
              <a:solidFill>
                <a:srgbClr val="0000FF"/>
              </a:solidFill>
              <a:latin typeface="Times"/>
              <a:cs typeface="Times"/>
            </a:endParaRPr>
          </a:p>
        </p:txBody>
      </p:sp>
      <p:sp>
        <p:nvSpPr>
          <p:cNvPr id="6" name="Rectangle 5"/>
          <p:cNvSpPr/>
          <p:nvPr/>
        </p:nvSpPr>
        <p:spPr>
          <a:xfrm>
            <a:off x="-46780" y="4953238"/>
            <a:ext cx="9516244" cy="646331"/>
          </a:xfrm>
          <a:prstGeom prst="rect">
            <a:avLst/>
          </a:prstGeom>
        </p:spPr>
        <p:txBody>
          <a:bodyPr wrap="square">
            <a:spAutoFit/>
          </a:bodyPr>
          <a:lstStyle/>
          <a:p>
            <a:r>
              <a:rPr lang="en-US" sz="3600" b="1" dirty="0">
                <a:solidFill>
                  <a:srgbClr val="0000FF"/>
                </a:solidFill>
                <a:latin typeface="Times"/>
                <a:cs typeface="Times"/>
              </a:rPr>
              <a:t>Title</a:t>
            </a:r>
            <a:r>
              <a:rPr lang="en-US" sz="3600" b="1" dirty="0" smtClean="0">
                <a:solidFill>
                  <a:srgbClr val="0000FF"/>
                </a:solidFill>
                <a:latin typeface="Times"/>
                <a:cs typeface="Times"/>
              </a:rPr>
              <a:t>:</a:t>
            </a:r>
            <a:r>
              <a:rPr lang="en-US" sz="3600" dirty="0">
                <a:solidFill>
                  <a:srgbClr val="0000FF"/>
                </a:solidFill>
                <a:latin typeface="Times"/>
                <a:cs typeface="Times"/>
              </a:rPr>
              <a:t> </a:t>
            </a:r>
            <a:r>
              <a:rPr lang="en-US" sz="3600" dirty="0" smtClean="0">
                <a:solidFill>
                  <a:srgbClr val="0000FF"/>
                </a:solidFill>
                <a:latin typeface="Times"/>
                <a:cs typeface="Times"/>
              </a:rPr>
              <a:t>“</a:t>
            </a:r>
            <a:r>
              <a:rPr lang="en-US" sz="3600" dirty="0">
                <a:solidFill>
                  <a:srgbClr val="0000FF"/>
                </a:solidFill>
                <a:latin typeface="Times"/>
                <a:cs typeface="Times"/>
              </a:rPr>
              <a:t>Thy kingdom </a:t>
            </a:r>
            <a:r>
              <a:rPr lang="en-US" sz="3600" dirty="0" smtClean="0">
                <a:solidFill>
                  <a:srgbClr val="0000FF"/>
                </a:solidFill>
                <a:latin typeface="Times"/>
                <a:cs typeface="Times"/>
              </a:rPr>
              <a:t>come</a:t>
            </a:r>
            <a:r>
              <a:rPr lang="en-US" sz="3600" dirty="0" smtClean="0">
                <a:solidFill>
                  <a:srgbClr val="0000FF"/>
                </a:solidFill>
                <a:latin typeface="Times"/>
                <a:cs typeface="Times"/>
              </a:rPr>
              <a:t>.” (Lord’s </a:t>
            </a:r>
            <a:r>
              <a:rPr lang="en-US" sz="3600" dirty="0">
                <a:solidFill>
                  <a:srgbClr val="0000FF"/>
                </a:solidFill>
                <a:latin typeface="Times"/>
                <a:cs typeface="Times"/>
              </a:rPr>
              <a:t>Prayer</a:t>
            </a:r>
            <a:r>
              <a:rPr lang="en-US" sz="3600" dirty="0" smtClean="0">
                <a:solidFill>
                  <a:srgbClr val="0000FF"/>
                </a:solidFill>
                <a:latin typeface="Times"/>
                <a:cs typeface="Times"/>
              </a:rPr>
              <a:t>-3)</a:t>
            </a:r>
            <a:endParaRPr lang="en-US" sz="3600" dirty="0">
              <a:solidFill>
                <a:srgbClr val="0000FF"/>
              </a:solidFill>
              <a:latin typeface="Times"/>
              <a:cs typeface="Times"/>
            </a:endParaRPr>
          </a:p>
        </p:txBody>
      </p:sp>
      <p:sp>
        <p:nvSpPr>
          <p:cNvPr id="13" name="Rectangle 12"/>
          <p:cNvSpPr/>
          <p:nvPr/>
        </p:nvSpPr>
        <p:spPr>
          <a:xfrm>
            <a:off x="-8574" y="-80144"/>
            <a:ext cx="9144000" cy="646331"/>
          </a:xfrm>
          <a:prstGeom prst="rect">
            <a:avLst/>
          </a:prstGeom>
        </p:spPr>
        <p:txBody>
          <a:bodyPr wrap="square">
            <a:spAutoFit/>
          </a:bodyPr>
          <a:lstStyle/>
          <a:p>
            <a:r>
              <a:rPr lang="en-US" sz="3600" b="1" dirty="0" smtClean="0">
                <a:latin typeface="Times"/>
                <a:cs typeface="Times"/>
              </a:rPr>
              <a:t>Pastor Gary Hart			October </a:t>
            </a:r>
            <a:r>
              <a:rPr lang="en-US" sz="3600" b="1" dirty="0" smtClean="0">
                <a:latin typeface="Times"/>
                <a:cs typeface="Times"/>
              </a:rPr>
              <a:t>25, </a:t>
            </a:r>
            <a:r>
              <a:rPr lang="en-US" sz="3600" b="1" dirty="0" smtClean="0">
                <a:latin typeface="Times"/>
                <a:cs typeface="Times"/>
              </a:rPr>
              <a:t>2015</a:t>
            </a:r>
            <a:endParaRPr lang="en-US" sz="3600" b="1" dirty="0">
              <a:latin typeface="Times"/>
              <a:cs typeface="Times"/>
            </a:endParaRPr>
          </a:p>
        </p:txBody>
      </p:sp>
      <p:sp>
        <p:nvSpPr>
          <p:cNvPr id="7" name="Rectangle 6"/>
          <p:cNvSpPr/>
          <p:nvPr/>
        </p:nvSpPr>
        <p:spPr>
          <a:xfrm>
            <a:off x="-29495" y="5592124"/>
            <a:ext cx="9516244" cy="1200329"/>
          </a:xfrm>
          <a:prstGeom prst="rect">
            <a:avLst/>
          </a:prstGeom>
        </p:spPr>
        <p:txBody>
          <a:bodyPr wrap="square">
            <a:spAutoFit/>
          </a:bodyPr>
          <a:lstStyle/>
          <a:p>
            <a:r>
              <a:rPr lang="en-US" sz="3600" dirty="0" smtClean="0">
                <a:latin typeface="Times"/>
                <a:cs typeface="Times"/>
              </a:rPr>
              <a:t>In the Lord’s Prayer there are 4 </a:t>
            </a:r>
            <a:r>
              <a:rPr lang="en-US" sz="3600" dirty="0">
                <a:latin typeface="Times"/>
                <a:cs typeface="Times"/>
              </a:rPr>
              <a:t>requests about </a:t>
            </a:r>
            <a:r>
              <a:rPr lang="en-US" sz="3600" dirty="0" smtClean="0">
                <a:latin typeface="Times"/>
                <a:cs typeface="Times"/>
              </a:rPr>
              <a:t>God</a:t>
            </a:r>
            <a:r>
              <a:rPr lang="en-US" sz="3600" dirty="0">
                <a:latin typeface="Times"/>
                <a:cs typeface="Times"/>
              </a:rPr>
              <a:t>(on earth and in heaven</a:t>
            </a:r>
            <a:r>
              <a:rPr lang="en-US" sz="3600" dirty="0" smtClean="0">
                <a:latin typeface="Times"/>
                <a:cs typeface="Times"/>
              </a:rPr>
              <a:t>),4 </a:t>
            </a:r>
            <a:r>
              <a:rPr lang="en-US" sz="3600" dirty="0">
                <a:latin typeface="Times"/>
                <a:cs typeface="Times"/>
              </a:rPr>
              <a:t>requests about </a:t>
            </a:r>
            <a:r>
              <a:rPr lang="en-US" sz="3600" dirty="0" smtClean="0">
                <a:latin typeface="Times"/>
                <a:cs typeface="Times"/>
              </a:rPr>
              <a:t>us. </a:t>
            </a:r>
            <a:endParaRPr lang="en-US" sz="3600" dirty="0">
              <a:solidFill>
                <a:srgbClr val="0000FF"/>
              </a:solidFill>
              <a:latin typeface="Times"/>
              <a:cs typeface="Times"/>
            </a:endParaRPr>
          </a:p>
        </p:txBody>
      </p:sp>
    </p:spTree>
    <p:extLst>
      <p:ext uri="{BB962C8B-B14F-4D97-AF65-F5344CB8AC3E}">
        <p14:creationId xmlns:p14="http://schemas.microsoft.com/office/powerpoint/2010/main" val="7619880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92" y="-91210"/>
            <a:ext cx="9144000" cy="646331"/>
          </a:xfrm>
          <a:prstGeom prst="rect">
            <a:avLst/>
          </a:prstGeom>
        </p:spPr>
        <p:txBody>
          <a:bodyPr wrap="square">
            <a:spAutoFit/>
          </a:bodyPr>
          <a:lstStyle/>
          <a:p>
            <a:r>
              <a:rPr lang="en-US" sz="3600" b="1" dirty="0" smtClean="0">
                <a:latin typeface="Times"/>
                <a:cs typeface="Times"/>
              </a:rPr>
              <a:t>3</a:t>
            </a:r>
            <a:r>
              <a:rPr lang="en-US" sz="3600" b="1" baseline="30000" dirty="0">
                <a:latin typeface="Times"/>
                <a:cs typeface="Times"/>
              </a:rPr>
              <a:t>r</a:t>
            </a:r>
            <a:r>
              <a:rPr lang="en-US" sz="3600" b="1" baseline="30000" dirty="0" smtClean="0">
                <a:latin typeface="Times"/>
                <a:cs typeface="Times"/>
              </a:rPr>
              <a:t>d</a:t>
            </a:r>
            <a:r>
              <a:rPr lang="en-US" sz="3600" b="1" dirty="0" smtClean="0">
                <a:latin typeface="Times"/>
                <a:cs typeface="Times"/>
              </a:rPr>
              <a:t> </a:t>
            </a:r>
            <a:r>
              <a:rPr lang="en-US" sz="3600" b="1" dirty="0">
                <a:latin typeface="Times"/>
                <a:cs typeface="Times"/>
              </a:rPr>
              <a:t>message in a series on the Lord’s Prayer. </a:t>
            </a:r>
            <a:endParaRPr lang="en-US" sz="3600" b="1" dirty="0">
              <a:solidFill>
                <a:srgbClr val="FF0000"/>
              </a:solidFill>
              <a:latin typeface="Times"/>
              <a:cs typeface="Times"/>
            </a:endParaRPr>
          </a:p>
        </p:txBody>
      </p:sp>
      <p:sp>
        <p:nvSpPr>
          <p:cNvPr id="9" name="TextBox 8"/>
          <p:cNvSpPr txBox="1"/>
          <p:nvPr/>
        </p:nvSpPr>
        <p:spPr>
          <a:xfrm>
            <a:off x="8558956" y="-133218"/>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(2)</a:t>
            </a:r>
            <a:endParaRPr lang="en-US" sz="3600" dirty="0">
              <a:solidFill>
                <a:srgbClr val="0000FF"/>
              </a:solidFill>
              <a:latin typeface="Times"/>
              <a:cs typeface="Times"/>
            </a:endParaRPr>
          </a:p>
        </p:txBody>
      </p:sp>
      <p:sp>
        <p:nvSpPr>
          <p:cNvPr id="13" name="Rectangle 12"/>
          <p:cNvSpPr/>
          <p:nvPr/>
        </p:nvSpPr>
        <p:spPr>
          <a:xfrm>
            <a:off x="4817" y="404151"/>
            <a:ext cx="9144000" cy="646331"/>
          </a:xfrm>
          <a:prstGeom prst="rect">
            <a:avLst/>
          </a:prstGeom>
        </p:spPr>
        <p:txBody>
          <a:bodyPr wrap="square">
            <a:spAutoFit/>
          </a:bodyPr>
          <a:lstStyle/>
          <a:p>
            <a:r>
              <a:rPr lang="en-US" sz="3600" b="1" dirty="0">
                <a:solidFill>
                  <a:srgbClr val="FF0000"/>
                </a:solidFill>
                <a:latin typeface="Times"/>
                <a:cs typeface="Times"/>
              </a:rPr>
              <a:t>a</a:t>
            </a:r>
            <a:r>
              <a:rPr lang="en-US" sz="3600" b="1" dirty="0" smtClean="0">
                <a:solidFill>
                  <a:srgbClr val="FF0000"/>
                </a:solidFill>
                <a:latin typeface="Times"/>
                <a:cs typeface="Times"/>
              </a:rPr>
              <a:t>. Teaching disciples’ </a:t>
            </a:r>
            <a:r>
              <a:rPr lang="en-US" sz="3600" b="1" dirty="0" smtClean="0">
                <a:solidFill>
                  <a:srgbClr val="FF0000"/>
                </a:solidFill>
                <a:latin typeface="Times"/>
                <a:cs typeface="Times"/>
              </a:rPr>
              <a:t>prayer. What is prayer?</a:t>
            </a:r>
            <a:endParaRPr lang="en-US" sz="3600" b="1" dirty="0">
              <a:solidFill>
                <a:srgbClr val="FF0000"/>
              </a:solidFill>
              <a:latin typeface="Times"/>
              <a:cs typeface="Times"/>
            </a:endParaRPr>
          </a:p>
        </p:txBody>
      </p:sp>
      <p:sp>
        <p:nvSpPr>
          <p:cNvPr id="10" name="Rectangle 9"/>
          <p:cNvSpPr/>
          <p:nvPr/>
        </p:nvSpPr>
        <p:spPr>
          <a:xfrm>
            <a:off x="22102" y="934929"/>
            <a:ext cx="9144000" cy="646331"/>
          </a:xfrm>
          <a:prstGeom prst="rect">
            <a:avLst/>
          </a:prstGeom>
        </p:spPr>
        <p:txBody>
          <a:bodyPr wrap="square">
            <a:spAutoFit/>
          </a:bodyPr>
          <a:lstStyle/>
          <a:p>
            <a:r>
              <a:rPr lang="en-US" sz="3600" b="1" dirty="0" smtClean="0">
                <a:solidFill>
                  <a:srgbClr val="FF0000"/>
                </a:solidFill>
                <a:latin typeface="Times"/>
                <a:cs typeface="Times"/>
              </a:rPr>
              <a:t>b. </a:t>
            </a:r>
            <a:r>
              <a:rPr lang="en-US" sz="3600" b="1" dirty="0" smtClean="0">
                <a:solidFill>
                  <a:srgbClr val="FF0000"/>
                </a:solidFill>
                <a:latin typeface="Times"/>
                <a:cs typeface="Times"/>
              </a:rPr>
              <a:t>Prayer is calling on God’s name</a:t>
            </a:r>
            <a:r>
              <a:rPr lang="en-US" sz="2800" b="1" dirty="0" smtClean="0">
                <a:solidFill>
                  <a:srgbClr val="FF0000"/>
                </a:solidFill>
                <a:latin typeface="Times"/>
                <a:cs typeface="Times"/>
              </a:rPr>
              <a:t> (</a:t>
            </a:r>
            <a:r>
              <a:rPr lang="en-US" sz="2800" b="1" dirty="0" smtClean="0">
                <a:solidFill>
                  <a:srgbClr val="FF0000"/>
                </a:solidFill>
                <a:latin typeface="Times"/>
                <a:cs typeface="Times"/>
              </a:rPr>
              <a:t>relationship).</a:t>
            </a:r>
            <a:endParaRPr lang="en-US" sz="2800" b="1" dirty="0">
              <a:solidFill>
                <a:srgbClr val="0000FF"/>
              </a:solidFill>
              <a:latin typeface="Times"/>
              <a:cs typeface="Times"/>
            </a:endParaRPr>
          </a:p>
        </p:txBody>
      </p:sp>
      <p:sp>
        <p:nvSpPr>
          <p:cNvPr id="11" name="Rectangle 10"/>
          <p:cNvSpPr/>
          <p:nvPr/>
        </p:nvSpPr>
        <p:spPr>
          <a:xfrm>
            <a:off x="-14659" y="1546788"/>
            <a:ext cx="9144000" cy="646331"/>
          </a:xfrm>
          <a:prstGeom prst="rect">
            <a:avLst/>
          </a:prstGeom>
        </p:spPr>
        <p:txBody>
          <a:bodyPr wrap="square">
            <a:spAutoFit/>
          </a:bodyPr>
          <a:lstStyle/>
          <a:p>
            <a:r>
              <a:rPr lang="en-US" sz="3600" b="1" dirty="0" smtClean="0">
                <a:solidFill>
                  <a:srgbClr val="0000FF"/>
                </a:solidFill>
                <a:latin typeface="Times"/>
                <a:cs typeface="Times"/>
              </a:rPr>
              <a:t>1). </a:t>
            </a:r>
            <a:r>
              <a:rPr lang="en-US" sz="3600" b="1" dirty="0" smtClean="0">
                <a:solidFill>
                  <a:srgbClr val="0000FF"/>
                </a:solidFill>
                <a:latin typeface="Times"/>
                <a:cs typeface="Times"/>
              </a:rPr>
              <a:t>Jehovah God (Gen.4:26).</a:t>
            </a:r>
            <a:endParaRPr lang="en-US" sz="3600" b="1" dirty="0">
              <a:solidFill>
                <a:srgbClr val="0000FF"/>
              </a:solidFill>
              <a:latin typeface="Times"/>
              <a:cs typeface="Times"/>
            </a:endParaRPr>
          </a:p>
        </p:txBody>
      </p:sp>
      <p:sp>
        <p:nvSpPr>
          <p:cNvPr id="12" name="Rectangle 11"/>
          <p:cNvSpPr/>
          <p:nvPr/>
        </p:nvSpPr>
        <p:spPr>
          <a:xfrm>
            <a:off x="2626" y="2158647"/>
            <a:ext cx="9144000" cy="646331"/>
          </a:xfrm>
          <a:prstGeom prst="rect">
            <a:avLst/>
          </a:prstGeom>
        </p:spPr>
        <p:txBody>
          <a:bodyPr wrap="square">
            <a:spAutoFit/>
          </a:bodyPr>
          <a:lstStyle/>
          <a:p>
            <a:r>
              <a:rPr lang="en-US" sz="3600" b="1" dirty="0" smtClean="0">
                <a:solidFill>
                  <a:srgbClr val="0000FF"/>
                </a:solidFill>
                <a:latin typeface="Times"/>
                <a:cs typeface="Times"/>
              </a:rPr>
              <a:t>2). Almighty </a:t>
            </a:r>
            <a:r>
              <a:rPr lang="en-US" sz="3600" b="1" dirty="0" smtClean="0">
                <a:solidFill>
                  <a:srgbClr val="0000FF"/>
                </a:solidFill>
                <a:latin typeface="Times"/>
                <a:cs typeface="Times"/>
              </a:rPr>
              <a:t>God (Gen. 17:1; 35:11).</a:t>
            </a:r>
            <a:endParaRPr lang="en-US" sz="3600" b="1" dirty="0">
              <a:solidFill>
                <a:srgbClr val="0000FF"/>
              </a:solidFill>
              <a:latin typeface="Times"/>
              <a:cs typeface="Times"/>
            </a:endParaRPr>
          </a:p>
        </p:txBody>
      </p:sp>
      <p:sp>
        <p:nvSpPr>
          <p:cNvPr id="18" name="Rectangle 17"/>
          <p:cNvSpPr/>
          <p:nvPr/>
        </p:nvSpPr>
        <p:spPr>
          <a:xfrm>
            <a:off x="19911" y="2770506"/>
            <a:ext cx="9144000" cy="646331"/>
          </a:xfrm>
          <a:prstGeom prst="rect">
            <a:avLst/>
          </a:prstGeom>
        </p:spPr>
        <p:txBody>
          <a:bodyPr wrap="square">
            <a:spAutoFit/>
          </a:bodyPr>
          <a:lstStyle/>
          <a:p>
            <a:r>
              <a:rPr lang="en-US" sz="3600" b="1" dirty="0">
                <a:solidFill>
                  <a:srgbClr val="0000FF"/>
                </a:solidFill>
                <a:latin typeface="Times"/>
                <a:cs typeface="Times"/>
              </a:rPr>
              <a:t>3</a:t>
            </a:r>
            <a:r>
              <a:rPr lang="en-US" sz="3600" b="1" dirty="0" smtClean="0">
                <a:solidFill>
                  <a:srgbClr val="0000FF"/>
                </a:solidFill>
                <a:latin typeface="Times"/>
                <a:cs typeface="Times"/>
              </a:rPr>
              <a:t>). Heavenly </a:t>
            </a:r>
            <a:r>
              <a:rPr lang="en-US" sz="3600" b="1" dirty="0" smtClean="0">
                <a:solidFill>
                  <a:srgbClr val="0000FF"/>
                </a:solidFill>
                <a:latin typeface="Times"/>
                <a:cs typeface="Times"/>
              </a:rPr>
              <a:t>Father (Mt. 6:9).</a:t>
            </a:r>
            <a:endParaRPr lang="en-US" sz="3600" b="1" dirty="0">
              <a:solidFill>
                <a:srgbClr val="0000FF"/>
              </a:solidFill>
              <a:latin typeface="Times"/>
              <a:cs typeface="Times"/>
            </a:endParaRPr>
          </a:p>
        </p:txBody>
      </p:sp>
      <p:sp>
        <p:nvSpPr>
          <p:cNvPr id="19" name="Rectangle 18"/>
          <p:cNvSpPr/>
          <p:nvPr/>
        </p:nvSpPr>
        <p:spPr>
          <a:xfrm>
            <a:off x="37196" y="3382365"/>
            <a:ext cx="9144000" cy="646331"/>
          </a:xfrm>
          <a:prstGeom prst="rect">
            <a:avLst/>
          </a:prstGeom>
        </p:spPr>
        <p:txBody>
          <a:bodyPr wrap="square">
            <a:spAutoFit/>
          </a:bodyPr>
          <a:lstStyle/>
          <a:p>
            <a:r>
              <a:rPr lang="en-US" sz="3600" b="1" dirty="0" smtClean="0">
                <a:solidFill>
                  <a:srgbClr val="0000FF"/>
                </a:solidFill>
                <a:latin typeface="Times"/>
                <a:cs typeface="Times"/>
              </a:rPr>
              <a:t>4). Abba </a:t>
            </a:r>
            <a:r>
              <a:rPr lang="en-US" sz="3600" b="1" dirty="0" smtClean="0">
                <a:solidFill>
                  <a:srgbClr val="0000FF"/>
                </a:solidFill>
                <a:latin typeface="Times"/>
                <a:cs typeface="Times"/>
              </a:rPr>
              <a:t>Father (Gal.4:.6)</a:t>
            </a:r>
            <a:endParaRPr lang="en-US" sz="3600" b="1" dirty="0">
              <a:solidFill>
                <a:srgbClr val="0000FF"/>
              </a:solidFill>
              <a:latin typeface="Times"/>
              <a:cs typeface="Times"/>
            </a:endParaRPr>
          </a:p>
        </p:txBody>
      </p:sp>
      <p:sp>
        <p:nvSpPr>
          <p:cNvPr id="20" name="Rectangle 19"/>
          <p:cNvSpPr/>
          <p:nvPr/>
        </p:nvSpPr>
        <p:spPr>
          <a:xfrm>
            <a:off x="39387" y="3924550"/>
            <a:ext cx="9144000" cy="1200329"/>
          </a:xfrm>
          <a:prstGeom prst="rect">
            <a:avLst/>
          </a:prstGeom>
        </p:spPr>
        <p:txBody>
          <a:bodyPr wrap="square">
            <a:spAutoFit/>
          </a:bodyPr>
          <a:lstStyle/>
          <a:p>
            <a:r>
              <a:rPr lang="en-US" sz="3600" b="1" dirty="0" smtClean="0">
                <a:solidFill>
                  <a:srgbClr val="FF0000"/>
                </a:solidFill>
                <a:latin typeface="Times"/>
                <a:cs typeface="Times"/>
              </a:rPr>
              <a:t>c. </a:t>
            </a:r>
            <a:r>
              <a:rPr lang="en-US" sz="3600" b="1" dirty="0" smtClean="0">
                <a:solidFill>
                  <a:srgbClr val="FF0000"/>
                </a:solidFill>
                <a:latin typeface="Times"/>
                <a:cs typeface="Times"/>
              </a:rPr>
              <a:t>Prayer is seeing God is greater than our problems.</a:t>
            </a:r>
            <a:endParaRPr lang="en-US" sz="3600" b="1" dirty="0" smtClean="0">
              <a:solidFill>
                <a:srgbClr val="FF0000"/>
              </a:solidFill>
              <a:latin typeface="Times"/>
              <a:cs typeface="Times"/>
            </a:endParaRPr>
          </a:p>
        </p:txBody>
      </p:sp>
      <p:sp>
        <p:nvSpPr>
          <p:cNvPr id="21" name="Rectangle 20"/>
          <p:cNvSpPr/>
          <p:nvPr/>
        </p:nvSpPr>
        <p:spPr>
          <a:xfrm>
            <a:off x="2626" y="5106054"/>
            <a:ext cx="9144000" cy="1200329"/>
          </a:xfrm>
          <a:prstGeom prst="rect">
            <a:avLst/>
          </a:prstGeom>
        </p:spPr>
        <p:txBody>
          <a:bodyPr wrap="square">
            <a:spAutoFit/>
          </a:bodyPr>
          <a:lstStyle/>
          <a:p>
            <a:r>
              <a:rPr lang="en-US" sz="3600" b="1" dirty="0" smtClean="0">
                <a:solidFill>
                  <a:srgbClr val="FF0000"/>
                </a:solidFill>
                <a:latin typeface="Times"/>
                <a:cs typeface="Times"/>
              </a:rPr>
              <a:t>d. </a:t>
            </a:r>
            <a:r>
              <a:rPr lang="en-US" sz="3600" b="1" dirty="0" smtClean="0">
                <a:solidFill>
                  <a:srgbClr val="FF0000"/>
                </a:solidFill>
                <a:latin typeface="Times"/>
                <a:cs typeface="Times"/>
              </a:rPr>
              <a:t>Prayer is seeking God’s mission </a:t>
            </a:r>
            <a:r>
              <a:rPr lang="en-US" sz="3600" dirty="0" smtClean="0">
                <a:solidFill>
                  <a:srgbClr val="FF0000"/>
                </a:solidFill>
                <a:latin typeface="Times"/>
                <a:cs typeface="Times"/>
              </a:rPr>
              <a:t>(Mt.6:10).</a:t>
            </a:r>
            <a:endParaRPr lang="en-US" sz="3600" dirty="0">
              <a:solidFill>
                <a:srgbClr val="FF0000"/>
              </a:solidFill>
              <a:latin typeface="Times"/>
              <a:cs typeface="Times"/>
            </a:endParaRPr>
          </a:p>
          <a:p>
            <a:endParaRPr lang="en-US" sz="3600" b="1" dirty="0">
              <a:solidFill>
                <a:srgbClr val="0000FF"/>
              </a:solidFill>
              <a:latin typeface="Times"/>
              <a:cs typeface="Times"/>
            </a:endParaRPr>
          </a:p>
        </p:txBody>
      </p:sp>
      <p:sp>
        <p:nvSpPr>
          <p:cNvPr id="22" name="Rectangle 21"/>
          <p:cNvSpPr/>
          <p:nvPr/>
        </p:nvSpPr>
        <p:spPr>
          <a:xfrm>
            <a:off x="46934" y="5661781"/>
            <a:ext cx="9144000" cy="1200329"/>
          </a:xfrm>
          <a:prstGeom prst="rect">
            <a:avLst/>
          </a:prstGeom>
        </p:spPr>
        <p:txBody>
          <a:bodyPr wrap="square">
            <a:spAutoFit/>
          </a:bodyPr>
          <a:lstStyle/>
          <a:p>
            <a:r>
              <a:rPr lang="en-US" sz="3600" b="1" dirty="0" smtClean="0">
                <a:solidFill>
                  <a:srgbClr val="0000FF"/>
                </a:solidFill>
                <a:latin typeface="Times"/>
                <a:cs typeface="Times"/>
              </a:rPr>
              <a:t>Jesus had a mission for coming and He left a mission for </a:t>
            </a:r>
            <a:r>
              <a:rPr lang="en-US" sz="3600" b="1" dirty="0">
                <a:solidFill>
                  <a:srgbClr val="0000FF"/>
                </a:solidFill>
                <a:latin typeface="Times"/>
                <a:cs typeface="Times"/>
              </a:rPr>
              <a:t>H</a:t>
            </a:r>
            <a:r>
              <a:rPr lang="en-US" sz="3600" b="1" dirty="0" smtClean="0">
                <a:solidFill>
                  <a:srgbClr val="0000FF"/>
                </a:solidFill>
                <a:latin typeface="Times"/>
                <a:cs typeface="Times"/>
              </a:rPr>
              <a:t>is followers</a:t>
            </a:r>
            <a:r>
              <a:rPr lang="en-US" sz="3600" b="1" dirty="0">
                <a:solidFill>
                  <a:srgbClr val="0000FF"/>
                </a:solidFill>
                <a:latin typeface="Times"/>
                <a:cs typeface="Times"/>
              </a:rPr>
              <a:t>. Thy kingdom come</a:t>
            </a:r>
            <a:r>
              <a:rPr lang="en-US" sz="3600" b="1" dirty="0" smtClean="0">
                <a:solidFill>
                  <a:srgbClr val="0000FF"/>
                </a:solidFill>
                <a:latin typeface="Times"/>
                <a:cs typeface="Times"/>
              </a:rPr>
              <a:t>.</a:t>
            </a:r>
            <a:endParaRPr lang="en-US" sz="3600" b="1" dirty="0">
              <a:solidFill>
                <a:srgbClr val="0000FF"/>
              </a:solidFill>
              <a:latin typeface="Times"/>
              <a:cs typeface="Times"/>
            </a:endParaRPr>
          </a:p>
        </p:txBody>
      </p:sp>
    </p:spTree>
    <p:extLst>
      <p:ext uri="{BB962C8B-B14F-4D97-AF65-F5344CB8AC3E}">
        <p14:creationId xmlns:p14="http://schemas.microsoft.com/office/powerpoint/2010/main" val="5826536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P spid="12" grpId="0"/>
      <p:bldP spid="18" grpId="0"/>
      <p:bldP spid="19" grpId="0"/>
      <p:bldP spid="20" grpId="0"/>
      <p:bldP spid="21"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92" y="43925"/>
            <a:ext cx="9144000" cy="646331"/>
          </a:xfrm>
          <a:prstGeom prst="rect">
            <a:avLst/>
          </a:prstGeom>
        </p:spPr>
        <p:txBody>
          <a:bodyPr wrap="square">
            <a:spAutoFit/>
          </a:bodyPr>
          <a:lstStyle/>
          <a:p>
            <a:r>
              <a:rPr lang="en-US" sz="3600" b="1" dirty="0">
                <a:solidFill>
                  <a:srgbClr val="FF0000"/>
                </a:solidFill>
                <a:latin typeface="Times"/>
                <a:cs typeface="Times"/>
              </a:rPr>
              <a:t>1.	</a:t>
            </a:r>
            <a:r>
              <a:rPr lang="en-US" sz="3600" b="1" dirty="0">
                <a:solidFill>
                  <a:srgbClr val="FF0000"/>
                </a:solidFill>
                <a:latin typeface="Times"/>
                <a:cs typeface="Times"/>
              </a:rPr>
              <a:t>What is the Kingdom</a:t>
            </a:r>
            <a:r>
              <a:rPr lang="en-US" sz="3600" b="1" dirty="0" smtClean="0">
                <a:solidFill>
                  <a:srgbClr val="FF0000"/>
                </a:solidFill>
                <a:latin typeface="Times"/>
                <a:cs typeface="Times"/>
              </a:rPr>
              <a:t>?</a:t>
            </a:r>
            <a:r>
              <a:rPr lang="en-US" sz="3600" dirty="0" smtClean="0">
                <a:solidFill>
                  <a:srgbClr val="FF0000"/>
                </a:solidFill>
                <a:latin typeface="Times"/>
                <a:cs typeface="Times"/>
              </a:rPr>
              <a:t> </a:t>
            </a:r>
            <a:r>
              <a:rPr lang="en-US" sz="3600" b="1" dirty="0" smtClean="0">
                <a:solidFill>
                  <a:srgbClr val="0000FF"/>
                </a:solidFill>
                <a:latin typeface="Times"/>
                <a:cs typeface="Times"/>
              </a:rPr>
              <a:t>It is not… It is…</a:t>
            </a:r>
            <a:endParaRPr lang="en-US" sz="3600" b="1" dirty="0">
              <a:solidFill>
                <a:srgbClr val="0000FF"/>
              </a:solidFill>
              <a:latin typeface="Times"/>
              <a:cs typeface="Times"/>
            </a:endParaRPr>
          </a:p>
        </p:txBody>
      </p:sp>
      <p:sp>
        <p:nvSpPr>
          <p:cNvPr id="9" name="TextBox 8"/>
          <p:cNvSpPr txBox="1"/>
          <p:nvPr/>
        </p:nvSpPr>
        <p:spPr>
          <a:xfrm>
            <a:off x="8362238" y="6201138"/>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(3)</a:t>
            </a:r>
            <a:endParaRPr lang="en-US" sz="3600" dirty="0">
              <a:solidFill>
                <a:srgbClr val="0000FF"/>
              </a:solidFill>
              <a:latin typeface="Times"/>
              <a:cs typeface="Times"/>
            </a:endParaRPr>
          </a:p>
        </p:txBody>
      </p:sp>
      <p:sp>
        <p:nvSpPr>
          <p:cNvPr id="7" name="Rectangle 6"/>
          <p:cNvSpPr/>
          <p:nvPr/>
        </p:nvSpPr>
        <p:spPr>
          <a:xfrm>
            <a:off x="-17507" y="601730"/>
            <a:ext cx="9144000" cy="2308324"/>
          </a:xfrm>
          <a:prstGeom prst="rect">
            <a:avLst/>
          </a:prstGeom>
        </p:spPr>
        <p:txBody>
          <a:bodyPr wrap="square">
            <a:spAutoFit/>
          </a:bodyPr>
          <a:lstStyle/>
          <a:p>
            <a:r>
              <a:rPr lang="en-US" sz="3600" dirty="0" smtClean="0">
                <a:latin typeface="Times"/>
                <a:cs typeface="Times"/>
              </a:rPr>
              <a:t>a.	“</a:t>
            </a:r>
            <a:r>
              <a:rPr lang="en-US" sz="3600" dirty="0">
                <a:latin typeface="Times"/>
                <a:cs typeface="Times"/>
              </a:rPr>
              <a:t>Kingdom” occurs in the OT as the rule of human kingdoms—Israel, Judah and other nations (Babylon, Persian, Greek, Roman, etc</a:t>
            </a:r>
            <a:r>
              <a:rPr lang="en-US" sz="3600" dirty="0" smtClean="0">
                <a:latin typeface="Times"/>
                <a:cs typeface="Times"/>
              </a:rPr>
              <a:t>.</a:t>
            </a:r>
          </a:p>
          <a:p>
            <a:r>
              <a:rPr lang="en-US" sz="3600" dirty="0" smtClean="0">
                <a:latin typeface="Times"/>
                <a:cs typeface="Times"/>
              </a:rPr>
              <a:t>also </a:t>
            </a:r>
            <a:r>
              <a:rPr lang="en-US" sz="3600" dirty="0" err="1" smtClean="0">
                <a:latin typeface="Times"/>
                <a:cs typeface="Times"/>
              </a:rPr>
              <a:t>Sinim</a:t>
            </a:r>
            <a:r>
              <a:rPr lang="en-US" sz="3600" dirty="0" smtClean="0">
                <a:latin typeface="Times"/>
                <a:cs typeface="Times"/>
              </a:rPr>
              <a:t>/Sino/China--Isa.49:12). </a:t>
            </a:r>
            <a:endParaRPr lang="en-US" sz="3600" dirty="0">
              <a:latin typeface="Times"/>
              <a:cs typeface="Times"/>
            </a:endParaRPr>
          </a:p>
        </p:txBody>
      </p:sp>
      <p:sp>
        <p:nvSpPr>
          <p:cNvPr id="10" name="Rectangle 9"/>
          <p:cNvSpPr/>
          <p:nvPr/>
        </p:nvSpPr>
        <p:spPr>
          <a:xfrm>
            <a:off x="26801" y="2943317"/>
            <a:ext cx="9144000" cy="2308324"/>
          </a:xfrm>
          <a:prstGeom prst="rect">
            <a:avLst/>
          </a:prstGeom>
        </p:spPr>
        <p:txBody>
          <a:bodyPr wrap="square">
            <a:spAutoFit/>
          </a:bodyPr>
          <a:lstStyle/>
          <a:p>
            <a:r>
              <a:rPr lang="en-US" sz="3600" dirty="0">
                <a:latin typeface="Times"/>
                <a:cs typeface="Times"/>
              </a:rPr>
              <a:t>b.	“Kingdom” occurs in the NT as the rule of God’s Kingdom—50 times in Matthew (33 times as “kingdom of heaven” and 4 times as “kingdom of God”</a:t>
            </a:r>
            <a:r>
              <a:rPr lang="en-US" sz="3600" dirty="0" smtClean="0">
                <a:latin typeface="Times"/>
                <a:cs typeface="Times"/>
              </a:rPr>
              <a:t>)</a:t>
            </a:r>
            <a:r>
              <a:rPr lang="en-US" sz="3600" dirty="0">
                <a:latin typeface="Times"/>
                <a:cs typeface="Times"/>
              </a:rPr>
              <a:t> </a:t>
            </a:r>
            <a:r>
              <a:rPr lang="en-US" sz="3600" dirty="0" smtClean="0">
                <a:latin typeface="Times"/>
                <a:cs typeface="Times"/>
              </a:rPr>
              <a:t>also in Mark and Luke.</a:t>
            </a:r>
            <a:endParaRPr lang="en-US" sz="3600" dirty="0">
              <a:latin typeface="Times"/>
              <a:cs typeface="Times"/>
            </a:endParaRPr>
          </a:p>
        </p:txBody>
      </p:sp>
      <p:sp>
        <p:nvSpPr>
          <p:cNvPr id="12" name="Rectangle 11"/>
          <p:cNvSpPr/>
          <p:nvPr/>
        </p:nvSpPr>
        <p:spPr>
          <a:xfrm>
            <a:off x="44086" y="5311931"/>
            <a:ext cx="9144000" cy="1200329"/>
          </a:xfrm>
          <a:prstGeom prst="rect">
            <a:avLst/>
          </a:prstGeom>
        </p:spPr>
        <p:txBody>
          <a:bodyPr wrap="square">
            <a:spAutoFit/>
          </a:bodyPr>
          <a:lstStyle/>
          <a:p>
            <a:r>
              <a:rPr lang="en-US" sz="3600" dirty="0">
                <a:latin typeface="Times"/>
                <a:cs typeface="Times"/>
              </a:rPr>
              <a:t>c.	“Kingdom of God/Heaven” is the reign of God that he brings about through Jesus Christ.</a:t>
            </a:r>
          </a:p>
        </p:txBody>
      </p:sp>
    </p:spTree>
    <p:extLst>
      <p:ext uri="{BB962C8B-B14F-4D97-AF65-F5344CB8AC3E}">
        <p14:creationId xmlns:p14="http://schemas.microsoft.com/office/powerpoint/2010/main" val="35673434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92" y="43925"/>
            <a:ext cx="9144000" cy="646331"/>
          </a:xfrm>
          <a:prstGeom prst="rect">
            <a:avLst/>
          </a:prstGeom>
        </p:spPr>
        <p:txBody>
          <a:bodyPr wrap="square">
            <a:spAutoFit/>
          </a:bodyPr>
          <a:lstStyle/>
          <a:p>
            <a:r>
              <a:rPr lang="en-US" sz="3600" b="1" dirty="0">
                <a:solidFill>
                  <a:srgbClr val="FF0000"/>
                </a:solidFill>
                <a:latin typeface="Times"/>
                <a:cs typeface="Times"/>
              </a:rPr>
              <a:t>2</a:t>
            </a:r>
            <a:r>
              <a:rPr lang="en-US" sz="3600" b="1" dirty="0" smtClean="0">
                <a:solidFill>
                  <a:srgbClr val="FF0000"/>
                </a:solidFill>
                <a:latin typeface="Times"/>
                <a:cs typeface="Times"/>
              </a:rPr>
              <a:t>.</a:t>
            </a:r>
            <a:r>
              <a:rPr lang="en-US" sz="3600" b="1" dirty="0">
                <a:solidFill>
                  <a:srgbClr val="FF0000"/>
                </a:solidFill>
                <a:latin typeface="Times"/>
                <a:cs typeface="Times"/>
              </a:rPr>
              <a:t>	</a:t>
            </a:r>
            <a:r>
              <a:rPr lang="en-US" sz="3600" b="1" dirty="0" smtClean="0">
                <a:solidFill>
                  <a:srgbClr val="FF0000"/>
                </a:solidFill>
                <a:latin typeface="Times"/>
                <a:cs typeface="Times"/>
              </a:rPr>
              <a:t>Who </a:t>
            </a:r>
            <a:r>
              <a:rPr lang="en-US" sz="3600" b="1" dirty="0">
                <a:solidFill>
                  <a:srgbClr val="FF0000"/>
                </a:solidFill>
                <a:latin typeface="Times"/>
                <a:cs typeface="Times"/>
              </a:rPr>
              <a:t>is the </a:t>
            </a:r>
            <a:r>
              <a:rPr lang="en-US" sz="3600" b="1" dirty="0" smtClean="0">
                <a:solidFill>
                  <a:srgbClr val="FF0000"/>
                </a:solidFill>
                <a:latin typeface="Times"/>
                <a:cs typeface="Times"/>
              </a:rPr>
              <a:t>King?</a:t>
            </a:r>
            <a:r>
              <a:rPr lang="en-US" sz="3600" dirty="0" smtClean="0">
                <a:solidFill>
                  <a:srgbClr val="FF0000"/>
                </a:solidFill>
                <a:latin typeface="Times"/>
                <a:cs typeface="Times"/>
              </a:rPr>
              <a:t> </a:t>
            </a:r>
            <a:r>
              <a:rPr lang="en-US" sz="3600" b="1" dirty="0" smtClean="0">
                <a:solidFill>
                  <a:srgbClr val="0000FF"/>
                </a:solidFill>
                <a:latin typeface="Times"/>
                <a:cs typeface="Times"/>
              </a:rPr>
              <a:t>He is not… He is…</a:t>
            </a:r>
            <a:endParaRPr lang="en-US" sz="3600" b="1" dirty="0">
              <a:solidFill>
                <a:srgbClr val="0000FF"/>
              </a:solidFill>
              <a:latin typeface="Times"/>
              <a:cs typeface="Times"/>
            </a:endParaRPr>
          </a:p>
        </p:txBody>
      </p:sp>
      <p:sp>
        <p:nvSpPr>
          <p:cNvPr id="9" name="TextBox 8"/>
          <p:cNvSpPr txBox="1"/>
          <p:nvPr/>
        </p:nvSpPr>
        <p:spPr>
          <a:xfrm>
            <a:off x="8362238" y="1917"/>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(4)</a:t>
            </a:r>
            <a:endParaRPr lang="en-US" sz="3600" dirty="0">
              <a:solidFill>
                <a:srgbClr val="0000FF"/>
              </a:solidFill>
              <a:latin typeface="Times"/>
              <a:cs typeface="Times"/>
            </a:endParaRPr>
          </a:p>
        </p:txBody>
      </p:sp>
      <p:sp>
        <p:nvSpPr>
          <p:cNvPr id="7" name="Rectangle 6"/>
          <p:cNvSpPr/>
          <p:nvPr/>
        </p:nvSpPr>
        <p:spPr>
          <a:xfrm>
            <a:off x="-17507" y="574703"/>
            <a:ext cx="9144000" cy="646331"/>
          </a:xfrm>
          <a:prstGeom prst="rect">
            <a:avLst/>
          </a:prstGeom>
        </p:spPr>
        <p:txBody>
          <a:bodyPr wrap="square">
            <a:spAutoFit/>
          </a:bodyPr>
          <a:lstStyle/>
          <a:p>
            <a:r>
              <a:rPr lang="en-US" sz="3600" dirty="0" smtClean="0">
                <a:latin typeface="Times"/>
                <a:cs typeface="Times"/>
              </a:rPr>
              <a:t>a</a:t>
            </a:r>
            <a:r>
              <a:rPr lang="en-US" sz="3600" dirty="0">
                <a:latin typeface="Times"/>
                <a:cs typeface="Times"/>
              </a:rPr>
              <a:t>.	“King” occurs in the Bible as human kings</a:t>
            </a:r>
            <a:r>
              <a:rPr lang="en-US" sz="3600" dirty="0" smtClean="0">
                <a:latin typeface="Times"/>
                <a:cs typeface="Times"/>
              </a:rPr>
              <a:t>—</a:t>
            </a:r>
            <a:endParaRPr lang="en-US" sz="3600" dirty="0">
              <a:latin typeface="Times"/>
              <a:cs typeface="Times"/>
            </a:endParaRPr>
          </a:p>
        </p:txBody>
      </p:sp>
      <p:sp>
        <p:nvSpPr>
          <p:cNvPr id="10" name="Rectangle 9"/>
          <p:cNvSpPr/>
          <p:nvPr/>
        </p:nvSpPr>
        <p:spPr>
          <a:xfrm>
            <a:off x="17063" y="1221034"/>
            <a:ext cx="9144000" cy="3416320"/>
          </a:xfrm>
          <a:prstGeom prst="rect">
            <a:avLst/>
          </a:prstGeom>
        </p:spPr>
        <p:txBody>
          <a:bodyPr wrap="square">
            <a:spAutoFit/>
          </a:bodyPr>
          <a:lstStyle/>
          <a:p>
            <a:r>
              <a:rPr lang="en-US" sz="3600" dirty="0" smtClean="0">
                <a:latin typeface="Times"/>
                <a:cs typeface="Times"/>
              </a:rPr>
              <a:t>b</a:t>
            </a:r>
            <a:r>
              <a:rPr lang="en-US" sz="3600" dirty="0">
                <a:latin typeface="Times"/>
                <a:cs typeface="Times"/>
              </a:rPr>
              <a:t>. </a:t>
            </a:r>
            <a:r>
              <a:rPr lang="en-US" sz="3600" dirty="0" smtClean="0">
                <a:latin typeface="Times"/>
                <a:cs typeface="Times"/>
              </a:rPr>
              <a:t> “</a:t>
            </a:r>
            <a:r>
              <a:rPr lang="en-US" sz="3600" dirty="0">
                <a:latin typeface="Times"/>
                <a:cs typeface="Times"/>
              </a:rPr>
              <a:t>King” occurs in the Bible as God—The King of heaven(Da.4:37), The King of glory (Ps.24:10), The eternal, immortal, invisible King (1T.1:17), The great King (Ps.47:2), He rules over all the earth (Ps.99:1-2), and He rules from His throne (Ps.9:4,7-8).</a:t>
            </a:r>
            <a:endParaRPr lang="en-US" sz="3600" dirty="0">
              <a:latin typeface="Times"/>
              <a:cs typeface="Times"/>
            </a:endParaRPr>
          </a:p>
        </p:txBody>
      </p:sp>
      <p:sp>
        <p:nvSpPr>
          <p:cNvPr id="12" name="Rectangle 11"/>
          <p:cNvSpPr/>
          <p:nvPr/>
        </p:nvSpPr>
        <p:spPr>
          <a:xfrm>
            <a:off x="44086" y="4528148"/>
            <a:ext cx="9144000" cy="2308324"/>
          </a:xfrm>
          <a:prstGeom prst="rect">
            <a:avLst/>
          </a:prstGeom>
        </p:spPr>
        <p:txBody>
          <a:bodyPr wrap="square">
            <a:spAutoFit/>
          </a:bodyPr>
          <a:lstStyle/>
          <a:p>
            <a:r>
              <a:rPr lang="en-US" sz="3600" dirty="0" smtClean="0">
                <a:latin typeface="Times"/>
                <a:cs typeface="Times"/>
              </a:rPr>
              <a:t>c</a:t>
            </a:r>
            <a:r>
              <a:rPr lang="en-US" sz="3600" dirty="0">
                <a:latin typeface="Times"/>
                <a:cs typeface="Times"/>
              </a:rPr>
              <a:t>.	“King” occurs in the Bible as Christ—prophesied in OT (Isa.9:6-7), fulfilled in the NT “Where is the one who has been born king of the Jews</a:t>
            </a:r>
            <a:r>
              <a:rPr lang="en-US" sz="3600" dirty="0" smtClean="0">
                <a:latin typeface="Times"/>
                <a:cs typeface="Times"/>
              </a:rPr>
              <a:t>?(</a:t>
            </a:r>
            <a:r>
              <a:rPr lang="en-US" sz="3600" dirty="0">
                <a:latin typeface="Times"/>
                <a:cs typeface="Times"/>
              </a:rPr>
              <a:t>Mt.2:2)</a:t>
            </a:r>
            <a:r>
              <a:rPr lang="en-US" sz="3600" dirty="0" smtClean="0">
                <a:latin typeface="Times"/>
                <a:cs typeface="Times"/>
              </a:rPr>
              <a:t>. King of Kings(Rev.17:14;19:16).</a:t>
            </a:r>
            <a:endParaRPr lang="en-US" sz="3600" dirty="0">
              <a:latin typeface="Times"/>
              <a:cs typeface="Times"/>
            </a:endParaRPr>
          </a:p>
        </p:txBody>
      </p:sp>
    </p:spTree>
    <p:extLst>
      <p:ext uri="{BB962C8B-B14F-4D97-AF65-F5344CB8AC3E}">
        <p14:creationId xmlns:p14="http://schemas.microsoft.com/office/powerpoint/2010/main" val="1909787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92" y="43925"/>
            <a:ext cx="9144000" cy="646331"/>
          </a:xfrm>
          <a:prstGeom prst="rect">
            <a:avLst/>
          </a:prstGeom>
        </p:spPr>
        <p:txBody>
          <a:bodyPr wrap="square">
            <a:spAutoFit/>
          </a:bodyPr>
          <a:lstStyle/>
          <a:p>
            <a:r>
              <a:rPr lang="en-US" sz="3600" b="1" dirty="0" smtClean="0">
                <a:solidFill>
                  <a:srgbClr val="FF0000"/>
                </a:solidFill>
                <a:latin typeface="Times"/>
                <a:cs typeface="Times"/>
              </a:rPr>
              <a:t>3</a:t>
            </a:r>
            <a:r>
              <a:rPr lang="en-US" sz="3600" b="1" dirty="0" smtClean="0">
                <a:solidFill>
                  <a:srgbClr val="FF0000"/>
                </a:solidFill>
                <a:latin typeface="Times"/>
                <a:cs typeface="Times"/>
              </a:rPr>
              <a:t>.</a:t>
            </a:r>
            <a:r>
              <a:rPr lang="en-US" sz="3600" b="1" dirty="0">
                <a:solidFill>
                  <a:srgbClr val="FF0000"/>
                </a:solidFill>
                <a:latin typeface="Times"/>
                <a:cs typeface="Times"/>
              </a:rPr>
              <a:t>	</a:t>
            </a:r>
            <a:r>
              <a:rPr lang="en-US" sz="3600" b="1" dirty="0" smtClean="0">
                <a:solidFill>
                  <a:srgbClr val="FF0000"/>
                </a:solidFill>
                <a:latin typeface="Times"/>
                <a:cs typeface="Times"/>
              </a:rPr>
              <a:t>Who are </a:t>
            </a:r>
            <a:r>
              <a:rPr lang="en-US" sz="3600" b="1" dirty="0">
                <a:solidFill>
                  <a:srgbClr val="FF0000"/>
                </a:solidFill>
                <a:latin typeface="Times"/>
                <a:cs typeface="Times"/>
              </a:rPr>
              <a:t>the </a:t>
            </a:r>
            <a:r>
              <a:rPr lang="en-US" sz="3600" b="1" dirty="0" smtClean="0">
                <a:solidFill>
                  <a:srgbClr val="FF0000"/>
                </a:solidFill>
                <a:latin typeface="Times"/>
                <a:cs typeface="Times"/>
              </a:rPr>
              <a:t>Subjects of the King?</a:t>
            </a:r>
            <a:r>
              <a:rPr lang="en-US" sz="3600" dirty="0" smtClean="0">
                <a:solidFill>
                  <a:srgbClr val="FF0000"/>
                </a:solidFill>
                <a:latin typeface="Times"/>
                <a:cs typeface="Times"/>
              </a:rPr>
              <a:t> </a:t>
            </a:r>
            <a:endParaRPr lang="en-US" sz="3600" b="1" dirty="0">
              <a:solidFill>
                <a:srgbClr val="0000FF"/>
              </a:solidFill>
              <a:latin typeface="Times"/>
              <a:cs typeface="Times"/>
            </a:endParaRPr>
          </a:p>
        </p:txBody>
      </p:sp>
      <p:sp>
        <p:nvSpPr>
          <p:cNvPr id="9" name="TextBox 8"/>
          <p:cNvSpPr txBox="1"/>
          <p:nvPr/>
        </p:nvSpPr>
        <p:spPr>
          <a:xfrm>
            <a:off x="8356498" y="7136"/>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(5)</a:t>
            </a:r>
            <a:endParaRPr lang="en-US" sz="3600" dirty="0">
              <a:solidFill>
                <a:srgbClr val="0000FF"/>
              </a:solidFill>
              <a:latin typeface="Times"/>
              <a:cs typeface="Times"/>
            </a:endParaRPr>
          </a:p>
        </p:txBody>
      </p:sp>
      <p:sp>
        <p:nvSpPr>
          <p:cNvPr id="7" name="Rectangle 6"/>
          <p:cNvSpPr/>
          <p:nvPr/>
        </p:nvSpPr>
        <p:spPr>
          <a:xfrm>
            <a:off x="-17507" y="574703"/>
            <a:ext cx="9144000" cy="646331"/>
          </a:xfrm>
          <a:prstGeom prst="rect">
            <a:avLst/>
          </a:prstGeom>
        </p:spPr>
        <p:txBody>
          <a:bodyPr wrap="square">
            <a:spAutoFit/>
          </a:bodyPr>
          <a:lstStyle/>
          <a:p>
            <a:r>
              <a:rPr lang="en-US" sz="3600" dirty="0">
                <a:latin typeface="Times"/>
                <a:cs typeface="Times"/>
              </a:rPr>
              <a:t>a.	Human Kings rule over their countries.</a:t>
            </a:r>
            <a:endParaRPr lang="en-US" sz="3600" dirty="0">
              <a:latin typeface="Times"/>
              <a:cs typeface="Times"/>
            </a:endParaRPr>
          </a:p>
        </p:txBody>
      </p:sp>
      <p:sp>
        <p:nvSpPr>
          <p:cNvPr id="10" name="Rectangle 9"/>
          <p:cNvSpPr/>
          <p:nvPr/>
        </p:nvSpPr>
        <p:spPr>
          <a:xfrm>
            <a:off x="17063" y="1221034"/>
            <a:ext cx="9144000" cy="1754327"/>
          </a:xfrm>
          <a:prstGeom prst="rect">
            <a:avLst/>
          </a:prstGeom>
        </p:spPr>
        <p:txBody>
          <a:bodyPr wrap="square">
            <a:spAutoFit/>
          </a:bodyPr>
          <a:lstStyle/>
          <a:p>
            <a:r>
              <a:rPr lang="en-US" sz="3600" dirty="0" smtClean="0">
                <a:latin typeface="Times"/>
                <a:cs typeface="Times"/>
              </a:rPr>
              <a:t>b</a:t>
            </a:r>
            <a:r>
              <a:rPr lang="en-US" sz="3600" dirty="0">
                <a:latin typeface="Times"/>
                <a:cs typeface="Times"/>
              </a:rPr>
              <a:t>.	Divine King (God) rules over the earth. Christ’s 2</a:t>
            </a:r>
            <a:r>
              <a:rPr lang="en-US" sz="3600" baseline="30000" dirty="0">
                <a:latin typeface="Times"/>
                <a:cs typeface="Times"/>
              </a:rPr>
              <a:t>nd</a:t>
            </a:r>
            <a:r>
              <a:rPr lang="en-US" sz="3600" dirty="0">
                <a:latin typeface="Times"/>
                <a:cs typeface="Times"/>
              </a:rPr>
              <a:t> coming: </a:t>
            </a:r>
            <a:r>
              <a:rPr lang="en-US" sz="3600" dirty="0" smtClean="0">
                <a:solidFill>
                  <a:srgbClr val="0000FF"/>
                </a:solidFill>
                <a:latin typeface="Times"/>
                <a:cs typeface="Times"/>
              </a:rPr>
              <a:t>They…reigned </a:t>
            </a:r>
            <a:r>
              <a:rPr lang="en-US" sz="3600" dirty="0">
                <a:solidFill>
                  <a:srgbClr val="0000FF"/>
                </a:solidFill>
                <a:latin typeface="Times"/>
                <a:cs typeface="Times"/>
              </a:rPr>
              <a:t>with Christ a thousand </a:t>
            </a:r>
            <a:r>
              <a:rPr lang="en-US" sz="3600" dirty="0" smtClean="0">
                <a:solidFill>
                  <a:srgbClr val="0000FF"/>
                </a:solidFill>
                <a:latin typeface="Times"/>
                <a:cs typeface="Times"/>
              </a:rPr>
              <a:t>years(Millennial Kingdom-Rev</a:t>
            </a:r>
            <a:r>
              <a:rPr lang="en-US" sz="3600" dirty="0">
                <a:solidFill>
                  <a:srgbClr val="0000FF"/>
                </a:solidFill>
                <a:latin typeface="Times"/>
                <a:cs typeface="Times"/>
              </a:rPr>
              <a:t>.20:4</a:t>
            </a:r>
            <a:r>
              <a:rPr lang="en-US" sz="3600" dirty="0" smtClean="0">
                <a:solidFill>
                  <a:srgbClr val="0000FF"/>
                </a:solidFill>
                <a:latin typeface="Times"/>
                <a:cs typeface="Times"/>
              </a:rPr>
              <a:t>) </a:t>
            </a:r>
            <a:endParaRPr lang="en-US" sz="3600" dirty="0">
              <a:solidFill>
                <a:srgbClr val="0000FF"/>
              </a:solidFill>
              <a:latin typeface="Times"/>
              <a:cs typeface="Times"/>
            </a:endParaRPr>
          </a:p>
        </p:txBody>
      </p:sp>
      <p:sp>
        <p:nvSpPr>
          <p:cNvPr id="12" name="Rectangle 11"/>
          <p:cNvSpPr/>
          <p:nvPr/>
        </p:nvSpPr>
        <p:spPr>
          <a:xfrm>
            <a:off x="44086" y="2963039"/>
            <a:ext cx="9144000" cy="3970318"/>
          </a:xfrm>
          <a:prstGeom prst="rect">
            <a:avLst/>
          </a:prstGeom>
        </p:spPr>
        <p:txBody>
          <a:bodyPr wrap="square">
            <a:spAutoFit/>
          </a:bodyPr>
          <a:lstStyle/>
          <a:p>
            <a:r>
              <a:rPr lang="en-US" sz="3600" dirty="0" smtClean="0">
                <a:latin typeface="Times"/>
                <a:cs typeface="Times"/>
              </a:rPr>
              <a:t>c.	Divine </a:t>
            </a:r>
            <a:r>
              <a:rPr lang="en-US" sz="3600" dirty="0">
                <a:latin typeface="Times"/>
                <a:cs typeface="Times"/>
              </a:rPr>
              <a:t>King (Christ) rules in the hearts and lives of his </a:t>
            </a:r>
            <a:r>
              <a:rPr lang="en-US" sz="3600" dirty="0" smtClean="0">
                <a:latin typeface="Times"/>
                <a:cs typeface="Times"/>
              </a:rPr>
              <a:t>people. </a:t>
            </a:r>
            <a:r>
              <a:rPr lang="en-US" sz="3600" dirty="0" smtClean="0">
                <a:solidFill>
                  <a:srgbClr val="0000FF"/>
                </a:solidFill>
                <a:latin typeface="Times"/>
                <a:cs typeface="Times"/>
              </a:rPr>
              <a:t>Jesus </a:t>
            </a:r>
            <a:r>
              <a:rPr lang="en-US" sz="3600" dirty="0">
                <a:solidFill>
                  <a:srgbClr val="0000FF"/>
                </a:solidFill>
                <a:latin typeface="Times"/>
                <a:cs typeface="Times"/>
              </a:rPr>
              <a:t>replied, “The coming of the kingdom of God is not something that can be observed, </a:t>
            </a:r>
            <a:r>
              <a:rPr lang="en-US" sz="3600" dirty="0" smtClean="0">
                <a:solidFill>
                  <a:srgbClr val="0000FF"/>
                </a:solidFill>
                <a:latin typeface="Times"/>
                <a:cs typeface="Times"/>
              </a:rPr>
              <a:t>nor </a:t>
            </a:r>
            <a:r>
              <a:rPr lang="en-US" sz="3600" dirty="0">
                <a:solidFill>
                  <a:srgbClr val="0000FF"/>
                </a:solidFill>
                <a:latin typeface="Times"/>
                <a:cs typeface="Times"/>
              </a:rPr>
              <a:t>will people say, ‘Here it is,’ or ‘There it is,’ because the kingdom of God is in your midst.” </a:t>
            </a:r>
            <a:r>
              <a:rPr lang="en-US" sz="3600" dirty="0" smtClean="0">
                <a:solidFill>
                  <a:srgbClr val="0000FF"/>
                </a:solidFill>
                <a:latin typeface="Times"/>
                <a:cs typeface="Times"/>
              </a:rPr>
              <a:t>(</a:t>
            </a:r>
            <a:r>
              <a:rPr lang="en-US" sz="3600" dirty="0">
                <a:solidFill>
                  <a:srgbClr val="0000FF"/>
                </a:solidFill>
                <a:latin typeface="Times"/>
                <a:cs typeface="Times"/>
              </a:rPr>
              <a:t>Lk.17:20-21)</a:t>
            </a:r>
            <a:r>
              <a:rPr lang="en-US" sz="3600" dirty="0" smtClean="0">
                <a:solidFill>
                  <a:srgbClr val="0000FF"/>
                </a:solidFill>
                <a:latin typeface="Times"/>
                <a:cs typeface="Times"/>
              </a:rPr>
              <a:t>. </a:t>
            </a:r>
            <a:r>
              <a:rPr lang="en-US" sz="3600" dirty="0" smtClean="0">
                <a:latin typeface="Times"/>
                <a:cs typeface="Times"/>
              </a:rPr>
              <a:t>Comes </a:t>
            </a:r>
            <a:r>
              <a:rPr lang="en-US" sz="3600" dirty="0">
                <a:latin typeface="Times"/>
                <a:cs typeface="Times"/>
              </a:rPr>
              <a:t>through Christ’s </a:t>
            </a:r>
            <a:r>
              <a:rPr lang="en-US" sz="3600" dirty="0" smtClean="0">
                <a:latin typeface="Times"/>
                <a:cs typeface="Times"/>
              </a:rPr>
              <a:t>life, death and resurrection. </a:t>
            </a:r>
            <a:endParaRPr lang="en-US" sz="3600" dirty="0">
              <a:latin typeface="Times"/>
              <a:cs typeface="Times"/>
            </a:endParaRPr>
          </a:p>
        </p:txBody>
      </p:sp>
    </p:spTree>
    <p:extLst>
      <p:ext uri="{BB962C8B-B14F-4D97-AF65-F5344CB8AC3E}">
        <p14:creationId xmlns:p14="http://schemas.microsoft.com/office/powerpoint/2010/main" val="28261736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92" y="43925"/>
            <a:ext cx="9144000" cy="646331"/>
          </a:xfrm>
          <a:prstGeom prst="rect">
            <a:avLst/>
          </a:prstGeom>
        </p:spPr>
        <p:txBody>
          <a:bodyPr wrap="square">
            <a:spAutoFit/>
          </a:bodyPr>
          <a:lstStyle/>
          <a:p>
            <a:r>
              <a:rPr lang="en-US" sz="3600" b="1" dirty="0">
                <a:solidFill>
                  <a:srgbClr val="FF0000"/>
                </a:solidFill>
                <a:latin typeface="Times"/>
                <a:cs typeface="Times"/>
              </a:rPr>
              <a:t>4</a:t>
            </a:r>
            <a:r>
              <a:rPr lang="en-US" sz="3600" b="1" dirty="0" smtClean="0">
                <a:solidFill>
                  <a:srgbClr val="FF0000"/>
                </a:solidFill>
                <a:latin typeface="Times"/>
                <a:cs typeface="Times"/>
              </a:rPr>
              <a:t>.</a:t>
            </a:r>
            <a:r>
              <a:rPr lang="en-US" sz="3600" b="1" dirty="0">
                <a:solidFill>
                  <a:srgbClr val="FF0000"/>
                </a:solidFill>
                <a:latin typeface="Times"/>
                <a:cs typeface="Times"/>
              </a:rPr>
              <a:t>	</a:t>
            </a:r>
            <a:r>
              <a:rPr lang="en-US" sz="3600" b="1" dirty="0" smtClean="0">
                <a:solidFill>
                  <a:srgbClr val="FF0000"/>
                </a:solidFill>
                <a:latin typeface="Times"/>
                <a:cs typeface="Times"/>
              </a:rPr>
              <a:t>How can one enter the Kingdom of God?</a:t>
            </a:r>
            <a:endParaRPr lang="en-US" sz="3600" b="1" dirty="0">
              <a:solidFill>
                <a:srgbClr val="0000FF"/>
              </a:solidFill>
              <a:latin typeface="Times"/>
              <a:cs typeface="Times"/>
            </a:endParaRPr>
          </a:p>
        </p:txBody>
      </p:sp>
      <p:sp>
        <p:nvSpPr>
          <p:cNvPr id="9" name="TextBox 8"/>
          <p:cNvSpPr txBox="1"/>
          <p:nvPr/>
        </p:nvSpPr>
        <p:spPr>
          <a:xfrm>
            <a:off x="8356498" y="7136"/>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(6)</a:t>
            </a:r>
            <a:endParaRPr lang="en-US" sz="3600" dirty="0">
              <a:solidFill>
                <a:srgbClr val="0000FF"/>
              </a:solidFill>
              <a:latin typeface="Times"/>
              <a:cs typeface="Times"/>
            </a:endParaRPr>
          </a:p>
        </p:txBody>
      </p:sp>
      <p:sp>
        <p:nvSpPr>
          <p:cNvPr id="7" name="Rectangle 6"/>
          <p:cNvSpPr/>
          <p:nvPr/>
        </p:nvSpPr>
        <p:spPr>
          <a:xfrm>
            <a:off x="-17507" y="574703"/>
            <a:ext cx="9475822" cy="1508105"/>
          </a:xfrm>
          <a:prstGeom prst="rect">
            <a:avLst/>
          </a:prstGeom>
        </p:spPr>
        <p:txBody>
          <a:bodyPr wrap="square">
            <a:spAutoFit/>
          </a:bodyPr>
          <a:lstStyle/>
          <a:p>
            <a:r>
              <a:rPr lang="en-US" sz="3600" dirty="0" err="1" smtClean="0">
                <a:latin typeface="Times"/>
                <a:cs typeface="Times"/>
              </a:rPr>
              <a:t>a.By</a:t>
            </a:r>
            <a:r>
              <a:rPr lang="en-US" sz="3600" dirty="0" smtClean="0">
                <a:latin typeface="Times"/>
                <a:cs typeface="Times"/>
              </a:rPr>
              <a:t> </a:t>
            </a:r>
            <a:r>
              <a:rPr lang="en-US" sz="3600" dirty="0">
                <a:latin typeface="Times"/>
                <a:cs typeface="Times"/>
              </a:rPr>
              <a:t>being born </a:t>
            </a:r>
            <a:r>
              <a:rPr lang="en-US" sz="3600" dirty="0" smtClean="0">
                <a:latin typeface="Times"/>
                <a:cs typeface="Times"/>
              </a:rPr>
              <a:t>again(</a:t>
            </a:r>
            <a:r>
              <a:rPr lang="en-US" sz="3600" dirty="0">
                <a:latin typeface="Times"/>
                <a:cs typeface="Times"/>
              </a:rPr>
              <a:t>experience the new </a:t>
            </a:r>
            <a:r>
              <a:rPr lang="en-US" sz="3600" dirty="0" smtClean="0">
                <a:latin typeface="Times"/>
                <a:cs typeface="Times"/>
              </a:rPr>
              <a:t>birth). </a:t>
            </a:r>
            <a:r>
              <a:rPr lang="en-US" sz="2800" dirty="0">
                <a:solidFill>
                  <a:srgbClr val="0000FF"/>
                </a:solidFill>
                <a:latin typeface="Times"/>
                <a:cs typeface="Times"/>
              </a:rPr>
              <a:t>Jesus replied, “Very truly I tell </a:t>
            </a:r>
            <a:r>
              <a:rPr lang="en-US" sz="2800" dirty="0" err="1">
                <a:solidFill>
                  <a:srgbClr val="0000FF"/>
                </a:solidFill>
                <a:latin typeface="Times"/>
                <a:cs typeface="Times"/>
              </a:rPr>
              <a:t>you</a:t>
            </a:r>
            <a:r>
              <a:rPr lang="en-US" sz="2800" dirty="0" err="1" smtClean="0">
                <a:solidFill>
                  <a:srgbClr val="0000FF"/>
                </a:solidFill>
                <a:latin typeface="Times"/>
                <a:cs typeface="Times"/>
              </a:rPr>
              <a:t>,no</a:t>
            </a:r>
            <a:r>
              <a:rPr lang="en-US" sz="2800" dirty="0" smtClean="0">
                <a:solidFill>
                  <a:srgbClr val="0000FF"/>
                </a:solidFill>
                <a:latin typeface="Times"/>
                <a:cs typeface="Times"/>
              </a:rPr>
              <a:t> </a:t>
            </a:r>
            <a:r>
              <a:rPr lang="en-US" sz="2800" dirty="0">
                <a:solidFill>
                  <a:srgbClr val="0000FF"/>
                </a:solidFill>
                <a:latin typeface="Times"/>
                <a:cs typeface="Times"/>
              </a:rPr>
              <a:t>one can see the kingdom of God unless they are born again</a:t>
            </a:r>
            <a:r>
              <a:rPr lang="en-US" sz="2800" dirty="0" smtClean="0">
                <a:solidFill>
                  <a:srgbClr val="0000FF"/>
                </a:solidFill>
                <a:latin typeface="Times"/>
                <a:cs typeface="Times"/>
              </a:rPr>
              <a:t>.” (Jn</a:t>
            </a:r>
            <a:r>
              <a:rPr lang="en-US" sz="2800" dirty="0">
                <a:solidFill>
                  <a:srgbClr val="0000FF"/>
                </a:solidFill>
                <a:latin typeface="Times"/>
                <a:cs typeface="Times"/>
              </a:rPr>
              <a:t>.3:3).</a:t>
            </a:r>
            <a:endParaRPr lang="en-US" sz="2800" dirty="0">
              <a:solidFill>
                <a:srgbClr val="0000FF"/>
              </a:solidFill>
              <a:latin typeface="Times"/>
              <a:cs typeface="Times"/>
            </a:endParaRPr>
          </a:p>
        </p:txBody>
      </p:sp>
      <p:sp>
        <p:nvSpPr>
          <p:cNvPr id="10" name="Rectangle 9"/>
          <p:cNvSpPr/>
          <p:nvPr/>
        </p:nvSpPr>
        <p:spPr>
          <a:xfrm>
            <a:off x="17062" y="1842655"/>
            <a:ext cx="9441253" cy="1508105"/>
          </a:xfrm>
          <a:prstGeom prst="rect">
            <a:avLst/>
          </a:prstGeom>
        </p:spPr>
        <p:txBody>
          <a:bodyPr wrap="square">
            <a:spAutoFit/>
          </a:bodyPr>
          <a:lstStyle/>
          <a:p>
            <a:r>
              <a:rPr lang="en-US" sz="3600" dirty="0" smtClean="0">
                <a:latin typeface="Times"/>
                <a:ea typeface="华文楷体"/>
                <a:cs typeface="Times"/>
              </a:rPr>
              <a:t>b. By </a:t>
            </a:r>
            <a:r>
              <a:rPr lang="en-US" sz="3600" dirty="0">
                <a:latin typeface="Times"/>
                <a:ea typeface="华文楷体"/>
                <a:cs typeface="Times"/>
              </a:rPr>
              <a:t>repenting of their </a:t>
            </a:r>
            <a:r>
              <a:rPr lang="en-US" sz="3600" dirty="0" smtClean="0">
                <a:latin typeface="Times"/>
                <a:ea typeface="华文楷体"/>
                <a:cs typeface="Times"/>
              </a:rPr>
              <a:t>sins. </a:t>
            </a:r>
            <a:r>
              <a:rPr lang="en-US" sz="2800" dirty="0" smtClean="0">
                <a:solidFill>
                  <a:srgbClr val="0000FF"/>
                </a:solidFill>
                <a:latin typeface="Times"/>
                <a:ea typeface="华文楷体"/>
                <a:cs typeface="Times"/>
              </a:rPr>
              <a:t>“</a:t>
            </a:r>
            <a:r>
              <a:rPr lang="en-US" sz="2800" dirty="0">
                <a:solidFill>
                  <a:srgbClr val="0000FF"/>
                </a:solidFill>
                <a:latin typeface="Times"/>
                <a:ea typeface="华文楷体"/>
                <a:cs typeface="Times"/>
              </a:rPr>
              <a:t>The time has come,” he said. “The kingdom of God has come near. Repent and believe the good news!”</a:t>
            </a:r>
            <a:r>
              <a:rPr lang="en-US" sz="2800" dirty="0" smtClean="0">
                <a:solidFill>
                  <a:srgbClr val="0000FF"/>
                </a:solidFill>
                <a:latin typeface="Times"/>
                <a:ea typeface="华文楷体"/>
                <a:cs typeface="Times"/>
              </a:rPr>
              <a:t> </a:t>
            </a:r>
            <a:r>
              <a:rPr lang="en-US" sz="2800" dirty="0">
                <a:solidFill>
                  <a:srgbClr val="0000FF"/>
                </a:solidFill>
                <a:latin typeface="Times"/>
                <a:ea typeface="华文楷体"/>
                <a:cs typeface="Times"/>
              </a:rPr>
              <a:t>(Mk.1:15).</a:t>
            </a:r>
            <a:endParaRPr lang="en-US" sz="2800" dirty="0">
              <a:solidFill>
                <a:srgbClr val="0000FF"/>
              </a:solidFill>
              <a:latin typeface="Times"/>
              <a:ea typeface="华文楷体"/>
              <a:cs typeface="Times"/>
            </a:endParaRPr>
          </a:p>
        </p:txBody>
      </p:sp>
      <p:sp>
        <p:nvSpPr>
          <p:cNvPr id="12" name="Rectangle 11"/>
          <p:cNvSpPr/>
          <p:nvPr/>
        </p:nvSpPr>
        <p:spPr>
          <a:xfrm>
            <a:off x="-34792" y="4966295"/>
            <a:ext cx="9144000" cy="1938992"/>
          </a:xfrm>
          <a:prstGeom prst="rect">
            <a:avLst/>
          </a:prstGeom>
        </p:spPr>
        <p:txBody>
          <a:bodyPr wrap="square">
            <a:spAutoFit/>
          </a:bodyPr>
          <a:lstStyle/>
          <a:p>
            <a:r>
              <a:rPr lang="en-US" sz="3600" dirty="0" smtClean="0">
                <a:latin typeface="Times"/>
                <a:cs typeface="Times"/>
              </a:rPr>
              <a:t>d</a:t>
            </a:r>
            <a:r>
              <a:rPr lang="en-US" sz="3600" dirty="0">
                <a:latin typeface="Times"/>
                <a:cs typeface="Times"/>
              </a:rPr>
              <a:t>.	By doing the will of </a:t>
            </a:r>
            <a:r>
              <a:rPr lang="en-US" sz="3600" dirty="0" smtClean="0">
                <a:latin typeface="Times"/>
                <a:cs typeface="Times"/>
              </a:rPr>
              <a:t>God. </a:t>
            </a:r>
            <a:r>
              <a:rPr lang="en-US" sz="2800" dirty="0">
                <a:solidFill>
                  <a:srgbClr val="0000FF"/>
                </a:solidFill>
                <a:latin typeface="Times"/>
                <a:cs typeface="Times"/>
              </a:rPr>
              <a:t>“Not everyone who says to me, ‘Lord, Lord,’ will enter the kingdom of heaven, but only the one who does the will of my Father who is in heaven. </a:t>
            </a:r>
          </a:p>
          <a:p>
            <a:r>
              <a:rPr lang="en-US" sz="2800" dirty="0" smtClean="0">
                <a:solidFill>
                  <a:srgbClr val="0000FF"/>
                </a:solidFill>
                <a:latin typeface="Times"/>
                <a:cs typeface="Times"/>
              </a:rPr>
              <a:t> </a:t>
            </a:r>
            <a:r>
              <a:rPr lang="en-US" sz="2800" dirty="0">
                <a:solidFill>
                  <a:srgbClr val="0000FF"/>
                </a:solidFill>
                <a:latin typeface="Times"/>
                <a:cs typeface="Times"/>
              </a:rPr>
              <a:t>(Mt.7:21-23).</a:t>
            </a:r>
          </a:p>
        </p:txBody>
      </p:sp>
      <p:sp>
        <p:nvSpPr>
          <p:cNvPr id="11" name="Rectangle 10"/>
          <p:cNvSpPr/>
          <p:nvPr/>
        </p:nvSpPr>
        <p:spPr>
          <a:xfrm>
            <a:off x="34348" y="3238297"/>
            <a:ext cx="9144000" cy="1938992"/>
          </a:xfrm>
          <a:prstGeom prst="rect">
            <a:avLst/>
          </a:prstGeom>
        </p:spPr>
        <p:txBody>
          <a:bodyPr wrap="square">
            <a:spAutoFit/>
          </a:bodyPr>
          <a:lstStyle/>
          <a:p>
            <a:r>
              <a:rPr lang="en-US" sz="3600" dirty="0" smtClean="0">
                <a:latin typeface="Times"/>
                <a:cs typeface="Times"/>
              </a:rPr>
              <a:t>c</a:t>
            </a:r>
            <a:r>
              <a:rPr lang="en-US" sz="3600" dirty="0">
                <a:latin typeface="Times"/>
                <a:cs typeface="Times"/>
              </a:rPr>
              <a:t>.	By persevering in the </a:t>
            </a:r>
            <a:r>
              <a:rPr lang="en-US" sz="3600" dirty="0" smtClean="0">
                <a:latin typeface="Times"/>
                <a:cs typeface="Times"/>
              </a:rPr>
              <a:t>faith. </a:t>
            </a:r>
            <a:r>
              <a:rPr lang="en-US" sz="2800" dirty="0">
                <a:solidFill>
                  <a:srgbClr val="0000FF"/>
                </a:solidFill>
                <a:latin typeface="Times"/>
                <a:cs typeface="Times"/>
              </a:rPr>
              <a:t>S</a:t>
            </a:r>
            <a:r>
              <a:rPr lang="en-US" sz="2800" dirty="0" smtClean="0">
                <a:solidFill>
                  <a:srgbClr val="0000FF"/>
                </a:solidFill>
                <a:latin typeface="Times"/>
                <a:cs typeface="Times"/>
              </a:rPr>
              <a:t>trengthening </a:t>
            </a:r>
            <a:r>
              <a:rPr lang="en-US" sz="2800" dirty="0">
                <a:solidFill>
                  <a:srgbClr val="0000FF"/>
                </a:solidFill>
                <a:latin typeface="Times"/>
                <a:cs typeface="Times"/>
              </a:rPr>
              <a:t>the disciples and encouraging them to remain true to the faith. “We must go through many hardships to enter the kingdom of God,” they said</a:t>
            </a:r>
            <a:r>
              <a:rPr lang="en-US" sz="2800" dirty="0" smtClean="0">
                <a:solidFill>
                  <a:srgbClr val="0000FF"/>
                </a:solidFill>
                <a:latin typeface="Times"/>
                <a:cs typeface="Times"/>
              </a:rPr>
              <a:t>. </a:t>
            </a:r>
            <a:r>
              <a:rPr lang="en-US" sz="2800" dirty="0">
                <a:solidFill>
                  <a:srgbClr val="0000FF"/>
                </a:solidFill>
                <a:latin typeface="Times"/>
                <a:cs typeface="Times"/>
              </a:rPr>
              <a:t>(Ac.14:22)</a:t>
            </a:r>
            <a:endParaRPr lang="en-US" sz="2800" dirty="0">
              <a:solidFill>
                <a:srgbClr val="0000FF"/>
              </a:solidFill>
              <a:latin typeface="Times"/>
              <a:cs typeface="Times"/>
            </a:endParaRPr>
          </a:p>
        </p:txBody>
      </p:sp>
    </p:spTree>
    <p:extLst>
      <p:ext uri="{BB962C8B-B14F-4D97-AF65-F5344CB8AC3E}">
        <p14:creationId xmlns:p14="http://schemas.microsoft.com/office/powerpoint/2010/main" val="15361528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1815" y="-10129"/>
            <a:ext cx="9144000" cy="646331"/>
          </a:xfrm>
          <a:prstGeom prst="rect">
            <a:avLst/>
          </a:prstGeom>
        </p:spPr>
        <p:txBody>
          <a:bodyPr wrap="square">
            <a:spAutoFit/>
          </a:bodyPr>
          <a:lstStyle/>
          <a:p>
            <a:r>
              <a:rPr lang="en-US" sz="3600" b="1" dirty="0" smtClean="0">
                <a:solidFill>
                  <a:srgbClr val="FF0000"/>
                </a:solidFill>
                <a:latin typeface="Times"/>
                <a:cs typeface="Times"/>
              </a:rPr>
              <a:t>5. </a:t>
            </a:r>
            <a:r>
              <a:rPr lang="en-US" sz="3600" b="1" dirty="0" smtClean="0">
                <a:solidFill>
                  <a:srgbClr val="FF0000"/>
                </a:solidFill>
                <a:latin typeface="Times"/>
                <a:cs typeface="Times"/>
              </a:rPr>
              <a:t>Who </a:t>
            </a:r>
            <a:r>
              <a:rPr lang="en-US" sz="3600" b="1" dirty="0">
                <a:solidFill>
                  <a:srgbClr val="FF0000"/>
                </a:solidFill>
                <a:latin typeface="Times"/>
                <a:cs typeface="Times"/>
              </a:rPr>
              <a:t>proclaims the Kingdom of </a:t>
            </a:r>
            <a:r>
              <a:rPr lang="en-US" sz="3600" b="1" dirty="0" smtClean="0">
                <a:solidFill>
                  <a:srgbClr val="FF0000"/>
                </a:solidFill>
                <a:latin typeface="Times"/>
                <a:cs typeface="Times"/>
              </a:rPr>
              <a:t>God?</a:t>
            </a:r>
            <a:endParaRPr lang="en-US" sz="3600" b="1" dirty="0">
              <a:solidFill>
                <a:srgbClr val="FF0000"/>
              </a:solidFill>
              <a:latin typeface="Times"/>
              <a:cs typeface="Times"/>
            </a:endParaRPr>
          </a:p>
        </p:txBody>
      </p:sp>
      <p:sp>
        <p:nvSpPr>
          <p:cNvPr id="9" name="TextBox 8"/>
          <p:cNvSpPr txBox="1"/>
          <p:nvPr/>
        </p:nvSpPr>
        <p:spPr>
          <a:xfrm>
            <a:off x="8356498" y="7136"/>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(7)</a:t>
            </a:r>
            <a:endParaRPr lang="en-US" sz="3600" dirty="0">
              <a:solidFill>
                <a:srgbClr val="0000FF"/>
              </a:solidFill>
              <a:latin typeface="Times"/>
              <a:cs typeface="Times"/>
            </a:endParaRPr>
          </a:p>
        </p:txBody>
      </p:sp>
      <p:sp>
        <p:nvSpPr>
          <p:cNvPr id="7" name="Rectangle 6"/>
          <p:cNvSpPr/>
          <p:nvPr/>
        </p:nvSpPr>
        <p:spPr>
          <a:xfrm>
            <a:off x="-17507" y="574703"/>
            <a:ext cx="9475822" cy="1138773"/>
          </a:xfrm>
          <a:prstGeom prst="rect">
            <a:avLst/>
          </a:prstGeom>
        </p:spPr>
        <p:txBody>
          <a:bodyPr wrap="square">
            <a:spAutoFit/>
          </a:bodyPr>
          <a:lstStyle/>
          <a:p>
            <a:r>
              <a:rPr lang="en-US" sz="3600" dirty="0" smtClean="0">
                <a:latin typeface="Times"/>
                <a:cs typeface="Times"/>
              </a:rPr>
              <a:t>a. The </a:t>
            </a:r>
            <a:r>
              <a:rPr lang="en-US" sz="3600" dirty="0">
                <a:latin typeface="Times"/>
                <a:cs typeface="Times"/>
              </a:rPr>
              <a:t>message of </a:t>
            </a:r>
            <a:r>
              <a:rPr lang="en-US" sz="3600" dirty="0" smtClean="0">
                <a:latin typeface="Times"/>
                <a:cs typeface="Times"/>
              </a:rPr>
              <a:t>John. </a:t>
            </a:r>
            <a:r>
              <a:rPr lang="en-US" sz="3200" dirty="0">
                <a:solidFill>
                  <a:srgbClr val="0000FF"/>
                </a:solidFill>
                <a:latin typeface="Times"/>
                <a:cs typeface="Times"/>
              </a:rPr>
              <a:t>Repent, for the kingdom of heaven has come near.” </a:t>
            </a:r>
            <a:r>
              <a:rPr lang="en-US" sz="3200" dirty="0" smtClean="0">
                <a:solidFill>
                  <a:srgbClr val="0000FF"/>
                </a:solidFill>
                <a:latin typeface="Times"/>
                <a:cs typeface="Times"/>
              </a:rPr>
              <a:t> </a:t>
            </a:r>
            <a:r>
              <a:rPr lang="en-US" sz="3200" dirty="0">
                <a:solidFill>
                  <a:srgbClr val="0000FF"/>
                </a:solidFill>
                <a:latin typeface="Times"/>
                <a:cs typeface="Times"/>
              </a:rPr>
              <a:t>(Mt.3:2).</a:t>
            </a:r>
            <a:endParaRPr lang="en-US" sz="3600" dirty="0">
              <a:solidFill>
                <a:srgbClr val="0000FF"/>
              </a:solidFill>
              <a:latin typeface="Times"/>
              <a:cs typeface="Times"/>
            </a:endParaRPr>
          </a:p>
        </p:txBody>
      </p:sp>
      <p:sp>
        <p:nvSpPr>
          <p:cNvPr id="10" name="Rectangle 9"/>
          <p:cNvSpPr/>
          <p:nvPr/>
        </p:nvSpPr>
        <p:spPr>
          <a:xfrm>
            <a:off x="17062" y="1626439"/>
            <a:ext cx="9441253" cy="646331"/>
          </a:xfrm>
          <a:prstGeom prst="rect">
            <a:avLst/>
          </a:prstGeom>
        </p:spPr>
        <p:txBody>
          <a:bodyPr wrap="square">
            <a:spAutoFit/>
          </a:bodyPr>
          <a:lstStyle/>
          <a:p>
            <a:r>
              <a:rPr lang="en-US" sz="3600" dirty="0" err="1" smtClean="0">
                <a:latin typeface="Times"/>
                <a:cs typeface="Times"/>
              </a:rPr>
              <a:t>b.The</a:t>
            </a:r>
            <a:r>
              <a:rPr lang="en-US" sz="3600" dirty="0" smtClean="0">
                <a:latin typeface="Times"/>
                <a:cs typeface="Times"/>
              </a:rPr>
              <a:t> </a:t>
            </a:r>
            <a:r>
              <a:rPr lang="en-US" sz="3600" dirty="0">
                <a:latin typeface="Times"/>
                <a:cs typeface="Times"/>
              </a:rPr>
              <a:t>message of </a:t>
            </a:r>
            <a:r>
              <a:rPr lang="en-US" sz="3600" dirty="0" smtClean="0">
                <a:latin typeface="Times"/>
                <a:cs typeface="Times"/>
              </a:rPr>
              <a:t>Jesus</a:t>
            </a:r>
            <a:r>
              <a:rPr lang="en-US" sz="3200" dirty="0" smtClean="0">
                <a:solidFill>
                  <a:srgbClr val="0000FF"/>
                </a:solidFill>
                <a:latin typeface="Times"/>
                <a:cs typeface="Times"/>
              </a:rPr>
              <a:t>(</a:t>
            </a:r>
            <a:r>
              <a:rPr lang="en-US" sz="3200" dirty="0">
                <a:solidFill>
                  <a:srgbClr val="0000FF"/>
                </a:solidFill>
                <a:latin typeface="Times"/>
                <a:cs typeface="Times"/>
              </a:rPr>
              <a:t>Mt.4:23</a:t>
            </a:r>
            <a:r>
              <a:rPr lang="en-US" sz="3200" dirty="0" smtClean="0">
                <a:solidFill>
                  <a:srgbClr val="0000FF"/>
                </a:solidFill>
                <a:latin typeface="Times"/>
                <a:cs typeface="Times"/>
              </a:rPr>
              <a:t>;Mk</a:t>
            </a:r>
            <a:r>
              <a:rPr lang="en-US" sz="3200" dirty="0">
                <a:solidFill>
                  <a:srgbClr val="0000FF"/>
                </a:solidFill>
                <a:latin typeface="Times"/>
                <a:cs typeface="Times"/>
              </a:rPr>
              <a:t>.1:15</a:t>
            </a:r>
            <a:r>
              <a:rPr lang="en-US" sz="3200" dirty="0" smtClean="0">
                <a:solidFill>
                  <a:srgbClr val="0000FF"/>
                </a:solidFill>
                <a:latin typeface="Times"/>
                <a:cs typeface="Times"/>
              </a:rPr>
              <a:t>;Lk</a:t>
            </a:r>
            <a:r>
              <a:rPr lang="en-US" sz="3200" dirty="0">
                <a:solidFill>
                  <a:srgbClr val="0000FF"/>
                </a:solidFill>
                <a:latin typeface="Times"/>
                <a:cs typeface="Times"/>
              </a:rPr>
              <a:t>.4:43).</a:t>
            </a:r>
            <a:endParaRPr lang="en-US" sz="3200" dirty="0">
              <a:solidFill>
                <a:srgbClr val="0000FF"/>
              </a:solidFill>
              <a:latin typeface="Times"/>
              <a:cs typeface="Times"/>
            </a:endParaRPr>
          </a:p>
        </p:txBody>
      </p:sp>
      <p:sp>
        <p:nvSpPr>
          <p:cNvPr id="12" name="Rectangle 11"/>
          <p:cNvSpPr/>
          <p:nvPr/>
        </p:nvSpPr>
        <p:spPr>
          <a:xfrm>
            <a:off x="-34792" y="4074404"/>
            <a:ext cx="9144000" cy="2862322"/>
          </a:xfrm>
          <a:prstGeom prst="rect">
            <a:avLst/>
          </a:prstGeom>
        </p:spPr>
        <p:txBody>
          <a:bodyPr wrap="square">
            <a:spAutoFit/>
          </a:bodyPr>
          <a:lstStyle/>
          <a:p>
            <a:r>
              <a:rPr lang="en-US" sz="3600" dirty="0" smtClean="0">
                <a:latin typeface="Times"/>
                <a:cs typeface="Times"/>
              </a:rPr>
              <a:t>d</a:t>
            </a:r>
            <a:r>
              <a:rPr lang="en-US" sz="3600" dirty="0">
                <a:latin typeface="Times"/>
                <a:cs typeface="Times"/>
              </a:rPr>
              <a:t>.	The message of all believers </a:t>
            </a:r>
            <a:r>
              <a:rPr lang="en-US" sz="3600" dirty="0">
                <a:solidFill>
                  <a:srgbClr val="0000FF"/>
                </a:solidFill>
                <a:latin typeface="Times"/>
                <a:cs typeface="Times"/>
              </a:rPr>
              <a:t>(Mt.28:19-20; Mk.16:15</a:t>
            </a:r>
            <a:r>
              <a:rPr lang="en-US" sz="3600" dirty="0" smtClean="0">
                <a:solidFill>
                  <a:srgbClr val="0000FF"/>
                </a:solidFill>
                <a:latin typeface="Times"/>
                <a:cs typeface="Times"/>
              </a:rPr>
              <a:t>;Lk</a:t>
            </a:r>
            <a:r>
              <a:rPr lang="en-US" sz="3600" dirty="0">
                <a:solidFill>
                  <a:srgbClr val="0000FF"/>
                </a:solidFill>
                <a:latin typeface="Times"/>
                <a:cs typeface="Times"/>
              </a:rPr>
              <a:t>.24:46-48</a:t>
            </a:r>
            <a:r>
              <a:rPr lang="en-US" sz="3600" dirty="0" smtClean="0">
                <a:solidFill>
                  <a:srgbClr val="0000FF"/>
                </a:solidFill>
                <a:latin typeface="Times"/>
                <a:cs typeface="Times"/>
              </a:rPr>
              <a:t>;Jn</a:t>
            </a:r>
            <a:r>
              <a:rPr lang="en-US" sz="3600" dirty="0">
                <a:solidFill>
                  <a:srgbClr val="0000FF"/>
                </a:solidFill>
                <a:latin typeface="Times"/>
                <a:cs typeface="Times"/>
              </a:rPr>
              <a:t>.20:21</a:t>
            </a:r>
            <a:r>
              <a:rPr lang="en-US" sz="3600" dirty="0" smtClean="0">
                <a:solidFill>
                  <a:srgbClr val="0000FF"/>
                </a:solidFill>
                <a:latin typeface="Times"/>
                <a:cs typeface="Times"/>
              </a:rPr>
              <a:t>;Ac</a:t>
            </a:r>
            <a:r>
              <a:rPr lang="en-US" sz="3600" dirty="0">
                <a:solidFill>
                  <a:srgbClr val="0000FF"/>
                </a:solidFill>
                <a:latin typeface="Times"/>
                <a:cs typeface="Times"/>
              </a:rPr>
              <a:t>.1:8). </a:t>
            </a:r>
            <a:r>
              <a:rPr lang="en-US" sz="3600" dirty="0" smtClean="0">
                <a:latin typeface="Times"/>
                <a:cs typeface="Times"/>
              </a:rPr>
              <a:t>The </a:t>
            </a:r>
            <a:r>
              <a:rPr lang="en-US" sz="3600" dirty="0">
                <a:latin typeface="Times"/>
                <a:cs typeface="Times"/>
              </a:rPr>
              <a:t>Great Commission is our Great  “Thy Kingdom come” Mission to proclaim and pray for God’s Kingdom to come to the hearts </a:t>
            </a:r>
            <a:r>
              <a:rPr lang="en-US" sz="3600" dirty="0" smtClean="0">
                <a:latin typeface="Times"/>
                <a:cs typeface="Times"/>
              </a:rPr>
              <a:t>of others. </a:t>
            </a:r>
            <a:endParaRPr lang="en-US" sz="3600" dirty="0">
              <a:latin typeface="Times"/>
              <a:cs typeface="Times"/>
            </a:endParaRPr>
          </a:p>
        </p:txBody>
      </p:sp>
      <p:sp>
        <p:nvSpPr>
          <p:cNvPr id="11" name="Rectangle 10"/>
          <p:cNvSpPr/>
          <p:nvPr/>
        </p:nvSpPr>
        <p:spPr>
          <a:xfrm>
            <a:off x="19254" y="2226989"/>
            <a:ext cx="9144000" cy="1938992"/>
          </a:xfrm>
          <a:prstGeom prst="rect">
            <a:avLst/>
          </a:prstGeom>
        </p:spPr>
        <p:txBody>
          <a:bodyPr wrap="square">
            <a:spAutoFit/>
          </a:bodyPr>
          <a:lstStyle/>
          <a:p>
            <a:r>
              <a:rPr lang="en-US" sz="3600" dirty="0" smtClean="0">
                <a:latin typeface="Times"/>
                <a:cs typeface="Times"/>
              </a:rPr>
              <a:t>c</a:t>
            </a:r>
            <a:r>
              <a:rPr lang="en-US" sz="3600" dirty="0">
                <a:latin typeface="Times"/>
                <a:cs typeface="Times"/>
              </a:rPr>
              <a:t>.	The message of the </a:t>
            </a:r>
            <a:r>
              <a:rPr lang="en-US" sz="3600" dirty="0" smtClean="0">
                <a:latin typeface="Times"/>
                <a:cs typeface="Times"/>
              </a:rPr>
              <a:t>apostles. </a:t>
            </a:r>
            <a:r>
              <a:rPr lang="en-US" sz="2800" dirty="0" smtClean="0">
                <a:solidFill>
                  <a:srgbClr val="0000FF"/>
                </a:solidFill>
                <a:latin typeface="Times"/>
                <a:cs typeface="Times"/>
              </a:rPr>
              <a:t>He witnessed </a:t>
            </a:r>
            <a:r>
              <a:rPr lang="en-US" sz="2800" dirty="0">
                <a:solidFill>
                  <a:srgbClr val="0000FF"/>
                </a:solidFill>
                <a:latin typeface="Times"/>
                <a:cs typeface="Times"/>
              </a:rPr>
              <a:t>to them from morning till evening, explaining about the kingdom of God, and from the Law of Moses and from the Prophets he tried to persuade them about Jesus. </a:t>
            </a:r>
            <a:r>
              <a:rPr lang="en-US" sz="2800" dirty="0" smtClean="0">
                <a:solidFill>
                  <a:srgbClr val="0000FF"/>
                </a:solidFill>
                <a:latin typeface="Times"/>
                <a:cs typeface="Times"/>
              </a:rPr>
              <a:t> </a:t>
            </a:r>
            <a:r>
              <a:rPr lang="en-US" sz="2800" dirty="0">
                <a:solidFill>
                  <a:srgbClr val="0000FF"/>
                </a:solidFill>
                <a:latin typeface="Times"/>
                <a:cs typeface="Times"/>
              </a:rPr>
              <a:t>(Ac</a:t>
            </a:r>
            <a:r>
              <a:rPr lang="en-US" sz="2800" dirty="0" smtClean="0">
                <a:solidFill>
                  <a:srgbClr val="0000FF"/>
                </a:solidFill>
                <a:latin typeface="Times"/>
                <a:cs typeface="Times"/>
              </a:rPr>
              <a:t>.28</a:t>
            </a:r>
            <a:r>
              <a:rPr lang="en-US" sz="2800" dirty="0">
                <a:solidFill>
                  <a:srgbClr val="0000FF"/>
                </a:solidFill>
                <a:latin typeface="Times"/>
                <a:cs typeface="Times"/>
              </a:rPr>
              <a:t>:</a:t>
            </a:r>
            <a:r>
              <a:rPr lang="en-US" sz="2800" dirty="0" smtClean="0">
                <a:solidFill>
                  <a:srgbClr val="0000FF"/>
                </a:solidFill>
                <a:latin typeface="Times"/>
                <a:cs typeface="Times"/>
              </a:rPr>
              <a:t>23)</a:t>
            </a:r>
            <a:endParaRPr lang="en-US" sz="2800" dirty="0">
              <a:solidFill>
                <a:srgbClr val="0000FF"/>
              </a:solidFill>
              <a:latin typeface="Times"/>
              <a:cs typeface="Times"/>
            </a:endParaRPr>
          </a:p>
        </p:txBody>
      </p:sp>
    </p:spTree>
    <p:extLst>
      <p:ext uri="{BB962C8B-B14F-4D97-AF65-F5344CB8AC3E}">
        <p14:creationId xmlns:p14="http://schemas.microsoft.com/office/powerpoint/2010/main" val="82278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1815" y="-10129"/>
            <a:ext cx="9144000" cy="646331"/>
          </a:xfrm>
          <a:prstGeom prst="rect">
            <a:avLst/>
          </a:prstGeom>
        </p:spPr>
        <p:txBody>
          <a:bodyPr wrap="square">
            <a:spAutoFit/>
          </a:bodyPr>
          <a:lstStyle/>
          <a:p>
            <a:r>
              <a:rPr lang="en-US" sz="3600" b="1" dirty="0" smtClean="0">
                <a:solidFill>
                  <a:srgbClr val="FF0000"/>
                </a:solidFill>
                <a:latin typeface="Times"/>
                <a:cs typeface="Times"/>
              </a:rPr>
              <a:t>Conclusion: </a:t>
            </a:r>
            <a:endParaRPr lang="en-US" sz="3600" b="1" dirty="0">
              <a:solidFill>
                <a:srgbClr val="FF0000"/>
              </a:solidFill>
              <a:latin typeface="Times"/>
              <a:cs typeface="Times"/>
            </a:endParaRPr>
          </a:p>
        </p:txBody>
      </p:sp>
      <p:sp>
        <p:nvSpPr>
          <p:cNvPr id="9" name="TextBox 8"/>
          <p:cNvSpPr txBox="1"/>
          <p:nvPr/>
        </p:nvSpPr>
        <p:spPr>
          <a:xfrm>
            <a:off x="8356498" y="7136"/>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(8)</a:t>
            </a:r>
            <a:endParaRPr lang="en-US" sz="3600" dirty="0">
              <a:solidFill>
                <a:srgbClr val="0000FF"/>
              </a:solidFill>
              <a:latin typeface="Times"/>
              <a:cs typeface="Times"/>
            </a:endParaRPr>
          </a:p>
        </p:txBody>
      </p:sp>
      <p:sp>
        <p:nvSpPr>
          <p:cNvPr id="10" name="Rectangle 9"/>
          <p:cNvSpPr/>
          <p:nvPr/>
        </p:nvSpPr>
        <p:spPr>
          <a:xfrm>
            <a:off x="17063" y="550200"/>
            <a:ext cx="9126938" cy="5078314"/>
          </a:xfrm>
          <a:prstGeom prst="rect">
            <a:avLst/>
          </a:prstGeom>
        </p:spPr>
        <p:txBody>
          <a:bodyPr wrap="square">
            <a:spAutoFit/>
          </a:bodyPr>
          <a:lstStyle/>
          <a:p>
            <a:r>
              <a:rPr lang="en-US" sz="3600" dirty="0">
                <a:latin typeface="Times"/>
                <a:cs typeface="Times"/>
              </a:rPr>
              <a:t>May God reign as King on the throne of my heart. May God’s Kingdom come more and more completely in our lives and in our church. We must pray for our mission and the mission of our church. The mission is the heart of God. Praying for God’s kingdom to come is praying after God’s own heart.  Let us seek and pray for God’s Mission. Let us pray together, </a:t>
            </a:r>
            <a:r>
              <a:rPr lang="en-US" sz="3600" dirty="0">
                <a:solidFill>
                  <a:srgbClr val="0000FF"/>
                </a:solidFill>
                <a:latin typeface="Times"/>
                <a:cs typeface="Times"/>
              </a:rPr>
              <a:t>“Our Father…”</a:t>
            </a:r>
            <a:r>
              <a:rPr lang="en-US" sz="3600" dirty="0">
                <a:solidFill>
                  <a:srgbClr val="0000FF"/>
                </a:solidFill>
                <a:latin typeface="Times"/>
                <a:cs typeface="Times"/>
              </a:rPr>
              <a:t> </a:t>
            </a:r>
            <a:endParaRPr lang="en-US" sz="3200" dirty="0">
              <a:solidFill>
                <a:srgbClr val="0000FF"/>
              </a:solidFill>
              <a:latin typeface="Times"/>
              <a:cs typeface="Times"/>
            </a:endParaRPr>
          </a:p>
        </p:txBody>
      </p:sp>
    </p:spTree>
    <p:extLst>
      <p:ext uri="{BB962C8B-B14F-4D97-AF65-F5344CB8AC3E}">
        <p14:creationId xmlns:p14="http://schemas.microsoft.com/office/powerpoint/2010/main" val="10538450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1dx2dXgdjXXcnE439_073642.jpg_310x31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664874" cy="6858000"/>
          </a:xfrm>
          <a:prstGeom prst="rect">
            <a:avLst/>
          </a:prstGeom>
        </p:spPr>
      </p:pic>
      <p:pic>
        <p:nvPicPr>
          <p:cNvPr id="6" name="Picture 5" descr="the-lords-prayer-439998-1-s-307x51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6513" y="-8909"/>
            <a:ext cx="3898900" cy="6858000"/>
          </a:xfrm>
          <a:prstGeom prst="rect">
            <a:avLst/>
          </a:prstGeom>
        </p:spPr>
      </p:pic>
      <p:sp>
        <p:nvSpPr>
          <p:cNvPr id="4" name="TextBox 3"/>
          <p:cNvSpPr txBox="1"/>
          <p:nvPr/>
        </p:nvSpPr>
        <p:spPr>
          <a:xfrm>
            <a:off x="8453229" y="6166984"/>
            <a:ext cx="1101818" cy="646331"/>
          </a:xfrm>
          <a:prstGeom prst="rect">
            <a:avLst/>
          </a:prstGeom>
          <a:noFill/>
        </p:spPr>
        <p:txBody>
          <a:bodyPr wrap="square" rtlCol="0">
            <a:spAutoFit/>
          </a:bodyPr>
          <a:lstStyle/>
          <a:p>
            <a:r>
              <a:rPr lang="en-US" altLang="zh-CN" sz="3600" dirty="0" smtClean="0">
                <a:solidFill>
                  <a:srgbClr val="0000FF"/>
                </a:solidFill>
                <a:latin typeface="Times"/>
                <a:cs typeface="Times"/>
              </a:rPr>
              <a:t>(</a:t>
            </a:r>
            <a:r>
              <a:rPr lang="en-US" altLang="zh-CN" sz="3600" dirty="0">
                <a:solidFill>
                  <a:srgbClr val="0000FF"/>
                </a:solidFill>
                <a:latin typeface="Times"/>
                <a:cs typeface="Times"/>
              </a:rPr>
              <a:t>9</a:t>
            </a:r>
            <a:r>
              <a:rPr lang="en-US" altLang="zh-CN" sz="3600" dirty="0" smtClean="0">
                <a:solidFill>
                  <a:srgbClr val="0000FF"/>
                </a:solidFill>
                <a:latin typeface="Times"/>
                <a:cs typeface="Times"/>
              </a:rPr>
              <a:t>)</a:t>
            </a:r>
            <a:endParaRPr lang="en-US" sz="3600" dirty="0">
              <a:solidFill>
                <a:srgbClr val="0000FF"/>
              </a:solidFill>
              <a:latin typeface="Times"/>
              <a:cs typeface="Times"/>
            </a:endParaRPr>
          </a:p>
        </p:txBody>
      </p:sp>
    </p:spTree>
    <p:extLst>
      <p:ext uri="{BB962C8B-B14F-4D97-AF65-F5344CB8AC3E}">
        <p14:creationId xmlns:p14="http://schemas.microsoft.com/office/powerpoint/2010/main" val="15275484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14897</TotalTime>
  <Words>663</Words>
  <Application>Microsoft Macintosh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Kansas City Baptist Temple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Hart</dc:creator>
  <cp:lastModifiedBy>Gary Hart</cp:lastModifiedBy>
  <cp:revision>111</cp:revision>
  <cp:lastPrinted>2015-09-13T02:01:03Z</cp:lastPrinted>
  <dcterms:created xsi:type="dcterms:W3CDTF">2015-09-06T13:13:13Z</dcterms:created>
  <dcterms:modified xsi:type="dcterms:W3CDTF">2015-10-24T13:49:28Z</dcterms:modified>
</cp:coreProperties>
</file>