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8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8" r:id="rId3"/>
    <p:sldId id="378" r:id="rId4"/>
    <p:sldId id="376" r:id="rId5"/>
    <p:sldId id="377" r:id="rId6"/>
    <p:sldId id="379" r:id="rId7"/>
    <p:sldId id="380" r:id="rId8"/>
    <p:sldId id="382" r:id="rId9"/>
    <p:sldId id="383" r:id="rId10"/>
    <p:sldId id="384" r:id="rId11"/>
    <p:sldId id="3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24561-83FE-634F-BCFD-11ACD844352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A273-AE92-8845-B417-FA43216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84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D8068-3CDB-9144-A289-39A87E8111A1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1F81-4BF8-7D49-AA58-B356C6D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4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63F-6061-F648-B42E-3069720ABEB0}" type="datetime1">
              <a:rPr lang="en-US" smtClean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1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FD4E-B76C-9A47-8C14-1E45E9E29A6E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1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8992-425E-2C46-8DA6-F5D20012DAA8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146B-CCA9-2440-B9F2-01437423A41C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3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6950-DB0F-AB4D-9A78-A7E0900CFEEE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2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4F08-9D7B-7644-9FFC-01F6CA8230F0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7479-9421-1040-BE8C-91729A4D8C3C}" type="datetime1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0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5091-14F7-1C4E-8515-0DE181FE59DD}" type="datetime1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4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83A-263D-1D4F-A1F8-C5DCB47EECD6}" type="datetime1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0E1-6885-DE43-9EFA-5E43316A729D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FF2-B982-B340-960D-9E786083808C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1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46BC-AC76-5149-98F6-B26C65586BD6}" type="datetime1">
              <a:rPr lang="en-US" smtClean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8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8" r:id="rId1"/>
    <p:sldLayoutId id="2147485289" r:id="rId2"/>
    <p:sldLayoutId id="2147485290" r:id="rId3"/>
    <p:sldLayoutId id="2147485291" r:id="rId4"/>
    <p:sldLayoutId id="2147485292" r:id="rId5"/>
    <p:sldLayoutId id="2147485293" r:id="rId6"/>
    <p:sldLayoutId id="2147485294" r:id="rId7"/>
    <p:sldLayoutId id="2147485295" r:id="rId8"/>
    <p:sldLayoutId id="2147485296" r:id="rId9"/>
    <p:sldLayoutId id="2147485297" r:id="rId10"/>
    <p:sldLayoutId id="214748529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3775" y="2584259"/>
            <a:ext cx="8406385" cy="1470025"/>
          </a:xfrm>
        </p:spPr>
        <p:txBody>
          <a:bodyPr/>
          <a:lstStyle/>
          <a:p>
            <a:pPr algn="ctr"/>
            <a:r>
              <a:rPr lang="ja-JP" altLang="en-US" sz="3600" b="1" dirty="0">
                <a:effectLst/>
                <a:latin typeface="SimSun" pitchFamily="2" charset="-122"/>
                <a:ea typeface="SimSun" pitchFamily="2" charset="-122"/>
              </a:rPr>
              <a:t>敬虔的奥秘 </a:t>
            </a:r>
            <a:endParaRPr lang="en-US" sz="3600" b="1" dirty="0">
              <a:latin typeface="SimSun" pitchFamily="2" charset="-122"/>
              <a:ea typeface="SimSun" pitchFamily="2" charset="-122"/>
              <a:cs typeface="宋体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3775" y="4054284"/>
            <a:ext cx="8406384" cy="19528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00B050"/>
                </a:solidFill>
                <a:latin typeface="SimSun" pitchFamily="2" charset="-122"/>
                <a:ea typeface="SimSun" pitchFamily="2" charset="-122"/>
              </a:rPr>
              <a:t>提摩太前书</a:t>
            </a:r>
            <a:r>
              <a:rPr lang="zh-CN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</a:rPr>
              <a:t>3:16; </a:t>
            </a:r>
            <a:r>
              <a:rPr lang="zh-CN" altLang="en-US" sz="2400" b="1" dirty="0">
                <a:solidFill>
                  <a:srgbClr val="00B050"/>
                </a:solidFill>
                <a:latin typeface="SimSun" pitchFamily="2" charset="-122"/>
                <a:ea typeface="SimSun" pitchFamily="2" charset="-122"/>
              </a:rPr>
              <a:t>歌罗西书 </a:t>
            </a:r>
            <a:r>
              <a:rPr lang="en-US" altLang="zh-CN" sz="2400" b="1" dirty="0">
                <a:solidFill>
                  <a:srgbClr val="00B050"/>
                </a:solidFill>
              </a:rPr>
              <a:t>1:26-27;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2:2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ea typeface="ＭＳ Ｐゴシック" pitchFamily="34" charset="-128"/>
              </a:rPr>
              <a:t>Greater </a:t>
            </a:r>
            <a:r>
              <a:rPr lang="en-US" sz="2400" b="1" dirty="0" smtClean="0">
                <a:solidFill>
                  <a:schemeClr val="tx1"/>
                </a:solidFill>
                <a:ea typeface="ＭＳ Ｐゴシック" pitchFamily="34" charset="-128"/>
              </a:rPr>
              <a:t>Kansas City </a:t>
            </a:r>
            <a:r>
              <a:rPr lang="en-US" sz="2400" b="1" dirty="0">
                <a:solidFill>
                  <a:schemeClr val="tx1"/>
                </a:solidFill>
                <a:ea typeface="ＭＳ Ｐゴシック" pitchFamily="34" charset="-128"/>
              </a:rPr>
              <a:t>Chinese </a:t>
            </a:r>
            <a:r>
              <a:rPr lang="en-US" sz="2400" b="1" dirty="0" smtClean="0">
                <a:solidFill>
                  <a:schemeClr val="tx1"/>
                </a:solidFill>
                <a:ea typeface="ＭＳ Ｐゴシック" pitchFamily="34" charset="-128"/>
              </a:rPr>
              <a:t>Church</a:t>
            </a:r>
            <a:endParaRPr lang="en-US" sz="2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63500" algn="ctr">
              <a:lnSpc>
                <a:spcPct val="9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cs typeface="宋体"/>
              </a:rPr>
              <a:t>堪</a:t>
            </a:r>
            <a:r>
              <a:rPr lang="zh-CN" altLang="en-US" sz="2400" b="1" dirty="0">
                <a:solidFill>
                  <a:schemeClr val="tx1"/>
                </a:solidFill>
                <a:latin typeface="SimSun" pitchFamily="2" charset="-122"/>
                <a:ea typeface="SimSun" pitchFamily="2" charset="-122"/>
                <a:cs typeface="宋体"/>
              </a:rPr>
              <a:t>城华人基督教会</a:t>
            </a:r>
          </a:p>
          <a:p>
            <a:pPr marL="63500"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ea typeface="宋体"/>
              </a:rPr>
              <a:t>Shawnee</a:t>
            </a:r>
            <a:r>
              <a:rPr lang="en-US" sz="24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US" sz="2400" b="1" dirty="0">
                <a:solidFill>
                  <a:schemeClr val="tx1"/>
                </a:solidFill>
                <a:ea typeface="ＭＳ Ｐゴシック" pitchFamily="34" charset="-128"/>
              </a:rPr>
              <a:t>Kansas</a:t>
            </a:r>
          </a:p>
          <a:p>
            <a:pPr marL="64135" algn="ctr">
              <a:lnSpc>
                <a:spcPct val="90000"/>
              </a:lnSpc>
              <a:spcBef>
                <a:spcPts val="48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Calibri"/>
                <a:ea typeface="MS PGothic"/>
                <a:cs typeface="Times New Roman"/>
              </a:rPr>
              <a:t>May 17, 2015</a:t>
            </a:r>
            <a:endParaRPr lang="en-US" sz="105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72001" cy="2444055"/>
          </a:xfrm>
          <a:prstGeom prst="rect">
            <a:avLst/>
          </a:prstGeom>
        </p:spPr>
      </p:pic>
      <p:pic>
        <p:nvPicPr>
          <p:cNvPr id="1026" name="Picture 2" descr="http://word.christcity.com/wp-content/uploads/2014/08/Mystery-godlines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24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>
                <a:solidFill>
                  <a:srgbClr val="000000"/>
                </a:solidFill>
              </a:rPr>
              <a:t>Portraits Capture Unexpected Reactions to ISIS Beheadings by National Geographic Magazine</a:t>
            </a:r>
            <a:r>
              <a:rPr lang="en-US" sz="1600" dirty="0">
                <a:solidFill>
                  <a:srgbClr val="000000"/>
                </a:solidFill>
                <a:latin typeface="Pragmatica-web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Pragmatica-web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1748"/>
            <a:ext cx="8229600" cy="2197291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2000" dirty="0" smtClean="0"/>
              <a:t>一名主教，同时作为一位受害者的叔叔说：“我们的教堂是踏着殉道者的鲜血建起来的，当我听到新闻的时候我非常震惊，但我依然为我的侄子感到高兴，因为他是一个真正的殉道者。”</a:t>
            </a:r>
            <a:endParaRPr lang="en-US" altLang="zh-CN" sz="2000" dirty="0" smtClean="0"/>
          </a:p>
          <a:p>
            <a:r>
              <a:rPr lang="zh-CN" altLang="en-US" sz="2000" dirty="0" smtClean="0"/>
              <a:t>一位受害人的母亲说：“我们很感谢</a:t>
            </a:r>
            <a:r>
              <a:rPr lang="en-US" altLang="zh-CN" sz="2000" dirty="0" smtClean="0"/>
              <a:t>ISIS</a:t>
            </a:r>
            <a:r>
              <a:rPr lang="zh-CN" altLang="en-US" sz="2000" dirty="0" smtClean="0"/>
              <a:t>，因为如此一来就有更多人信奉基督教了，</a:t>
            </a:r>
            <a:r>
              <a:rPr lang="en-US" altLang="zh-CN" sz="2000" dirty="0" smtClean="0"/>
              <a:t>ISIS</a:t>
            </a:r>
            <a:r>
              <a:rPr lang="zh-CN" altLang="en-US" sz="2000" dirty="0" smtClean="0"/>
              <a:t>向人们展示了什么才是真正的基督教，我们感谢上帝，感谢他让我们的亲人上了天堂。”</a:t>
            </a:r>
            <a:endParaRPr lang="en-US" altLang="zh-CN" sz="2000" dirty="0" smtClean="0"/>
          </a:p>
          <a:p>
            <a:r>
              <a:rPr lang="zh-CN" altLang="en-US" sz="2000" dirty="0" smtClean="0"/>
              <a:t>一位妻子认为自己的丈夫是殉教士：“</a:t>
            </a:r>
            <a:r>
              <a:rPr lang="en-US" altLang="zh-CN" sz="2000" dirty="0" smtClean="0"/>
              <a:t>ISIS</a:t>
            </a:r>
            <a:r>
              <a:rPr lang="zh-CN" altLang="en-US" sz="2000" dirty="0" smtClean="0"/>
              <a:t>以为杀了我们的亲人就能将我们摧毁。其实不然，这会让我们燃气重生的希望，我的丈夫就是一个殉道者。”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19" y="1662855"/>
            <a:ext cx="3860895" cy="257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27" y="1348604"/>
            <a:ext cx="356285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953755"/>
            <a:ext cx="2995673" cy="199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6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2191" y="261832"/>
            <a:ext cx="5695838" cy="12501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3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敬虔的奥秘</a:t>
            </a:r>
            <a:endParaRPr lang="en-US" sz="3600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275" y="2075309"/>
            <a:ext cx="78065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000" b="1" dirty="0">
                <a:solidFill>
                  <a:srgbClr val="0070C0"/>
                </a:solidFill>
                <a:latin typeface="SimSun" pitchFamily="2" charset="-122"/>
              </a:rPr>
              <a:t>经文的鼓励与应用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神</a:t>
            </a:r>
            <a:r>
              <a:rPr lang="zh-CN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与我们同</a:t>
            </a:r>
            <a:r>
              <a:rPr lang="zh-CN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在 </a:t>
            </a:r>
            <a:r>
              <a:rPr lang="en-US" altLang="zh-CN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zh-CN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马</a:t>
            </a:r>
            <a:r>
              <a:rPr lang="zh-CN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太福音 </a:t>
            </a:r>
            <a:r>
              <a:rPr lang="en-US" altLang="zh-CN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1:23)</a:t>
            </a:r>
            <a:endParaRPr lang="en-US" altLang="zh-CN" sz="2000" b="1" dirty="0" smtClean="0">
              <a:solidFill>
                <a:prstClr val="black"/>
              </a:solidFill>
              <a:latin typeface="SimSun" pitchFamily="2" charset="-122"/>
              <a:ea typeface="SimSun" pitchFamily="2" charset="-12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ja-JP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道</a:t>
            </a:r>
            <a:r>
              <a:rPr lang="ja-JP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成了肉</a:t>
            </a:r>
            <a:r>
              <a:rPr lang="ja-JP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身 </a:t>
            </a:r>
            <a:r>
              <a:rPr lang="en-US" altLang="ja-JP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ja-JP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约</a:t>
            </a:r>
            <a:r>
              <a:rPr lang="ja-JP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翰福音 </a:t>
            </a:r>
            <a:r>
              <a:rPr lang="en-US" altLang="ja-JP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1:14)</a:t>
            </a:r>
            <a:endParaRPr lang="en-US" altLang="ja-JP" sz="2000" b="1" dirty="0" smtClean="0">
              <a:solidFill>
                <a:prstClr val="black"/>
              </a:solidFill>
              <a:latin typeface="SimSun" pitchFamily="2" charset="-122"/>
              <a:ea typeface="SimSun" pitchFamily="2" charset="-12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神叫</a:t>
            </a:r>
            <a:r>
              <a:rPr lang="zh-CN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他从死里复</a:t>
            </a:r>
            <a:r>
              <a:rPr lang="zh-CN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活 </a:t>
            </a:r>
            <a:r>
              <a:rPr lang="en-US" altLang="zh-CN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zh-CN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使</a:t>
            </a:r>
            <a:r>
              <a:rPr lang="zh-CN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徒行传 </a:t>
            </a:r>
            <a:r>
              <a:rPr lang="en-US" altLang="zh-CN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3:15)</a:t>
            </a:r>
            <a:endParaRPr lang="en-US" altLang="ja-JP" sz="2000" b="1" dirty="0" smtClean="0">
              <a:solidFill>
                <a:prstClr val="black"/>
              </a:solidFill>
              <a:latin typeface="SimSun" pitchFamily="2" charset="-122"/>
              <a:ea typeface="SimSun" pitchFamily="2" charset="-12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得着儿子的名</a:t>
            </a:r>
            <a:r>
              <a:rPr lang="zh-CN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分 </a:t>
            </a:r>
            <a:r>
              <a:rPr lang="en-US" altLang="zh-CN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zh-CN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加</a:t>
            </a:r>
            <a:r>
              <a:rPr lang="zh-CN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拉太书 </a:t>
            </a:r>
            <a:r>
              <a:rPr lang="en-US" altLang="zh-CN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4:4)</a:t>
            </a:r>
            <a:endParaRPr lang="en-US" altLang="zh-CN" sz="2000" b="1" dirty="0" smtClean="0">
              <a:solidFill>
                <a:prstClr val="black"/>
              </a:solidFill>
              <a:latin typeface="SimSun" pitchFamily="2" charset="-122"/>
              <a:ea typeface="SimSun" pitchFamily="2" charset="-12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ja-JP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永远的生</a:t>
            </a:r>
            <a:r>
              <a:rPr lang="ja-JP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命 </a:t>
            </a:r>
            <a:r>
              <a:rPr lang="en-US" altLang="ja-JP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ja-JP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约</a:t>
            </a:r>
            <a:r>
              <a:rPr lang="ja-JP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翰一书 </a:t>
            </a:r>
            <a:r>
              <a:rPr lang="en-US" altLang="ja-JP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1:2)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ja-JP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基督的奥</a:t>
            </a:r>
            <a:r>
              <a:rPr lang="ja-JP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秘</a:t>
            </a:r>
            <a:r>
              <a:rPr lang="zh-CN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就</a:t>
            </a:r>
            <a:r>
              <a:rPr lang="zh-CN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zh-CN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教</a:t>
            </a:r>
            <a:r>
              <a:rPr lang="zh-CN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会 </a:t>
            </a:r>
            <a:r>
              <a:rPr lang="en-US" altLang="zh-CN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zh-CN" altLang="en-US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以</a:t>
            </a:r>
            <a:r>
              <a:rPr lang="zh-CN" altLang="en-US" sz="2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弗所书 </a:t>
            </a:r>
            <a:r>
              <a:rPr lang="en-US" altLang="zh-CN" sz="2000" b="1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>3:3-5)</a:t>
            </a:r>
            <a:endParaRPr lang="en-US" altLang="zh-CN" sz="2000" b="1" dirty="0" smtClean="0">
              <a:solidFill>
                <a:prstClr val="black"/>
              </a:solidFill>
              <a:latin typeface="SimSun" pitchFamily="2" charset="-122"/>
              <a:ea typeface="SimSun" pitchFamily="2" charset="-12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ja-JP" sz="20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b="1" dirty="0">
              <a:solidFill>
                <a:prstClr val="black"/>
              </a:solidFill>
            </a:endParaRPr>
          </a:p>
          <a:p>
            <a:endParaRPr lang="en-US" altLang="zh-CN" sz="2000" dirty="0">
              <a:solidFill>
                <a:prstClr val="black"/>
              </a:solidFill>
              <a:latin typeface="SimSun" pitchFamily="2" charset="-122"/>
            </a:endParaRPr>
          </a:p>
          <a:p>
            <a:endParaRPr lang="en-US" altLang="zh-TW" sz="2400" b="1" dirty="0">
              <a:solidFill>
                <a:prstClr val="black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2" y="1"/>
            <a:ext cx="2471509" cy="18874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"/>
            <a:ext cx="261794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4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2191" y="261832"/>
            <a:ext cx="5695838" cy="12501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3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敬虔的奥秘</a:t>
            </a:r>
            <a:endParaRPr lang="en-US" sz="3600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4275" y="2075309"/>
            <a:ext cx="78065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提</a:t>
            </a:r>
            <a:r>
              <a:rPr lang="zh-CN" altLang="en-US" sz="2000" b="1" dirty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摩太前书 </a:t>
            </a:r>
            <a:r>
              <a:rPr lang="en-US" altLang="zh-CN" sz="2000" b="1" dirty="0" smtClean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3:16</a:t>
            </a:r>
            <a:endParaRPr lang="en-US" altLang="zh-CN" sz="2000" b="1" dirty="0">
              <a:solidFill>
                <a:srgbClr val="0070C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en-US" altLang="zh-CN" sz="2000" b="1" baseline="30000" dirty="0" smtClean="0">
                <a:latin typeface="SimSun" pitchFamily="2" charset="-122"/>
                <a:ea typeface="SimSun" pitchFamily="2" charset="-122"/>
              </a:rPr>
              <a:t>16 </a:t>
            </a:r>
            <a:r>
              <a:rPr lang="zh-CN" altLang="en-US" sz="2000" b="1" dirty="0" smtClean="0">
                <a:latin typeface="SimSun" pitchFamily="2" charset="-122"/>
                <a:ea typeface="SimSun" pitchFamily="2" charset="-122"/>
              </a:rPr>
              <a:t>大</a:t>
            </a:r>
            <a:r>
              <a:rPr lang="zh-CN" altLang="en-US" sz="2000" b="1" dirty="0">
                <a:latin typeface="SimSun" pitchFamily="2" charset="-122"/>
                <a:ea typeface="SimSun" pitchFamily="2" charset="-122"/>
              </a:rPr>
              <a:t>哉，</a:t>
            </a:r>
            <a:r>
              <a:rPr lang="zh-CN" altLang="en-US" sz="2000" b="1" dirty="0">
                <a:solidFill>
                  <a:srgbClr val="00B050"/>
                </a:solidFill>
                <a:latin typeface="SimSun" pitchFamily="2" charset="-122"/>
                <a:ea typeface="SimSun" pitchFamily="2" charset="-122"/>
              </a:rPr>
              <a:t>敬虔的奥秘</a:t>
            </a:r>
            <a:r>
              <a:rPr lang="zh-CN" altLang="en-US" sz="2000" b="1" dirty="0">
                <a:latin typeface="SimSun" pitchFamily="2" charset="-122"/>
                <a:ea typeface="SimSun" pitchFamily="2" charset="-122"/>
              </a:rPr>
              <a:t>！无人不以为然，就是：神在肉身显现，被圣灵称</a:t>
            </a:r>
            <a:r>
              <a:rPr lang="zh-CN" altLang="en-US" sz="2000" b="1" dirty="0" smtClean="0">
                <a:latin typeface="SimSun" pitchFamily="2" charset="-122"/>
                <a:ea typeface="SimSun" pitchFamily="2" charset="-122"/>
              </a:rPr>
              <a:t>义，</a:t>
            </a:r>
            <a:r>
              <a:rPr lang="zh-CN" altLang="en-US" sz="2000" b="1" dirty="0">
                <a:latin typeface="SimSun" pitchFamily="2" charset="-122"/>
                <a:ea typeface="SimSun" pitchFamily="2" charset="-122"/>
              </a:rPr>
              <a:t>被天使看见，被传于外邦，被世人信服，被接在荣耀里</a:t>
            </a:r>
            <a:r>
              <a:rPr lang="zh-CN" altLang="en-US" sz="2000" b="1" dirty="0" smtClean="0">
                <a:latin typeface="SimSun" pitchFamily="2" charset="-122"/>
                <a:ea typeface="SimSun" pitchFamily="2" charset="-122"/>
              </a:rPr>
              <a:t>。</a:t>
            </a:r>
            <a:endParaRPr lang="en-US" altLang="zh-CN" sz="2000" b="1" dirty="0" smtClean="0">
              <a:latin typeface="SimSun" pitchFamily="2" charset="-122"/>
              <a:ea typeface="SimSun" pitchFamily="2" charset="-122"/>
            </a:endParaRPr>
          </a:p>
          <a:p>
            <a:endParaRPr lang="en-US" altLang="zh-CN" sz="2000" dirty="0">
              <a:latin typeface="SimSun" pitchFamily="2" charset="-122"/>
              <a:ea typeface="SimSun" pitchFamily="2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b="1" dirty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歌罗西书 </a:t>
            </a:r>
            <a:r>
              <a:rPr lang="en-US" altLang="zh-CN" sz="2000" b="1" dirty="0" smtClean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1:26-27</a:t>
            </a:r>
            <a:endParaRPr lang="en-US" altLang="zh-CN" sz="2000" b="1" dirty="0">
              <a:solidFill>
                <a:srgbClr val="0070C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en-US" altLang="zh-CN" sz="2000" b="1" baseline="30000" dirty="0">
                <a:latin typeface="SimSun" pitchFamily="2" charset="-122"/>
                <a:ea typeface="SimSun" pitchFamily="2" charset="-122"/>
              </a:rPr>
              <a:t>26</a:t>
            </a:r>
            <a:r>
              <a:rPr lang="en-US" altLang="zh-CN" sz="20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zh-CN" altLang="en-US" sz="2000" b="1" dirty="0">
                <a:latin typeface="SimSun" pitchFamily="2" charset="-122"/>
                <a:ea typeface="SimSun" pitchFamily="2" charset="-122"/>
              </a:rPr>
              <a:t>这道理就是历世历代所</a:t>
            </a:r>
            <a:r>
              <a:rPr lang="zh-CN" altLang="en-US" sz="2000" b="1" dirty="0">
                <a:solidFill>
                  <a:srgbClr val="00B050"/>
                </a:solidFill>
                <a:latin typeface="SimSun" pitchFamily="2" charset="-122"/>
                <a:ea typeface="SimSun" pitchFamily="2" charset="-122"/>
              </a:rPr>
              <a:t>隐藏的奥秘</a:t>
            </a:r>
            <a:r>
              <a:rPr lang="zh-CN" altLang="en-US" sz="2000" b="1" dirty="0">
                <a:latin typeface="SimSun" pitchFamily="2" charset="-122"/>
                <a:ea typeface="SimSun" pitchFamily="2" charset="-122"/>
              </a:rPr>
              <a:t>，但如今向他的圣徒显明了。 </a:t>
            </a:r>
            <a:r>
              <a:rPr lang="en-US" altLang="zh-CN" sz="2000" b="1" baseline="30000" dirty="0">
                <a:latin typeface="SimSun" pitchFamily="2" charset="-122"/>
                <a:ea typeface="SimSun" pitchFamily="2" charset="-122"/>
              </a:rPr>
              <a:t>27</a:t>
            </a:r>
            <a:r>
              <a:rPr lang="en-US" altLang="zh-CN" sz="20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zh-CN" altLang="en-US" sz="2000" b="1" dirty="0">
                <a:latin typeface="SimSun" pitchFamily="2" charset="-122"/>
                <a:ea typeface="SimSun" pitchFamily="2" charset="-122"/>
              </a:rPr>
              <a:t>神愿意叫他们知道，这奥秘在外邦人中有何等丰盛的荣耀，就是基督在你们心里成了有荣耀的盼望</a:t>
            </a:r>
            <a:r>
              <a:rPr lang="zh-CN" altLang="en-US" sz="2000" b="1" dirty="0" smtClean="0">
                <a:latin typeface="SimSun" pitchFamily="2" charset="-122"/>
                <a:ea typeface="SimSun" pitchFamily="2" charset="-122"/>
              </a:rPr>
              <a:t>。</a:t>
            </a:r>
            <a:endParaRPr lang="en-US" altLang="zh-CN" sz="2000" b="1" dirty="0" smtClean="0">
              <a:latin typeface="SimSun" pitchFamily="2" charset="-122"/>
              <a:ea typeface="SimSun" pitchFamily="2" charset="-122"/>
            </a:endParaRPr>
          </a:p>
          <a:p>
            <a:endParaRPr lang="en-US" altLang="zh-CN" sz="2000" dirty="0" smtClean="0">
              <a:latin typeface="SimSun" pitchFamily="2" charset="-122"/>
              <a:ea typeface="SimSun" pitchFamily="2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b="1" dirty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歌罗西书 </a:t>
            </a:r>
            <a:r>
              <a:rPr lang="en-US" altLang="zh-CN" sz="2000" b="1" dirty="0" smtClean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2:2</a:t>
            </a:r>
            <a:endParaRPr lang="en-US" altLang="zh-CN" sz="2000" b="1" dirty="0">
              <a:solidFill>
                <a:srgbClr val="0070C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en-US" altLang="zh-CN" sz="2000" b="1" baseline="30000" dirty="0">
                <a:latin typeface="SimSun" pitchFamily="2" charset="-122"/>
                <a:ea typeface="SimSun" pitchFamily="2" charset="-122"/>
              </a:rPr>
              <a:t>2</a:t>
            </a:r>
            <a:r>
              <a:rPr lang="en-US" altLang="zh-CN" sz="20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zh-CN" altLang="en-US" sz="2000" b="1" dirty="0">
                <a:latin typeface="SimSun" pitchFamily="2" charset="-122"/>
                <a:ea typeface="SimSun" pitchFamily="2" charset="-122"/>
              </a:rPr>
              <a:t>要叫他们的心得安慰，因爱心互相联络，以致丰丰足足在悟性中有充足的信心，使他们真知</a:t>
            </a:r>
            <a:r>
              <a:rPr lang="zh-CN" altLang="en-US" sz="2000" b="1" dirty="0">
                <a:solidFill>
                  <a:srgbClr val="00B050"/>
                </a:solidFill>
                <a:latin typeface="SimSun" pitchFamily="2" charset="-122"/>
                <a:ea typeface="SimSun" pitchFamily="2" charset="-122"/>
              </a:rPr>
              <a:t>神的奥秘，就是基</a:t>
            </a:r>
            <a:r>
              <a:rPr lang="zh-CN" altLang="en-US" sz="2000" b="1" dirty="0" smtClean="0">
                <a:solidFill>
                  <a:srgbClr val="00B050"/>
                </a:solidFill>
                <a:latin typeface="SimSun" pitchFamily="2" charset="-122"/>
                <a:ea typeface="SimSun" pitchFamily="2" charset="-122"/>
              </a:rPr>
              <a:t>督</a:t>
            </a:r>
            <a:r>
              <a:rPr lang="zh-CN" altLang="en-US" sz="2000" b="1" dirty="0">
                <a:latin typeface="SimSun" pitchFamily="2" charset="-122"/>
                <a:ea typeface="SimSun" pitchFamily="2" charset="-122"/>
              </a:rPr>
              <a:t>。</a:t>
            </a:r>
            <a:endParaRPr lang="zh-CN" altLang="en-US" sz="2400" dirty="0">
              <a:latin typeface="SimSun" pitchFamily="2" charset="-122"/>
              <a:ea typeface="SimSun" pitchFamily="2" charset="-122"/>
            </a:endParaRPr>
          </a:p>
          <a:p>
            <a:endParaRPr lang="en-US" altLang="zh-TW" sz="2400" b="1" dirty="0">
              <a:latin typeface="宋体"/>
              <a:ea typeface="宋体"/>
              <a:cs typeface="宋体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2" y="1"/>
            <a:ext cx="2471509" cy="18874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"/>
            <a:ext cx="261794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2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2191" y="261832"/>
            <a:ext cx="5695838" cy="12501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3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敬虔的奥秘</a:t>
            </a:r>
            <a:endParaRPr lang="en-US" sz="3600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275" y="2075309"/>
            <a:ext cx="78065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000" b="1" dirty="0">
                <a:solidFill>
                  <a:srgbClr val="0070C0"/>
                </a:solidFill>
                <a:latin typeface="SimSun" pitchFamily="2" charset="-122"/>
              </a:rPr>
              <a:t>奥秘 </a:t>
            </a:r>
            <a:r>
              <a:rPr lang="en-US" altLang="zh-CN" sz="2000" b="1" dirty="0">
                <a:solidFill>
                  <a:srgbClr val="0070C0"/>
                </a:solidFill>
              </a:rPr>
              <a:t>Mystery – </a:t>
            </a:r>
            <a:r>
              <a:rPr lang="en-US" altLang="zh-CN" sz="2000" b="1" dirty="0" err="1">
                <a:solidFill>
                  <a:srgbClr val="0070C0"/>
                </a:solidFill>
              </a:rPr>
              <a:t>musterion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b="1" dirty="0">
              <a:solidFill>
                <a:srgbClr val="0070C0"/>
              </a:solidFill>
              <a:latin typeface="SimSun" pitchFamily="2" charset="-122"/>
            </a:endParaRPr>
          </a:p>
          <a:p>
            <a:r>
              <a:rPr lang="en-US" altLang="zh-CN" sz="2000" b="1" dirty="0"/>
              <a:t>Some sacred thing hidden or secret which is naturally unknown to human reason and is only known by revelation of God.</a:t>
            </a:r>
          </a:p>
          <a:p>
            <a:endParaRPr lang="en-US" altLang="zh-CN" sz="2000" dirty="0">
              <a:solidFill>
                <a:prstClr val="black"/>
              </a:solidFill>
              <a:latin typeface="SimSun" pitchFamily="2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b="1" dirty="0">
                <a:solidFill>
                  <a:srgbClr val="0070C0"/>
                </a:solidFill>
                <a:latin typeface="SimSun" pitchFamily="2" charset="-122"/>
              </a:rPr>
              <a:t>敬虔 </a:t>
            </a:r>
            <a:r>
              <a:rPr lang="en-US" altLang="zh-CN" sz="2000" b="1" dirty="0">
                <a:solidFill>
                  <a:srgbClr val="0070C0"/>
                </a:solidFill>
              </a:rPr>
              <a:t>Godliness – </a:t>
            </a:r>
            <a:r>
              <a:rPr lang="en-US" altLang="zh-CN" sz="2000" b="1" dirty="0" err="1">
                <a:solidFill>
                  <a:srgbClr val="0070C0"/>
                </a:solidFill>
              </a:rPr>
              <a:t>eusebeia</a:t>
            </a:r>
            <a:r>
              <a:rPr lang="en-US" altLang="zh-CN" sz="2000" b="1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b="1" dirty="0">
              <a:solidFill>
                <a:srgbClr val="0070C0"/>
              </a:solidFill>
              <a:latin typeface="SimSun" pitchFamily="2" charset="-122"/>
            </a:endParaRPr>
          </a:p>
          <a:p>
            <a:r>
              <a:rPr lang="en-US" altLang="zh-CN" sz="2000" b="1" dirty="0"/>
              <a:t>In 1 Tim. 3:16, we are told that godliness is mystery. This refers to a holy life resulting from God’s incarnation in the person of Jesus when that incarnation and all that it entails is truly believed. This is godliness, a holiness initiated in the life of the believers by Christ Himself through the Holy Spirit.</a:t>
            </a:r>
          </a:p>
          <a:p>
            <a:endParaRPr lang="en-US" altLang="zh-TW" sz="2400" b="1" dirty="0">
              <a:solidFill>
                <a:prstClr val="black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2" y="1"/>
            <a:ext cx="2471509" cy="18874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"/>
            <a:ext cx="261794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6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2191" y="261832"/>
            <a:ext cx="5695838" cy="12501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3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敬虔的奥秘</a:t>
            </a:r>
            <a:endParaRPr lang="en-US" sz="3600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275" y="2075309"/>
            <a:ext cx="7806519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400" b="1" dirty="0">
                <a:latin typeface="SimSun" pitchFamily="2" charset="-122"/>
              </a:rPr>
              <a:t>隐藏奥秘的启示 </a:t>
            </a:r>
            <a:r>
              <a:rPr lang="en-US" altLang="zh-CN" sz="2400" b="1" dirty="0">
                <a:latin typeface="SimSun" pitchFamily="2" charset="-122"/>
              </a:rPr>
              <a:t>(</a:t>
            </a:r>
            <a:r>
              <a:rPr lang="en-US" altLang="zh-CN" sz="2400" b="1" dirty="0"/>
              <a:t>The revelation of the hidden mystery</a:t>
            </a:r>
            <a:r>
              <a:rPr lang="en-US" altLang="zh-CN" sz="2400" b="1" dirty="0" smtClean="0">
                <a:latin typeface="SimSun" pitchFamily="2" charset="-122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000" b="1" baseline="30000" dirty="0">
              <a:solidFill>
                <a:srgbClr val="0070C0"/>
              </a:solidFill>
              <a:latin typeface="SimSun" pitchFamily="2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哥林多前书 </a:t>
            </a:r>
            <a:r>
              <a:rPr lang="en-US" altLang="zh-CN" b="1" dirty="0" smtClean="0">
                <a:solidFill>
                  <a:srgbClr val="0070C0"/>
                </a:solidFill>
                <a:latin typeface="SimSun" pitchFamily="2" charset="-122"/>
                <a:ea typeface="SimSun" pitchFamily="2" charset="-122"/>
              </a:rPr>
              <a:t>2:7</a:t>
            </a:r>
            <a:endParaRPr lang="en-US" altLang="zh-CN" b="1" dirty="0">
              <a:solidFill>
                <a:srgbClr val="0070C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en-US" altLang="zh-CN" b="1" baseline="30000" dirty="0">
                <a:solidFill>
                  <a:prstClr val="black"/>
                </a:solidFill>
                <a:latin typeface="SimSun" pitchFamily="2" charset="-122"/>
              </a:rPr>
              <a:t>7</a:t>
            </a:r>
            <a:r>
              <a:rPr lang="en-US" altLang="zh-CN" b="1" dirty="0">
                <a:solidFill>
                  <a:prstClr val="black"/>
                </a:solidFill>
                <a:latin typeface="SimSun" pitchFamily="2" charset="-122"/>
              </a:rPr>
              <a:t> </a:t>
            </a:r>
            <a:r>
              <a:rPr lang="zh-CN" altLang="en-US" b="1" dirty="0">
                <a:solidFill>
                  <a:prstClr val="black"/>
                </a:solidFill>
                <a:latin typeface="SimSun" pitchFamily="2" charset="-122"/>
              </a:rPr>
              <a:t>我们讲的，乃是从前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所隐藏、神奥秘的智慧</a:t>
            </a:r>
            <a:r>
              <a:rPr lang="zh-CN" altLang="en-US" b="1" dirty="0">
                <a:solidFill>
                  <a:prstClr val="black"/>
                </a:solidFill>
                <a:latin typeface="SimSun" pitchFamily="2" charset="-122"/>
              </a:rPr>
              <a:t>，就是神在万世以前预定使我们得荣耀的。</a:t>
            </a:r>
          </a:p>
          <a:p>
            <a:endParaRPr lang="en-US" altLang="zh-CN" dirty="0">
              <a:solidFill>
                <a:prstClr val="black"/>
              </a:solidFill>
              <a:latin typeface="SimSun" pitchFamily="2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latin typeface="SimSun" pitchFamily="2" charset="-122"/>
              </a:rPr>
              <a:t>马太福音 </a:t>
            </a:r>
            <a:r>
              <a:rPr lang="en-US" altLang="zh-CN" b="1" dirty="0" smtClean="0">
                <a:solidFill>
                  <a:srgbClr val="0070C0"/>
                </a:solidFill>
                <a:latin typeface="SimSun" pitchFamily="2" charset="-122"/>
              </a:rPr>
              <a:t>1:23</a:t>
            </a:r>
            <a:endParaRPr lang="en-US" altLang="zh-CN" b="1" dirty="0">
              <a:solidFill>
                <a:srgbClr val="0070C0"/>
              </a:solidFill>
              <a:latin typeface="SimSun" pitchFamily="2" charset="-122"/>
            </a:endParaRPr>
          </a:p>
          <a:p>
            <a:r>
              <a:rPr lang="en-US" altLang="zh-CN" b="1" baseline="30000" dirty="0">
                <a:latin typeface="SimSun" pitchFamily="2" charset="-122"/>
              </a:rPr>
              <a:t>23</a:t>
            </a:r>
            <a:r>
              <a:rPr lang="en-US" altLang="zh-CN" b="1" dirty="0">
                <a:latin typeface="SimSun" pitchFamily="2" charset="-122"/>
              </a:rPr>
              <a:t> “</a:t>
            </a:r>
            <a:r>
              <a:rPr lang="zh-CN" altLang="en-US" b="1" dirty="0">
                <a:latin typeface="SimSun" pitchFamily="2" charset="-122"/>
              </a:rPr>
              <a:t>必有童女怀孕生子，人要称他的名为以马内利。”（“以马内利”翻出来就是“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神与我们同在</a:t>
            </a:r>
            <a:r>
              <a:rPr lang="zh-CN" altLang="en-US" b="1" dirty="0">
                <a:latin typeface="SimSun" pitchFamily="2" charset="-122"/>
              </a:rPr>
              <a:t>”。）</a:t>
            </a:r>
          </a:p>
          <a:p>
            <a:endParaRPr lang="en-US" altLang="zh-CN" dirty="0" smtClean="0">
              <a:solidFill>
                <a:prstClr val="black"/>
              </a:solidFill>
              <a:latin typeface="SimSun" pitchFamily="2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latin typeface="SimSun" pitchFamily="2" charset="-122"/>
              </a:rPr>
              <a:t>以赛亚书 </a:t>
            </a:r>
            <a:r>
              <a:rPr lang="en-US" altLang="zh-CN" b="1" dirty="0" smtClean="0">
                <a:solidFill>
                  <a:srgbClr val="0070C0"/>
                </a:solidFill>
                <a:latin typeface="SimSun" pitchFamily="2" charset="-122"/>
              </a:rPr>
              <a:t>7:14</a:t>
            </a:r>
          </a:p>
          <a:p>
            <a:r>
              <a:rPr lang="en-US" altLang="zh-CN" b="1" baseline="30000" dirty="0" smtClean="0">
                <a:solidFill>
                  <a:prstClr val="black"/>
                </a:solidFill>
                <a:latin typeface="SimSun" pitchFamily="2" charset="-122"/>
              </a:rPr>
              <a:t>14</a:t>
            </a:r>
            <a:r>
              <a:rPr lang="en-US" altLang="zh-CN" b="1" dirty="0" smtClean="0">
                <a:solidFill>
                  <a:prstClr val="black"/>
                </a:solidFill>
                <a:latin typeface="SimSun" pitchFamily="2" charset="-122"/>
              </a:rPr>
              <a:t> </a:t>
            </a:r>
            <a:r>
              <a:rPr lang="zh-CN" altLang="en-US" b="1" dirty="0">
                <a:solidFill>
                  <a:prstClr val="black"/>
                </a:solidFill>
                <a:latin typeface="SimSun" pitchFamily="2" charset="-122"/>
              </a:rPr>
              <a:t>因此，主自己要给你们一个兆头，必有童女怀孕生子，给他起名叫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以马内</a:t>
            </a:r>
            <a:r>
              <a:rPr lang="zh-CN" altLang="en-US" b="1" dirty="0" smtClean="0">
                <a:solidFill>
                  <a:srgbClr val="00B050"/>
                </a:solidFill>
                <a:latin typeface="SimSun" pitchFamily="2" charset="-122"/>
              </a:rPr>
              <a:t>利</a:t>
            </a:r>
            <a:r>
              <a:rPr lang="zh-CN" altLang="en-US" b="1" dirty="0" smtClean="0">
                <a:solidFill>
                  <a:prstClr val="black"/>
                </a:solidFill>
                <a:latin typeface="SimSun" pitchFamily="2" charset="-122"/>
              </a:rPr>
              <a:t>。</a:t>
            </a:r>
            <a:endParaRPr lang="zh-CN" altLang="en-US" b="1" dirty="0">
              <a:solidFill>
                <a:prstClr val="black"/>
              </a:solidFill>
              <a:latin typeface="SimSun" pitchFamily="2" charset="-122"/>
            </a:endParaRPr>
          </a:p>
          <a:p>
            <a:endParaRPr lang="zh-CN" altLang="en-US" dirty="0">
              <a:solidFill>
                <a:prstClr val="black"/>
              </a:solidFill>
              <a:latin typeface="SimSun" pitchFamily="2" charset="-122"/>
            </a:endParaRPr>
          </a:p>
          <a:p>
            <a:endParaRPr lang="en-US" altLang="zh-TW" sz="2400" b="1" dirty="0">
              <a:solidFill>
                <a:prstClr val="black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2" y="1"/>
            <a:ext cx="2471509" cy="18874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"/>
            <a:ext cx="261794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1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2191" y="261832"/>
            <a:ext cx="5695838" cy="12501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3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敬虔的奥秘</a:t>
            </a:r>
            <a:endParaRPr lang="en-US" sz="3600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275" y="2075309"/>
            <a:ext cx="7806519" cy="4637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zh-CN" altLang="en-US" sz="2400" b="1" dirty="0">
                <a:solidFill>
                  <a:srgbClr val="002060"/>
                </a:solidFill>
                <a:latin typeface="SimSun" pitchFamily="2" charset="-122"/>
              </a:rPr>
              <a:t>生命敬虔的实际 </a:t>
            </a:r>
            <a:r>
              <a:rPr lang="en-US" altLang="zh-CN" sz="2400" b="1" dirty="0">
                <a:solidFill>
                  <a:srgbClr val="002060"/>
                </a:solidFill>
                <a:latin typeface="SimSun" pitchFamily="2" charset="-122"/>
              </a:rPr>
              <a:t>(</a:t>
            </a:r>
            <a:r>
              <a:rPr lang="en-US" altLang="zh-CN" sz="2400" b="1" dirty="0">
                <a:solidFill>
                  <a:srgbClr val="002060"/>
                </a:solidFill>
              </a:rPr>
              <a:t>The reality of the living godliness</a:t>
            </a:r>
            <a:r>
              <a:rPr lang="en-US" altLang="zh-CN" sz="2400" b="1" dirty="0" smtClean="0">
                <a:solidFill>
                  <a:srgbClr val="002060"/>
                </a:solidFill>
                <a:latin typeface="SimSun" pitchFamily="2" charset="-122"/>
              </a:rPr>
              <a:t>)</a:t>
            </a:r>
          </a:p>
          <a:p>
            <a:pPr marL="457200" indent="-457200">
              <a:buFont typeface="+mj-lt"/>
              <a:buAutoNum type="arabicPeriod" startAt="2"/>
            </a:pPr>
            <a:endParaRPr lang="en-US" altLang="zh-CN" sz="2000" b="1" baseline="30000" dirty="0">
              <a:solidFill>
                <a:srgbClr val="0070C0"/>
              </a:solidFill>
              <a:latin typeface="SimSun" pitchFamily="2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latin typeface="SimSun" pitchFamily="2" charset="-122"/>
              </a:rPr>
              <a:t>彼得后书 </a:t>
            </a:r>
            <a:r>
              <a:rPr lang="en-US" altLang="zh-CN" b="1" dirty="0" smtClean="0">
                <a:solidFill>
                  <a:srgbClr val="0070C0"/>
                </a:solidFill>
                <a:latin typeface="SimSun" pitchFamily="2" charset="-122"/>
              </a:rPr>
              <a:t>1:3-7</a:t>
            </a:r>
            <a:endParaRPr lang="en-US" altLang="zh-CN" b="1" dirty="0">
              <a:solidFill>
                <a:srgbClr val="0070C0"/>
              </a:solidFill>
              <a:latin typeface="SimSun" pitchFamily="2" charset="-122"/>
            </a:endParaRPr>
          </a:p>
          <a:p>
            <a:r>
              <a:rPr lang="en-US" altLang="zh-CN" b="1" baseline="30000" dirty="0">
                <a:latin typeface="SimSun" pitchFamily="2" charset="-122"/>
              </a:rPr>
              <a:t>3</a:t>
            </a:r>
            <a:r>
              <a:rPr lang="en-US" altLang="zh-CN" b="1" dirty="0">
                <a:latin typeface="SimSun" pitchFamily="2" charset="-122"/>
              </a:rPr>
              <a:t> </a:t>
            </a:r>
            <a:r>
              <a:rPr lang="zh-CN" altLang="en-US" b="1" dirty="0">
                <a:latin typeface="SimSun" pitchFamily="2" charset="-122"/>
              </a:rPr>
              <a:t>神的神能已将一切关乎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生命和虔敬的事</a:t>
            </a:r>
            <a:r>
              <a:rPr lang="zh-CN" altLang="en-US" b="1" dirty="0">
                <a:latin typeface="SimSun" pitchFamily="2" charset="-122"/>
              </a:rPr>
              <a:t>赐给我们，皆因我们认识那用自己荣耀和美德召我们的主</a:t>
            </a:r>
            <a:r>
              <a:rPr lang="zh-CN" altLang="en-US" b="1" dirty="0" smtClean="0">
                <a:latin typeface="SimSun" pitchFamily="2" charset="-122"/>
              </a:rPr>
              <a:t>。</a:t>
            </a:r>
            <a:r>
              <a:rPr lang="en-US" altLang="zh-CN" b="1" baseline="-25000" dirty="0" smtClean="0">
                <a:latin typeface="SimSun" pitchFamily="2" charset="-122"/>
              </a:rPr>
              <a:t>…</a:t>
            </a:r>
            <a:endParaRPr lang="zh-CN" altLang="en-US" b="1" baseline="-25000" dirty="0">
              <a:latin typeface="SimSun" pitchFamily="2" charset="-122"/>
            </a:endParaRPr>
          </a:p>
          <a:p>
            <a:endParaRPr lang="zh-CN" altLang="en-US" b="1" dirty="0">
              <a:latin typeface="SimSun" pitchFamily="2" charset="-122"/>
            </a:endParaRPr>
          </a:p>
          <a:p>
            <a:r>
              <a:rPr lang="zh-CN" altLang="en-US" b="1" dirty="0">
                <a:latin typeface="SimSun" pitchFamily="2" charset="-122"/>
              </a:rPr>
              <a:t>有了信心，又要加上德行；有了德行，又要加上知识； </a:t>
            </a:r>
            <a:r>
              <a:rPr lang="en-US" altLang="zh-CN" b="1" baseline="30000" dirty="0">
                <a:latin typeface="SimSun" pitchFamily="2" charset="-122"/>
              </a:rPr>
              <a:t>6</a:t>
            </a:r>
            <a:r>
              <a:rPr lang="en-US" altLang="zh-CN" b="1" dirty="0">
                <a:latin typeface="SimSun" pitchFamily="2" charset="-122"/>
              </a:rPr>
              <a:t> </a:t>
            </a:r>
            <a:r>
              <a:rPr lang="zh-CN" altLang="en-US" b="1" dirty="0">
                <a:latin typeface="SimSun" pitchFamily="2" charset="-122"/>
              </a:rPr>
              <a:t>有了知识，又要加上节制；有了节制，又要加上忍耐；有了忍耐，又要加上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虔敬</a:t>
            </a:r>
            <a:r>
              <a:rPr lang="zh-CN" altLang="en-US" b="1" dirty="0">
                <a:latin typeface="SimSun" pitchFamily="2" charset="-122"/>
              </a:rPr>
              <a:t>； </a:t>
            </a:r>
            <a:r>
              <a:rPr lang="en-US" altLang="zh-CN" b="1" baseline="30000" dirty="0">
                <a:latin typeface="SimSun" pitchFamily="2" charset="-122"/>
              </a:rPr>
              <a:t>7</a:t>
            </a:r>
            <a:r>
              <a:rPr lang="en-US" altLang="zh-CN" b="1" dirty="0">
                <a:latin typeface="SimSun" pitchFamily="2" charset="-122"/>
              </a:rPr>
              <a:t> </a:t>
            </a:r>
            <a:r>
              <a:rPr lang="zh-CN" altLang="en-US" b="1" dirty="0">
                <a:latin typeface="SimSun" pitchFamily="2" charset="-122"/>
              </a:rPr>
              <a:t>有了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虔敬</a:t>
            </a:r>
            <a:r>
              <a:rPr lang="zh-CN" altLang="en-US" b="1" dirty="0">
                <a:latin typeface="SimSun" pitchFamily="2" charset="-122"/>
              </a:rPr>
              <a:t>，又要加上爱弟兄的心；有了爱弟兄的心，又要加上爱众人的心</a:t>
            </a:r>
            <a:r>
              <a:rPr lang="zh-CN" altLang="en-US" b="1" dirty="0" smtClean="0">
                <a:latin typeface="SimSun" pitchFamily="2" charset="-122"/>
              </a:rPr>
              <a:t>。</a:t>
            </a:r>
            <a:endParaRPr lang="en-US" altLang="zh-CN" b="1" dirty="0" smtClean="0">
              <a:latin typeface="SimSun" pitchFamily="2" charset="-122"/>
            </a:endParaRPr>
          </a:p>
          <a:p>
            <a:endParaRPr lang="en-US" altLang="zh-CN" b="1" dirty="0">
              <a:latin typeface="SimSun" pitchFamily="2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latin typeface="SimSun" pitchFamily="2" charset="-122"/>
              </a:rPr>
              <a:t>约翰福音 </a:t>
            </a:r>
            <a:r>
              <a:rPr lang="en-US" altLang="zh-CN" b="1" dirty="0" smtClean="0">
                <a:solidFill>
                  <a:srgbClr val="0070C0"/>
                </a:solidFill>
                <a:latin typeface="SimSun" pitchFamily="2" charset="-122"/>
              </a:rPr>
              <a:t>1:14</a:t>
            </a:r>
            <a:endParaRPr lang="en-US" altLang="zh-CN" b="1" dirty="0">
              <a:solidFill>
                <a:srgbClr val="0070C0"/>
              </a:solidFill>
              <a:latin typeface="SimSun" pitchFamily="2" charset="-122"/>
            </a:endParaRPr>
          </a:p>
          <a:p>
            <a:r>
              <a:rPr lang="en-US" altLang="zh-CN" b="1" baseline="30000" dirty="0">
                <a:latin typeface="SimSun" pitchFamily="2" charset="-122"/>
              </a:rPr>
              <a:t>14</a:t>
            </a:r>
            <a:r>
              <a:rPr lang="en-US" altLang="zh-CN" b="1" dirty="0">
                <a:latin typeface="SimSun" pitchFamily="2" charset="-122"/>
              </a:rPr>
              <a:t> 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道成了肉身</a:t>
            </a:r>
            <a:r>
              <a:rPr lang="zh-CN" altLang="en-US" b="1" dirty="0">
                <a:latin typeface="SimSun" pitchFamily="2" charset="-122"/>
              </a:rPr>
              <a:t>，住在我们中间，充充满满地有恩典有真理。我们也见过他的荣光，正是父独生子的荣光。</a:t>
            </a:r>
          </a:p>
          <a:p>
            <a:endParaRPr lang="zh-CN" altLang="en-US" b="1" dirty="0">
              <a:latin typeface="SimSun" pitchFamily="2" charset="-122"/>
            </a:endParaRPr>
          </a:p>
          <a:p>
            <a:endParaRPr lang="zh-CN" altLang="en-US" dirty="0">
              <a:solidFill>
                <a:prstClr val="black"/>
              </a:solidFill>
              <a:latin typeface="SimSun" pitchFamily="2" charset="-122"/>
            </a:endParaRPr>
          </a:p>
          <a:p>
            <a:endParaRPr lang="en-US" altLang="zh-TW" sz="2400" b="1" dirty="0">
              <a:solidFill>
                <a:prstClr val="black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2" y="1"/>
            <a:ext cx="2471509" cy="18874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"/>
            <a:ext cx="261794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2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2191" y="261832"/>
            <a:ext cx="5695838" cy="12501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3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敬虔的奥秘</a:t>
            </a:r>
            <a:endParaRPr lang="en-US" sz="3600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275" y="2075309"/>
            <a:ext cx="7806519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zh-CN" altLang="en-US" sz="2400" b="1" dirty="0">
                <a:solidFill>
                  <a:srgbClr val="002060"/>
                </a:solidFill>
                <a:latin typeface="SimSun" pitchFamily="2" charset="-122"/>
              </a:rPr>
              <a:t>基督奥秘的显明 </a:t>
            </a:r>
            <a:r>
              <a:rPr lang="en-US" altLang="zh-CN" sz="2400" b="1" dirty="0">
                <a:solidFill>
                  <a:srgbClr val="002060"/>
                </a:solidFill>
                <a:latin typeface="SimSun" pitchFamily="2" charset="-122"/>
              </a:rPr>
              <a:t>(</a:t>
            </a:r>
            <a:r>
              <a:rPr lang="en-US" altLang="zh-CN" sz="2400" b="1" dirty="0">
                <a:solidFill>
                  <a:srgbClr val="002060"/>
                </a:solidFill>
              </a:rPr>
              <a:t>The manifestation of the mystery of Christ</a:t>
            </a:r>
            <a:r>
              <a:rPr lang="en-US" altLang="zh-CN" sz="2400" b="1" dirty="0" smtClean="0">
                <a:solidFill>
                  <a:srgbClr val="002060"/>
                </a:solidFill>
                <a:latin typeface="SimSun" pitchFamily="2" charset="-122"/>
              </a:rPr>
              <a:t>)</a:t>
            </a:r>
            <a:br>
              <a:rPr lang="en-US" altLang="zh-CN" sz="2400" b="1" dirty="0" smtClean="0">
                <a:solidFill>
                  <a:srgbClr val="002060"/>
                </a:solidFill>
                <a:latin typeface="SimSun" pitchFamily="2" charset="-122"/>
              </a:rPr>
            </a:br>
            <a:endParaRPr lang="en-US" altLang="zh-CN" sz="2000" b="1" baseline="30000" dirty="0">
              <a:solidFill>
                <a:srgbClr val="0070C0"/>
              </a:solidFill>
              <a:latin typeface="SimSun" pitchFamily="2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latin typeface="SimSun" pitchFamily="2" charset="-122"/>
              </a:rPr>
              <a:t>歌罗西书 </a:t>
            </a:r>
            <a:r>
              <a:rPr lang="en-US" altLang="zh-CN" b="1" dirty="0" smtClean="0">
                <a:solidFill>
                  <a:srgbClr val="0070C0"/>
                </a:solidFill>
                <a:latin typeface="SimSun" pitchFamily="2" charset="-122"/>
              </a:rPr>
              <a:t>4:3-4</a:t>
            </a:r>
            <a:endParaRPr lang="en-US" altLang="zh-CN" b="1" dirty="0">
              <a:solidFill>
                <a:srgbClr val="0070C0"/>
              </a:solidFill>
              <a:latin typeface="SimSun" pitchFamily="2" charset="-122"/>
            </a:endParaRPr>
          </a:p>
          <a:p>
            <a:r>
              <a:rPr lang="en-US" altLang="zh-CN" b="1" dirty="0">
                <a:solidFill>
                  <a:srgbClr val="0070C0"/>
                </a:solidFill>
                <a:latin typeface="SimSun" pitchFamily="2" charset="-122"/>
              </a:rPr>
              <a:t> </a:t>
            </a:r>
            <a:r>
              <a:rPr lang="en-US" altLang="zh-CN" b="1" baseline="30000" dirty="0">
                <a:latin typeface="SimSun" pitchFamily="2" charset="-122"/>
              </a:rPr>
              <a:t>3</a:t>
            </a:r>
            <a:r>
              <a:rPr lang="en-US" altLang="zh-CN" b="1" dirty="0">
                <a:latin typeface="SimSun" pitchFamily="2" charset="-122"/>
              </a:rPr>
              <a:t> </a:t>
            </a:r>
            <a:r>
              <a:rPr lang="zh-CN" altLang="en-US" b="1" dirty="0">
                <a:latin typeface="SimSun" pitchFamily="2" charset="-122"/>
              </a:rPr>
              <a:t>也要为我们祷告，求神给我们开传道的门，能以讲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基督的奥秘</a:t>
            </a:r>
            <a:r>
              <a:rPr lang="en-US" altLang="zh-CN" b="1" dirty="0">
                <a:latin typeface="SimSun" pitchFamily="2" charset="-122"/>
              </a:rPr>
              <a:t>——</a:t>
            </a:r>
            <a:r>
              <a:rPr lang="zh-CN" altLang="en-US" b="1" dirty="0">
                <a:latin typeface="SimSun" pitchFamily="2" charset="-122"/>
              </a:rPr>
              <a:t>我为此被捆锁</a:t>
            </a:r>
            <a:r>
              <a:rPr lang="en-US" altLang="zh-CN" b="1" dirty="0">
                <a:latin typeface="SimSun" pitchFamily="2" charset="-122"/>
              </a:rPr>
              <a:t>—— </a:t>
            </a:r>
            <a:r>
              <a:rPr lang="en-US" altLang="zh-CN" b="1" baseline="30000" dirty="0">
                <a:latin typeface="SimSun" pitchFamily="2" charset="-122"/>
              </a:rPr>
              <a:t>4</a:t>
            </a:r>
            <a:r>
              <a:rPr lang="en-US" altLang="zh-CN" b="1" dirty="0">
                <a:latin typeface="SimSun" pitchFamily="2" charset="-122"/>
              </a:rPr>
              <a:t> </a:t>
            </a:r>
            <a:r>
              <a:rPr lang="zh-CN" altLang="en-US" b="1" dirty="0">
                <a:latin typeface="SimSun" pitchFamily="2" charset="-122"/>
              </a:rPr>
              <a:t>叫我按着所该说的话将这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奥秘发明</a:t>
            </a:r>
            <a:r>
              <a:rPr lang="zh-CN" altLang="en-US" b="1" dirty="0">
                <a:latin typeface="SimSun" pitchFamily="2" charset="-122"/>
              </a:rPr>
              <a:t>出来</a:t>
            </a:r>
            <a:r>
              <a:rPr lang="zh-CN" altLang="en-US" b="1" dirty="0" smtClean="0">
                <a:latin typeface="SimSun" pitchFamily="2" charset="-122"/>
              </a:rPr>
              <a:t>。</a:t>
            </a:r>
            <a:endParaRPr lang="en-US" altLang="zh-CN" b="1" dirty="0" smtClean="0">
              <a:latin typeface="SimSun" pitchFamily="2" charset="-122"/>
            </a:endParaRPr>
          </a:p>
          <a:p>
            <a:endParaRPr lang="en-US" altLang="zh-CN" b="1" dirty="0">
              <a:latin typeface="SimSun" pitchFamily="2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latin typeface="SimSun" pitchFamily="2" charset="-122"/>
              </a:rPr>
              <a:t>加拉太书 </a:t>
            </a:r>
            <a:r>
              <a:rPr lang="en-US" altLang="zh-CN" b="1" dirty="0" smtClean="0">
                <a:solidFill>
                  <a:srgbClr val="0070C0"/>
                </a:solidFill>
                <a:latin typeface="SimSun" pitchFamily="2" charset="-122"/>
              </a:rPr>
              <a:t>4:4-5</a:t>
            </a:r>
            <a:endParaRPr lang="en-US" altLang="zh-CN" b="1" dirty="0">
              <a:solidFill>
                <a:srgbClr val="0070C0"/>
              </a:solidFill>
              <a:latin typeface="SimSun" pitchFamily="2" charset="-122"/>
            </a:endParaRPr>
          </a:p>
          <a:p>
            <a:r>
              <a:rPr lang="en-US" altLang="zh-CN" b="1" baseline="30000" dirty="0">
                <a:latin typeface="SimSun" pitchFamily="2" charset="-122"/>
              </a:rPr>
              <a:t>4</a:t>
            </a:r>
            <a:r>
              <a:rPr lang="en-US" altLang="zh-CN" b="1" dirty="0">
                <a:latin typeface="SimSun" pitchFamily="2" charset="-122"/>
              </a:rPr>
              <a:t> </a:t>
            </a:r>
            <a:r>
              <a:rPr lang="zh-CN" altLang="en-US" b="1" dirty="0">
                <a:latin typeface="SimSun" pitchFamily="2" charset="-122"/>
              </a:rPr>
              <a:t>及至时候满足，神就差遣他的儿子，为女子所生，且生在律法以下， </a:t>
            </a:r>
            <a:r>
              <a:rPr lang="en-US" altLang="zh-CN" b="1" baseline="30000" dirty="0">
                <a:latin typeface="SimSun" pitchFamily="2" charset="-122"/>
              </a:rPr>
              <a:t>5</a:t>
            </a:r>
            <a:r>
              <a:rPr lang="en-US" altLang="zh-CN" b="1" dirty="0">
                <a:latin typeface="SimSun" pitchFamily="2" charset="-122"/>
              </a:rPr>
              <a:t> </a:t>
            </a:r>
            <a:r>
              <a:rPr lang="zh-CN" altLang="en-US" b="1" dirty="0">
                <a:latin typeface="SimSun" pitchFamily="2" charset="-122"/>
              </a:rPr>
              <a:t>要把律法以下的人赎出来，叫我们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得着儿子的名分</a:t>
            </a:r>
            <a:r>
              <a:rPr lang="zh-CN" altLang="en-US" b="1" dirty="0">
                <a:latin typeface="SimSun" pitchFamily="2" charset="-122"/>
              </a:rPr>
              <a:t>。</a:t>
            </a:r>
          </a:p>
          <a:p>
            <a:endParaRPr lang="en-US" altLang="zh-CN" b="1" dirty="0" smtClean="0">
              <a:latin typeface="SimSun" pitchFamily="2" charset="-122"/>
            </a:endParaRPr>
          </a:p>
          <a:p>
            <a:endParaRPr lang="en-US" altLang="zh-CN" b="1" dirty="0">
              <a:latin typeface="SimSun" pitchFamily="2" charset="-122"/>
            </a:endParaRPr>
          </a:p>
          <a:p>
            <a:endParaRPr lang="zh-CN" altLang="en-US" b="1" dirty="0">
              <a:latin typeface="SimSun" pitchFamily="2" charset="-122"/>
            </a:endParaRPr>
          </a:p>
          <a:p>
            <a:endParaRPr lang="zh-CN" altLang="en-US" b="1" dirty="0">
              <a:solidFill>
                <a:prstClr val="black"/>
              </a:solidFill>
              <a:latin typeface="SimSun" pitchFamily="2" charset="-122"/>
            </a:endParaRPr>
          </a:p>
          <a:p>
            <a:endParaRPr lang="zh-CN" altLang="en-US" dirty="0">
              <a:solidFill>
                <a:prstClr val="black"/>
              </a:solidFill>
              <a:latin typeface="SimSun" pitchFamily="2" charset="-122"/>
            </a:endParaRPr>
          </a:p>
          <a:p>
            <a:endParaRPr lang="en-US" altLang="zh-TW" sz="2400" b="1" dirty="0">
              <a:solidFill>
                <a:prstClr val="black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2" y="1"/>
            <a:ext cx="2471509" cy="18874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"/>
            <a:ext cx="261794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0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2191" y="261832"/>
            <a:ext cx="5695838" cy="12501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3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敬虔的奥秘</a:t>
            </a:r>
            <a:endParaRPr lang="en-US" sz="3600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275" y="2075309"/>
            <a:ext cx="7806519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zh-CN" altLang="en-US" sz="2400" b="1" dirty="0">
                <a:solidFill>
                  <a:srgbClr val="002060"/>
                </a:solidFill>
                <a:latin typeface="SimSun" pitchFamily="2" charset="-122"/>
              </a:rPr>
              <a:t>神奥秘事的成全 </a:t>
            </a:r>
            <a:r>
              <a:rPr lang="en-US" altLang="zh-CN" sz="2400" b="1" dirty="0">
                <a:solidFill>
                  <a:srgbClr val="002060"/>
                </a:solidFill>
                <a:latin typeface="SimSun" pitchFamily="2" charset="-122"/>
              </a:rPr>
              <a:t>(</a:t>
            </a:r>
            <a:r>
              <a:rPr lang="en-US" altLang="zh-CN" sz="2400" b="1" dirty="0">
                <a:solidFill>
                  <a:srgbClr val="002060"/>
                </a:solidFill>
              </a:rPr>
              <a:t>The completion of the mystery of God</a:t>
            </a:r>
            <a:r>
              <a:rPr lang="en-US" altLang="zh-CN" sz="2400" b="1" dirty="0">
                <a:solidFill>
                  <a:srgbClr val="002060"/>
                </a:solidFill>
                <a:latin typeface="SimSun" pitchFamily="2" charset="-122"/>
              </a:rPr>
              <a:t>)</a:t>
            </a:r>
            <a:r>
              <a:rPr lang="en-US" altLang="zh-CN" sz="2400" b="1" dirty="0" smtClean="0">
                <a:solidFill>
                  <a:srgbClr val="002060"/>
                </a:solidFill>
                <a:latin typeface="SimSun" pitchFamily="2" charset="-122"/>
              </a:rPr>
              <a:t/>
            </a:r>
            <a:br>
              <a:rPr lang="en-US" altLang="zh-CN" sz="2400" b="1" dirty="0" smtClean="0">
                <a:solidFill>
                  <a:srgbClr val="002060"/>
                </a:solidFill>
                <a:latin typeface="SimSun" pitchFamily="2" charset="-122"/>
              </a:rPr>
            </a:br>
            <a:endParaRPr lang="en-US" altLang="zh-CN" sz="2000" b="1" baseline="30000" dirty="0">
              <a:solidFill>
                <a:srgbClr val="0070C0"/>
              </a:solidFill>
              <a:latin typeface="SimSun" pitchFamily="2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latin typeface="SimSun" pitchFamily="2" charset="-122"/>
              </a:rPr>
              <a:t>启示录 </a:t>
            </a:r>
            <a:r>
              <a:rPr lang="en-US" altLang="zh-CN" b="1" dirty="0" smtClean="0">
                <a:solidFill>
                  <a:srgbClr val="0070C0"/>
                </a:solidFill>
                <a:latin typeface="SimSun" pitchFamily="2" charset="-122"/>
              </a:rPr>
              <a:t>10:7</a:t>
            </a:r>
            <a:endParaRPr lang="en-US" altLang="zh-CN" b="1" dirty="0">
              <a:solidFill>
                <a:srgbClr val="0070C0"/>
              </a:solidFill>
              <a:latin typeface="SimSun" pitchFamily="2" charset="-122"/>
            </a:endParaRPr>
          </a:p>
          <a:p>
            <a:r>
              <a:rPr lang="en-US" altLang="zh-CN" b="1" baseline="30000" dirty="0">
                <a:latin typeface="SimSun" pitchFamily="2" charset="-122"/>
              </a:rPr>
              <a:t>7</a:t>
            </a:r>
            <a:r>
              <a:rPr lang="en-US" altLang="zh-CN" b="1" dirty="0">
                <a:latin typeface="SimSun" pitchFamily="2" charset="-122"/>
              </a:rPr>
              <a:t> </a:t>
            </a:r>
            <a:r>
              <a:rPr lang="zh-CN" altLang="en-US" b="1" dirty="0">
                <a:latin typeface="SimSun" pitchFamily="2" charset="-122"/>
              </a:rPr>
              <a:t>但在第七位天使吹号发声的时候，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神的奥秘就成全</a:t>
            </a:r>
            <a:r>
              <a:rPr lang="zh-CN" altLang="en-US" b="1" dirty="0">
                <a:latin typeface="SimSun" pitchFamily="2" charset="-122"/>
              </a:rPr>
              <a:t>了，正如神所传给他仆人众先知的佳音</a:t>
            </a:r>
            <a:r>
              <a:rPr lang="zh-CN" altLang="en-US" b="1" dirty="0" smtClean="0">
                <a:latin typeface="SimSun" pitchFamily="2" charset="-122"/>
              </a:rPr>
              <a:t>。</a:t>
            </a:r>
            <a:endParaRPr lang="zh-CN" altLang="en-US" b="1" dirty="0">
              <a:latin typeface="SimSun" pitchFamily="2" charset="-122"/>
            </a:endParaRPr>
          </a:p>
          <a:p>
            <a:endParaRPr lang="en-US" altLang="zh-CN" b="1" dirty="0">
              <a:solidFill>
                <a:prstClr val="black"/>
              </a:solidFill>
              <a:latin typeface="SimSun" pitchFamily="2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latin typeface="SimSun" pitchFamily="2" charset="-122"/>
              </a:rPr>
              <a:t>约翰一书 </a:t>
            </a:r>
            <a:r>
              <a:rPr lang="en-US" altLang="zh-CN" b="1" dirty="0" smtClean="0">
                <a:solidFill>
                  <a:srgbClr val="0070C0"/>
                </a:solidFill>
                <a:latin typeface="SimSun" pitchFamily="2" charset="-122"/>
              </a:rPr>
              <a:t>1:2</a:t>
            </a:r>
            <a:endParaRPr lang="en-US" altLang="zh-CN" b="1" dirty="0">
              <a:solidFill>
                <a:srgbClr val="0070C0"/>
              </a:solidFill>
              <a:latin typeface="SimSun" pitchFamily="2" charset="-122"/>
            </a:endParaRPr>
          </a:p>
          <a:p>
            <a:r>
              <a:rPr lang="en-US" altLang="zh-CN" b="1" baseline="30000" dirty="0">
                <a:latin typeface="SimSun" pitchFamily="2" charset="-122"/>
              </a:rPr>
              <a:t>2</a:t>
            </a:r>
            <a:r>
              <a:rPr lang="en-US" altLang="zh-CN" b="1" dirty="0">
                <a:latin typeface="SimSun" pitchFamily="2" charset="-122"/>
              </a:rPr>
              <a:t> </a:t>
            </a:r>
            <a:r>
              <a:rPr lang="zh-CN" altLang="en-US" b="1" dirty="0">
                <a:latin typeface="SimSun" pitchFamily="2" charset="-122"/>
              </a:rPr>
              <a:t>这生命已经显现出来，我们也看见过，现在又作见证，将原与父同在且显现于我们那</a:t>
            </a:r>
            <a:r>
              <a:rPr lang="zh-CN" altLang="en-US" b="1" dirty="0">
                <a:solidFill>
                  <a:srgbClr val="00B050"/>
                </a:solidFill>
                <a:latin typeface="SimSun" pitchFamily="2" charset="-122"/>
              </a:rPr>
              <a:t>永远的生命</a:t>
            </a:r>
            <a:r>
              <a:rPr lang="zh-CN" altLang="en-US" b="1" dirty="0">
                <a:latin typeface="SimSun" pitchFamily="2" charset="-122"/>
              </a:rPr>
              <a:t>传给你们。</a:t>
            </a:r>
          </a:p>
          <a:p>
            <a:endParaRPr lang="en-US" altLang="zh-CN" b="1" dirty="0" smtClean="0">
              <a:solidFill>
                <a:prstClr val="black"/>
              </a:solidFill>
              <a:latin typeface="SimSun" pitchFamily="2" charset="-122"/>
            </a:endParaRPr>
          </a:p>
          <a:p>
            <a:endParaRPr lang="en-US" altLang="zh-CN" b="1" dirty="0">
              <a:solidFill>
                <a:prstClr val="black"/>
              </a:solidFill>
              <a:latin typeface="SimSun" pitchFamily="2" charset="-122"/>
            </a:endParaRPr>
          </a:p>
          <a:p>
            <a:endParaRPr lang="zh-CN" altLang="en-US" b="1" dirty="0">
              <a:solidFill>
                <a:prstClr val="black"/>
              </a:solidFill>
              <a:latin typeface="SimSun" pitchFamily="2" charset="-122"/>
            </a:endParaRPr>
          </a:p>
          <a:p>
            <a:endParaRPr lang="zh-CN" altLang="en-US" b="1" dirty="0">
              <a:solidFill>
                <a:prstClr val="black"/>
              </a:solidFill>
              <a:latin typeface="SimSun" pitchFamily="2" charset="-122"/>
            </a:endParaRPr>
          </a:p>
          <a:p>
            <a:endParaRPr lang="zh-CN" altLang="en-US" dirty="0">
              <a:solidFill>
                <a:prstClr val="black"/>
              </a:solidFill>
              <a:latin typeface="SimSun" pitchFamily="2" charset="-122"/>
            </a:endParaRPr>
          </a:p>
          <a:p>
            <a:endParaRPr lang="en-US" altLang="zh-TW" sz="2400" b="1" dirty="0">
              <a:solidFill>
                <a:prstClr val="black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2" y="1"/>
            <a:ext cx="2471509" cy="18874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"/>
            <a:ext cx="261794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7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9" y="619222"/>
            <a:ext cx="8826190" cy="541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4370" y="249070"/>
            <a:ext cx="84547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近日，这一新闻在国内外媒体上被广泛报</a:t>
            </a:r>
            <a:r>
              <a:rPr lang="zh-CN" altLang="en-US" dirty="0" smtClean="0"/>
              <a:t>道。</a:t>
            </a:r>
            <a:r>
              <a:rPr lang="zh-CN" altLang="en-US" dirty="0"/>
              <a:t>据报道，</a:t>
            </a:r>
            <a:r>
              <a:rPr lang="en-US" altLang="zh-CN" dirty="0"/>
              <a:t>ISIS</a:t>
            </a:r>
            <a:r>
              <a:rPr lang="zh-CN" altLang="en-US" dirty="0"/>
              <a:t>在许多地方犯下了令人发指的罪行，在埃及一个小镇就残忍杀害了</a:t>
            </a:r>
            <a:r>
              <a:rPr lang="en-US" altLang="zh-CN" dirty="0"/>
              <a:t>21</a:t>
            </a:r>
            <a:r>
              <a:rPr lang="zh-CN" altLang="en-US" dirty="0"/>
              <a:t>人，全部是科普特基督徒。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Portraits Capture Unexpected Reactions to ISIS 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Beheadings by National Geographic Magazine</a:t>
            </a:r>
            <a:r>
              <a:rPr lang="en-US" sz="1800" dirty="0">
                <a:solidFill>
                  <a:srgbClr val="000000"/>
                </a:solidFill>
                <a:latin typeface="Pragmatica-web"/>
                <a:ea typeface="+mn-ea"/>
                <a:cs typeface="+mn-cs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Pragmatica-web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537"/>
            <a:ext cx="8229600" cy="42427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 would expect people would feel very angry and calling for hatred and revenge and attacks, but many of them were </a:t>
            </a:r>
            <a:r>
              <a:rPr lang="en-US" sz="2000" i="1" u="sng" dirty="0" smtClean="0"/>
              <a:t>very happy</a:t>
            </a:r>
            <a:r>
              <a:rPr lang="en-US" sz="2000" dirty="0" smtClean="0"/>
              <a:t>. They said their sons and brothers and husbands were martyrs now. They were the sons of Jesus. </a:t>
            </a:r>
            <a:r>
              <a:rPr lang="en-US" sz="2000" i="1" u="sng" dirty="0" smtClean="0"/>
              <a:t>God had used them to spread knowledge of Christianity, like sacrifices</a:t>
            </a:r>
            <a:r>
              <a:rPr lang="en-US" sz="2000" dirty="0" smtClean="0"/>
              <a:t>. One of the mothers was laughing all the time and telling jokes. (By Richard Morgan, for National Geographic Photographs by Jonathan </a:t>
            </a:r>
            <a:r>
              <a:rPr lang="en-US" sz="2000" dirty="0" err="1" smtClean="0"/>
              <a:t>Rashad</a:t>
            </a:r>
            <a:r>
              <a:rPr lang="en-US" sz="2000" dirty="0" smtClean="0"/>
              <a:t>, for National Geographic 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33380</TotalTime>
  <Words>1250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敬虔的奥秘 </vt:lpstr>
      <vt:lpstr>敬虔的奥秘</vt:lpstr>
      <vt:lpstr>敬虔的奥秘</vt:lpstr>
      <vt:lpstr>敬虔的奥秘</vt:lpstr>
      <vt:lpstr>敬虔的奥秘</vt:lpstr>
      <vt:lpstr>敬虔的奥秘</vt:lpstr>
      <vt:lpstr>敬虔的奥秘</vt:lpstr>
      <vt:lpstr>PowerPoint Presentation</vt:lpstr>
      <vt:lpstr>Portraits Capture Unexpected Reactions to ISIS Beheadings by National Geographic Magazine </vt:lpstr>
      <vt:lpstr>Portraits Capture Unexpected Reactions to ISIS Beheadings by National Geographic Magazine </vt:lpstr>
      <vt:lpstr>敬虔的奥秘</vt:lpstr>
    </vt:vector>
  </TitlesOfParts>
  <Company>MCS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Kao</dc:creator>
  <cp:lastModifiedBy>Park University</cp:lastModifiedBy>
  <cp:revision>700</cp:revision>
  <cp:lastPrinted>2014-07-20T05:58:34Z</cp:lastPrinted>
  <dcterms:created xsi:type="dcterms:W3CDTF">2011-04-16T20:21:22Z</dcterms:created>
  <dcterms:modified xsi:type="dcterms:W3CDTF">2015-05-17T03:58:41Z</dcterms:modified>
</cp:coreProperties>
</file>