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 id="265" r:id="rId9"/>
    <p:sldId id="266" r:id="rId10"/>
    <p:sldId id="267" r:id="rId11"/>
    <p:sldId id="268" r:id="rId12"/>
    <p:sldId id="271" r:id="rId13"/>
    <p:sldId id="270" r:id="rId14"/>
    <p:sldId id="272"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0" d="100"/>
          <a:sy n="70" d="100"/>
        </p:scale>
        <p:origin x="90"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8BC3A2-F9AD-4BAE-93A6-A6218CEDDD93}" type="datetimeFigureOut">
              <a:rPr lang="en-US" smtClean="0"/>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D34201-F9CD-4DB7-90DB-B99E906D23B4}" type="slidenum">
              <a:rPr lang="en-US" smtClean="0"/>
              <a:t>‹#›</a:t>
            </a:fld>
            <a:endParaRPr lang="en-US" dirty="0"/>
          </a:p>
        </p:txBody>
      </p:sp>
    </p:spTree>
    <p:extLst>
      <p:ext uri="{BB962C8B-B14F-4D97-AF65-F5344CB8AC3E}">
        <p14:creationId xmlns:p14="http://schemas.microsoft.com/office/powerpoint/2010/main" val="365307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BC3A2-F9AD-4BAE-93A6-A6218CEDDD93}" type="datetimeFigureOut">
              <a:rPr lang="en-US" smtClean="0"/>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D34201-F9CD-4DB7-90DB-B99E906D23B4}" type="slidenum">
              <a:rPr lang="en-US" smtClean="0"/>
              <a:t>‹#›</a:t>
            </a:fld>
            <a:endParaRPr lang="en-US" dirty="0"/>
          </a:p>
        </p:txBody>
      </p:sp>
    </p:spTree>
    <p:extLst>
      <p:ext uri="{BB962C8B-B14F-4D97-AF65-F5344CB8AC3E}">
        <p14:creationId xmlns:p14="http://schemas.microsoft.com/office/powerpoint/2010/main" val="407728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BC3A2-F9AD-4BAE-93A6-A6218CEDDD93}" type="datetimeFigureOut">
              <a:rPr lang="en-US" smtClean="0"/>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D34201-F9CD-4DB7-90DB-B99E906D23B4}" type="slidenum">
              <a:rPr lang="en-US" smtClean="0"/>
              <a:t>‹#›</a:t>
            </a:fld>
            <a:endParaRPr lang="en-US" dirty="0"/>
          </a:p>
        </p:txBody>
      </p:sp>
    </p:spTree>
    <p:extLst>
      <p:ext uri="{BB962C8B-B14F-4D97-AF65-F5344CB8AC3E}">
        <p14:creationId xmlns:p14="http://schemas.microsoft.com/office/powerpoint/2010/main" val="407181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BC3A2-F9AD-4BAE-93A6-A6218CEDDD93}" type="datetimeFigureOut">
              <a:rPr lang="en-US" smtClean="0"/>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D34201-F9CD-4DB7-90DB-B99E906D23B4}" type="slidenum">
              <a:rPr lang="en-US" smtClean="0"/>
              <a:t>‹#›</a:t>
            </a:fld>
            <a:endParaRPr lang="en-US" dirty="0"/>
          </a:p>
        </p:txBody>
      </p:sp>
    </p:spTree>
    <p:extLst>
      <p:ext uri="{BB962C8B-B14F-4D97-AF65-F5344CB8AC3E}">
        <p14:creationId xmlns:p14="http://schemas.microsoft.com/office/powerpoint/2010/main" val="426285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18BC3A2-F9AD-4BAE-93A6-A6218CEDDD93}" type="datetimeFigureOut">
              <a:rPr lang="en-US" smtClean="0"/>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D34201-F9CD-4DB7-90DB-B99E906D23B4}" type="slidenum">
              <a:rPr lang="en-US" smtClean="0"/>
              <a:t>‹#›</a:t>
            </a:fld>
            <a:endParaRPr lang="en-US" dirty="0"/>
          </a:p>
        </p:txBody>
      </p:sp>
    </p:spTree>
    <p:extLst>
      <p:ext uri="{BB962C8B-B14F-4D97-AF65-F5344CB8AC3E}">
        <p14:creationId xmlns:p14="http://schemas.microsoft.com/office/powerpoint/2010/main" val="256519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BC3A2-F9AD-4BAE-93A6-A6218CEDDD93}" type="datetimeFigureOut">
              <a:rPr lang="en-US" smtClean="0"/>
              <a:t>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D34201-F9CD-4DB7-90DB-B99E906D23B4}" type="slidenum">
              <a:rPr lang="en-US" smtClean="0"/>
              <a:t>‹#›</a:t>
            </a:fld>
            <a:endParaRPr lang="en-US" dirty="0"/>
          </a:p>
        </p:txBody>
      </p:sp>
    </p:spTree>
    <p:extLst>
      <p:ext uri="{BB962C8B-B14F-4D97-AF65-F5344CB8AC3E}">
        <p14:creationId xmlns:p14="http://schemas.microsoft.com/office/powerpoint/2010/main" val="377288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8BC3A2-F9AD-4BAE-93A6-A6218CEDDD93}" type="datetimeFigureOut">
              <a:rPr lang="en-US" smtClean="0"/>
              <a:t>2/21/2016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D34201-F9CD-4DB7-90DB-B99E906D23B4}" type="slidenum">
              <a:rPr lang="en-US" smtClean="0"/>
              <a:t>‹#›</a:t>
            </a:fld>
            <a:endParaRPr lang="en-US" dirty="0"/>
          </a:p>
        </p:txBody>
      </p:sp>
    </p:spTree>
    <p:extLst>
      <p:ext uri="{BB962C8B-B14F-4D97-AF65-F5344CB8AC3E}">
        <p14:creationId xmlns:p14="http://schemas.microsoft.com/office/powerpoint/2010/main" val="9718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8BC3A2-F9AD-4BAE-93A6-A6218CEDDD93}" type="datetimeFigureOut">
              <a:rPr lang="en-US" smtClean="0"/>
              <a:t>2/21/2016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D34201-F9CD-4DB7-90DB-B99E906D23B4}" type="slidenum">
              <a:rPr lang="en-US" smtClean="0"/>
              <a:t>‹#›</a:t>
            </a:fld>
            <a:endParaRPr lang="en-US" dirty="0"/>
          </a:p>
        </p:txBody>
      </p:sp>
    </p:spTree>
    <p:extLst>
      <p:ext uri="{BB962C8B-B14F-4D97-AF65-F5344CB8AC3E}">
        <p14:creationId xmlns:p14="http://schemas.microsoft.com/office/powerpoint/2010/main" val="233819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BC3A2-F9AD-4BAE-93A6-A6218CEDDD93}" type="datetimeFigureOut">
              <a:rPr lang="en-US" smtClean="0"/>
              <a:t>2/21/2016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D34201-F9CD-4DB7-90DB-B99E906D23B4}" type="slidenum">
              <a:rPr lang="en-US" smtClean="0"/>
              <a:t>‹#›</a:t>
            </a:fld>
            <a:endParaRPr lang="en-US" dirty="0"/>
          </a:p>
        </p:txBody>
      </p:sp>
    </p:spTree>
    <p:extLst>
      <p:ext uri="{BB962C8B-B14F-4D97-AF65-F5344CB8AC3E}">
        <p14:creationId xmlns:p14="http://schemas.microsoft.com/office/powerpoint/2010/main" val="428193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BC3A2-F9AD-4BAE-93A6-A6218CEDDD93}" type="datetimeFigureOut">
              <a:rPr lang="en-US" smtClean="0"/>
              <a:t>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D34201-F9CD-4DB7-90DB-B99E906D23B4}" type="slidenum">
              <a:rPr lang="en-US" smtClean="0"/>
              <a:t>‹#›</a:t>
            </a:fld>
            <a:endParaRPr lang="en-US" dirty="0"/>
          </a:p>
        </p:txBody>
      </p:sp>
    </p:spTree>
    <p:extLst>
      <p:ext uri="{BB962C8B-B14F-4D97-AF65-F5344CB8AC3E}">
        <p14:creationId xmlns:p14="http://schemas.microsoft.com/office/powerpoint/2010/main" val="259286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BC3A2-F9AD-4BAE-93A6-A6218CEDDD93}" type="datetimeFigureOut">
              <a:rPr lang="en-US" smtClean="0"/>
              <a:t>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D34201-F9CD-4DB7-90DB-B99E906D23B4}" type="slidenum">
              <a:rPr lang="en-US" smtClean="0"/>
              <a:t>‹#›</a:t>
            </a:fld>
            <a:endParaRPr lang="en-US" dirty="0"/>
          </a:p>
        </p:txBody>
      </p:sp>
    </p:spTree>
    <p:extLst>
      <p:ext uri="{BB962C8B-B14F-4D97-AF65-F5344CB8AC3E}">
        <p14:creationId xmlns:p14="http://schemas.microsoft.com/office/powerpoint/2010/main" val="150163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BC3A2-F9AD-4BAE-93A6-A6218CEDDD93}" type="datetimeFigureOut">
              <a:rPr lang="en-US" smtClean="0"/>
              <a:t>2/21/2016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34201-F9CD-4DB7-90DB-B99E906D23B4}" type="slidenum">
              <a:rPr lang="en-US" smtClean="0"/>
              <a:t>‹#›</a:t>
            </a:fld>
            <a:endParaRPr lang="en-US" dirty="0"/>
          </a:p>
        </p:txBody>
      </p:sp>
    </p:spTree>
    <p:extLst>
      <p:ext uri="{BB962C8B-B14F-4D97-AF65-F5344CB8AC3E}">
        <p14:creationId xmlns:p14="http://schemas.microsoft.com/office/powerpoint/2010/main" val="49374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smtClean="0">
                <a:ln w="19050">
                  <a:solidFill>
                    <a:srgbClr val="C00000"/>
                  </a:solidFill>
                </a:ln>
                <a:solidFill>
                  <a:schemeClr val="bg1"/>
                </a:solidFill>
                <a:effectLst>
                  <a:outerShdw blurRad="38100" dist="38100" dir="2700000" algn="tl">
                    <a:srgbClr val="000000">
                      <a:alpha val="43137"/>
                    </a:srgbClr>
                  </a:outerShdw>
                </a:effectLst>
              </a:rPr>
              <a:t>The Gospel Life</a:t>
            </a:r>
            <a:endParaRPr lang="en-US" sz="9600" dirty="0">
              <a:ln w="19050">
                <a:solidFill>
                  <a:srgbClr val="C00000"/>
                </a:solidFill>
              </a:ln>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4800" dirty="0" smtClean="0">
                <a:ln w="19050">
                  <a:solidFill>
                    <a:srgbClr val="FFC000"/>
                  </a:solidFill>
                </a:ln>
                <a:solidFill>
                  <a:schemeClr val="bg1"/>
                </a:solidFill>
                <a:effectLst>
                  <a:outerShdw blurRad="38100" dist="38100" dir="2700000" algn="tl">
                    <a:srgbClr val="000000">
                      <a:alpha val="43137"/>
                    </a:srgbClr>
                  </a:outerShdw>
                </a:effectLst>
              </a:rPr>
              <a:t>Philippians 4:1-7</a:t>
            </a:r>
            <a:endParaRPr lang="en-US" sz="4800" dirty="0">
              <a:ln w="19050">
                <a:solidFill>
                  <a:srgbClr val="FFC000"/>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319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A Lifestyle of </a:t>
            </a:r>
            <a:r>
              <a:rPr lang="en-US" sz="5400" b="1" dirty="0" smtClean="0">
                <a:solidFill>
                  <a:schemeClr val="accent4"/>
                </a:solidFill>
                <a:effectLst>
                  <a:outerShdw blurRad="38100" dist="38100" dir="2700000" algn="tl">
                    <a:srgbClr val="000000">
                      <a:alpha val="43137"/>
                    </a:srgbClr>
                  </a:outerShdw>
                </a:effectLst>
              </a:rPr>
              <a:t>Inward Christian Unity</a:t>
            </a:r>
            <a:endParaRPr lang="en-US" sz="5400"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4"/>
            <a:ext cx="10738104" cy="5032376"/>
          </a:xfrm>
        </p:spPr>
        <p:txBody>
          <a:bodyPr>
            <a:normAutofit/>
          </a:bodyPr>
          <a:lstStyle/>
          <a:p>
            <a:pPr marL="514350" indent="-514350">
              <a:buFont typeface="+mj-lt"/>
              <a:buAutoNum type="arabicPeriod"/>
            </a:pPr>
            <a:r>
              <a:rPr lang="en-US" sz="3600" b="1" dirty="0" smtClean="0">
                <a:effectLst>
                  <a:outerShdw blurRad="38100" dist="38100" dir="2700000" algn="tl">
                    <a:srgbClr val="000000">
                      <a:alpha val="43137"/>
                    </a:srgbClr>
                  </a:outerShdw>
                </a:effectLst>
              </a:rPr>
              <a:t>Reconcile broken relationships with one another (verse 2)</a:t>
            </a:r>
          </a:p>
          <a:p>
            <a:pPr lvl="1"/>
            <a:r>
              <a:rPr lang="en-US" sz="3200" dirty="0" err="1" smtClean="0"/>
              <a:t>Euodia</a:t>
            </a:r>
            <a:r>
              <a:rPr lang="en-US" sz="3200" dirty="0" smtClean="0"/>
              <a:t> and </a:t>
            </a:r>
            <a:r>
              <a:rPr lang="en-US" sz="3200" dirty="0" err="1" smtClean="0"/>
              <a:t>Syntyche</a:t>
            </a:r>
            <a:endParaRPr lang="en-US" sz="3200" dirty="0" smtClean="0"/>
          </a:p>
          <a:p>
            <a:pPr lvl="1"/>
            <a:r>
              <a:rPr lang="en-US" sz="3200" dirty="0" smtClean="0"/>
              <a:t>Not doctrinal error or moral failure, but personal problems</a:t>
            </a:r>
          </a:p>
          <a:p>
            <a:pPr marL="514350" indent="-514350">
              <a:buFont typeface="+mj-lt"/>
              <a:buAutoNum type="arabicPeriod"/>
            </a:pPr>
            <a:r>
              <a:rPr lang="en-US" sz="3600" b="1" dirty="0" smtClean="0">
                <a:effectLst>
                  <a:outerShdw blurRad="38100" dist="38100" dir="2700000" algn="tl">
                    <a:srgbClr val="000000">
                      <a:alpha val="43137"/>
                    </a:srgbClr>
                  </a:outerShdw>
                </a:effectLst>
              </a:rPr>
              <a:t>Intercede to help mend broken relationships between others (verse 3)</a:t>
            </a:r>
          </a:p>
          <a:p>
            <a:pPr lvl="1"/>
            <a:r>
              <a:rPr lang="en-US" sz="3200" dirty="0" smtClean="0"/>
              <a:t>Paul didn’t command </a:t>
            </a:r>
            <a:r>
              <a:rPr lang="en-US" sz="3200" dirty="0" err="1" smtClean="0"/>
              <a:t>Euodia</a:t>
            </a:r>
            <a:r>
              <a:rPr lang="en-US" sz="3200" dirty="0" smtClean="0"/>
              <a:t> and </a:t>
            </a:r>
            <a:r>
              <a:rPr lang="en-US" sz="3200" dirty="0" err="1" smtClean="0"/>
              <a:t>Syntyche</a:t>
            </a:r>
            <a:r>
              <a:rPr lang="en-US" sz="3200" dirty="0" smtClean="0"/>
              <a:t> to get along!</a:t>
            </a:r>
          </a:p>
          <a:p>
            <a:pPr lvl="1"/>
            <a:r>
              <a:rPr lang="en-US" sz="3200" dirty="0" smtClean="0"/>
              <a:t>Done with humility and gentleness</a:t>
            </a:r>
          </a:p>
          <a:p>
            <a:pPr lvl="1"/>
            <a:r>
              <a:rPr lang="en-US" sz="3200" dirty="0" smtClean="0"/>
              <a:t>Pray for them? Listen to both side? Neutral Arbiter?</a:t>
            </a:r>
          </a:p>
        </p:txBody>
      </p:sp>
    </p:spTree>
    <p:extLst>
      <p:ext uri="{BB962C8B-B14F-4D97-AF65-F5344CB8AC3E}">
        <p14:creationId xmlns:p14="http://schemas.microsoft.com/office/powerpoint/2010/main" val="226907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060704"/>
            <a:ext cx="10515600" cy="3501771"/>
          </a:xfrm>
        </p:spPr>
        <p:txBody>
          <a:bodyPr>
            <a:noAutofit/>
          </a:bodyPr>
          <a:lstStyle/>
          <a:p>
            <a:r>
              <a:rPr lang="en-US" sz="6400" dirty="0" smtClean="0"/>
              <a:t>A Lifestyle of</a:t>
            </a:r>
            <a:br>
              <a:rPr lang="en-US" sz="6400" dirty="0" smtClean="0"/>
            </a:br>
            <a:r>
              <a:rPr lang="en-US" sz="6400" b="1" dirty="0" smtClean="0">
                <a:solidFill>
                  <a:schemeClr val="accent5"/>
                </a:solidFill>
                <a:effectLst>
                  <a:outerShdw blurRad="38100" dist="38100" dir="2700000" algn="tl">
                    <a:srgbClr val="000000">
                      <a:alpha val="43137"/>
                    </a:srgbClr>
                  </a:outerShdw>
                </a:effectLst>
              </a:rPr>
              <a:t>Outward Christian Joy</a:t>
            </a:r>
            <a:endParaRPr lang="en-US" sz="6400" b="1" dirty="0">
              <a:solidFill>
                <a:schemeClr val="accent5"/>
              </a:solidFill>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r>
              <a:rPr lang="en-US" dirty="0" smtClean="0"/>
              <a:t>Philippians 4:4-7</a:t>
            </a:r>
            <a:endParaRPr lang="en-US" dirty="0"/>
          </a:p>
        </p:txBody>
      </p:sp>
    </p:spTree>
    <p:extLst>
      <p:ext uri="{BB962C8B-B14F-4D97-AF65-F5344CB8AC3E}">
        <p14:creationId xmlns:p14="http://schemas.microsoft.com/office/powerpoint/2010/main" val="304756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A Lifestyle of </a:t>
            </a:r>
            <a:r>
              <a:rPr lang="en-US" sz="5400" b="1" dirty="0" smtClean="0">
                <a:solidFill>
                  <a:schemeClr val="accent5"/>
                </a:solidFill>
                <a:effectLst>
                  <a:outerShdw blurRad="38100" dist="38100" dir="2700000" algn="tl">
                    <a:srgbClr val="000000">
                      <a:alpha val="43137"/>
                    </a:srgbClr>
                  </a:outerShdw>
                </a:effectLst>
              </a:rPr>
              <a:t>Outward Christian Joy</a:t>
            </a:r>
            <a:endParaRPr lang="en-US" sz="5400" b="1" dirty="0">
              <a:solidFill>
                <a:schemeClr val="accent5"/>
              </a:solidFill>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normAutofit/>
          </a:bodyPr>
          <a:lstStyle/>
          <a:p>
            <a:r>
              <a:rPr lang="en-US" sz="3600" dirty="0" smtClean="0"/>
              <a:t>Paul in Prison</a:t>
            </a:r>
            <a:endParaRPr lang="en-US" sz="3600"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03229" y="2505075"/>
            <a:ext cx="4830904" cy="3684588"/>
          </a:xfrm>
        </p:spPr>
      </p:pic>
      <p:sp>
        <p:nvSpPr>
          <p:cNvPr id="7" name="Text Placeholder 6"/>
          <p:cNvSpPr>
            <a:spLocks noGrp="1"/>
          </p:cNvSpPr>
          <p:nvPr>
            <p:ph type="body" sz="quarter" idx="3"/>
          </p:nvPr>
        </p:nvSpPr>
        <p:spPr/>
        <p:txBody>
          <a:bodyPr>
            <a:normAutofit/>
          </a:bodyPr>
          <a:lstStyle/>
          <a:p>
            <a:r>
              <a:rPr lang="en-US" sz="3600" dirty="0" smtClean="0"/>
              <a:t>Us Pulled Over???</a:t>
            </a:r>
            <a:endParaRPr lang="en-US" sz="3600" dirty="0"/>
          </a:p>
        </p:txBody>
      </p:sp>
      <p:pic>
        <p:nvPicPr>
          <p:cNvPr id="10" name="Content Placeholder 9"/>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r="5264"/>
          <a:stretch/>
        </p:blipFill>
        <p:spPr>
          <a:xfrm>
            <a:off x="6172200" y="2505075"/>
            <a:ext cx="5260684" cy="3684587"/>
          </a:xfrm>
        </p:spPr>
      </p:pic>
    </p:spTree>
    <p:extLst>
      <p:ext uri="{BB962C8B-B14F-4D97-AF65-F5344CB8AC3E}">
        <p14:creationId xmlns:p14="http://schemas.microsoft.com/office/powerpoint/2010/main" val="12590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Autofit/>
          </a:bodyPr>
          <a:lstStyle/>
          <a:p>
            <a:r>
              <a:rPr lang="en-US" sz="5400" dirty="0" smtClean="0">
                <a:effectLst>
                  <a:outerShdw blurRad="38100" dist="38100" dir="2700000" algn="tl">
                    <a:srgbClr val="000000">
                      <a:alpha val="43137"/>
                    </a:srgbClr>
                  </a:outerShdw>
                </a:effectLst>
              </a:rPr>
              <a:t>What makes the </a:t>
            </a:r>
            <a:r>
              <a:rPr lang="en-US" sz="5400" b="1" dirty="0" smtClean="0">
                <a:effectLst>
                  <a:outerShdw blurRad="38100" dist="38100" dir="2700000" algn="tl">
                    <a:srgbClr val="000000">
                      <a:alpha val="43137"/>
                    </a:srgbClr>
                  </a:outerShdw>
                </a:effectLst>
              </a:rPr>
              <a:t>Good News </a:t>
            </a:r>
            <a:r>
              <a:rPr lang="en-US" sz="5400" dirty="0" smtClean="0">
                <a:effectLst>
                  <a:outerShdw blurRad="38100" dist="38100" dir="2700000" algn="tl">
                    <a:srgbClr val="000000">
                      <a:alpha val="43137"/>
                    </a:srgbClr>
                  </a:outerShdw>
                </a:effectLst>
              </a:rPr>
              <a:t>so “good?”</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Jesus’s died for our sins?</a:t>
            </a:r>
          </a:p>
          <a:p>
            <a:r>
              <a:rPr lang="en-US" dirty="0" smtClean="0"/>
              <a:t>The Holy Spirit dwells in us?</a:t>
            </a:r>
          </a:p>
          <a:p>
            <a:r>
              <a:rPr lang="en-US" dirty="0" smtClean="0"/>
              <a:t>The Father recognizes us as sons and daughters?</a:t>
            </a:r>
          </a:p>
          <a:p>
            <a:pPr marL="0" indent="0">
              <a:buNone/>
            </a:pPr>
            <a:endParaRPr lang="en-US" dirty="0" smtClean="0"/>
          </a:p>
          <a:p>
            <a:pPr marL="0" indent="0" algn="ctr">
              <a:buNone/>
            </a:pPr>
            <a:r>
              <a:rPr lang="en-US" sz="4800" b="1" dirty="0" smtClean="0"/>
              <a:t>JESUS IS COMING BACK FOR US!</a:t>
            </a:r>
            <a:endParaRPr lang="en-US" sz="4800" b="1" dirty="0"/>
          </a:p>
        </p:txBody>
      </p:sp>
    </p:spTree>
    <p:extLst>
      <p:ext uri="{BB962C8B-B14F-4D97-AF65-F5344CB8AC3E}">
        <p14:creationId xmlns:p14="http://schemas.microsoft.com/office/powerpoint/2010/main" val="395571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A Lifestyle of </a:t>
            </a:r>
            <a:r>
              <a:rPr lang="en-US" sz="5400" b="1" dirty="0" smtClean="0">
                <a:solidFill>
                  <a:schemeClr val="accent5"/>
                </a:solidFill>
                <a:effectLst>
                  <a:outerShdw blurRad="38100" dist="38100" dir="2700000" algn="tl">
                    <a:srgbClr val="000000">
                      <a:alpha val="43137"/>
                    </a:srgbClr>
                  </a:outerShdw>
                </a:effectLst>
              </a:rPr>
              <a:t>Outward Christian Joy</a:t>
            </a:r>
            <a:endParaRPr lang="en-US" sz="5400" dirty="0">
              <a:solidFill>
                <a:schemeClr val="accent5"/>
              </a:solidFill>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838200" y="1825624"/>
            <a:ext cx="10515600" cy="5032375"/>
          </a:xfrm>
        </p:spPr>
        <p:txBody>
          <a:bodyPr>
            <a:noAutofit/>
          </a:bodyPr>
          <a:lstStyle/>
          <a:p>
            <a:pPr marL="514350" indent="-514350">
              <a:buFont typeface="+mj-lt"/>
              <a:buAutoNum type="arabicPeriod"/>
            </a:pPr>
            <a:r>
              <a:rPr lang="en-US" sz="3600" b="1" dirty="0" smtClean="0">
                <a:effectLst>
                  <a:outerShdw blurRad="38100" dist="38100" dir="2700000" algn="tl">
                    <a:srgbClr val="000000">
                      <a:alpha val="43137"/>
                    </a:srgbClr>
                  </a:outerShdw>
                </a:effectLst>
              </a:rPr>
              <a:t>Rejoice in the future return of Jesus (</a:t>
            </a:r>
            <a:r>
              <a:rPr lang="en-US" sz="3600" b="1" dirty="0" smtClean="0">
                <a:effectLst>
                  <a:outerShdw blurRad="38100" dist="38100" dir="2700000" algn="tl">
                    <a:srgbClr val="000000">
                      <a:alpha val="43137"/>
                    </a:srgbClr>
                  </a:outerShdw>
                </a:effectLst>
              </a:rPr>
              <a:t>verses </a:t>
            </a:r>
            <a:r>
              <a:rPr lang="en-US" sz="3600" b="1" dirty="0" smtClean="0">
                <a:effectLst>
                  <a:outerShdw blurRad="38100" dist="38100" dir="2700000" algn="tl">
                    <a:srgbClr val="000000">
                      <a:alpha val="43137"/>
                    </a:srgbClr>
                  </a:outerShdw>
                </a:effectLst>
              </a:rPr>
              <a:t>4-5)</a:t>
            </a:r>
          </a:p>
          <a:p>
            <a:pPr lvl="1"/>
            <a:r>
              <a:rPr lang="en-US" sz="3200" dirty="0" smtClean="0"/>
              <a:t>Joy originates internally…</a:t>
            </a:r>
          </a:p>
          <a:p>
            <a:pPr lvl="1"/>
            <a:r>
              <a:rPr lang="en-US" sz="3200" dirty="0" smtClean="0"/>
              <a:t>But overflows externally: “Gentleness be evident to all”</a:t>
            </a:r>
          </a:p>
          <a:p>
            <a:pPr marL="514350" indent="-514350">
              <a:buFont typeface="+mj-lt"/>
              <a:buAutoNum type="arabicPeriod"/>
            </a:pPr>
            <a:r>
              <a:rPr lang="en-US" sz="3600" b="1" dirty="0" smtClean="0">
                <a:effectLst>
                  <a:outerShdw blurRad="38100" dist="38100" dir="2700000" algn="tl">
                    <a:srgbClr val="000000">
                      <a:alpha val="43137"/>
                    </a:srgbClr>
                  </a:outerShdw>
                </a:effectLst>
              </a:rPr>
              <a:t>Rejoice in the present provision of God (</a:t>
            </a:r>
            <a:r>
              <a:rPr lang="en-US" sz="3600" b="1" dirty="0" smtClean="0">
                <a:effectLst>
                  <a:outerShdw blurRad="38100" dist="38100" dir="2700000" algn="tl">
                    <a:srgbClr val="000000">
                      <a:alpha val="43137"/>
                    </a:srgbClr>
                  </a:outerShdw>
                </a:effectLst>
              </a:rPr>
              <a:t>verses </a:t>
            </a:r>
            <a:r>
              <a:rPr lang="en-US" sz="3600" b="1" dirty="0" smtClean="0">
                <a:effectLst>
                  <a:outerShdw blurRad="38100" dist="38100" dir="2700000" algn="tl">
                    <a:srgbClr val="000000">
                      <a:alpha val="43137"/>
                    </a:srgbClr>
                  </a:outerShdw>
                </a:effectLst>
              </a:rPr>
              <a:t>6-7)</a:t>
            </a:r>
          </a:p>
          <a:p>
            <a:pPr lvl="1"/>
            <a:r>
              <a:rPr lang="en-US" sz="3200" dirty="0" smtClean="0"/>
              <a:t>“Peace </a:t>
            </a:r>
            <a:r>
              <a:rPr lang="en-US" sz="3200" dirty="0" smtClean="0"/>
              <a:t>of </a:t>
            </a:r>
            <a:r>
              <a:rPr lang="en-US" sz="3200" dirty="0" smtClean="0"/>
              <a:t>God” </a:t>
            </a:r>
            <a:r>
              <a:rPr lang="en-US" sz="3200" dirty="0" smtClean="0"/>
              <a:t>– God’s Holy Spirit working in us</a:t>
            </a:r>
          </a:p>
          <a:p>
            <a:pPr lvl="1"/>
            <a:r>
              <a:rPr lang="en-US" sz="3200" dirty="0" smtClean="0"/>
              <a:t>He is the ultimate evangelism partner</a:t>
            </a:r>
            <a:endParaRPr lang="en-US" sz="2800" dirty="0" smtClean="0"/>
          </a:p>
          <a:p>
            <a:pPr lvl="1"/>
            <a:r>
              <a:rPr lang="en-US" sz="3200" dirty="0" smtClean="0"/>
              <a:t>Joy of the Holy Spirit validates our testimony of the gospel</a:t>
            </a:r>
            <a:endParaRPr lang="en-US" sz="3600" dirty="0" smtClean="0"/>
          </a:p>
        </p:txBody>
      </p:sp>
    </p:spTree>
    <p:extLst>
      <p:ext uri="{BB962C8B-B14F-4D97-AF65-F5344CB8AC3E}">
        <p14:creationId xmlns:p14="http://schemas.microsoft.com/office/powerpoint/2010/main" val="417421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310074"/>
            <a:ext cx="10515600" cy="3501771"/>
          </a:xfrm>
        </p:spPr>
        <p:txBody>
          <a:bodyPr>
            <a:noAutofit/>
          </a:bodyPr>
          <a:lstStyle/>
          <a:p>
            <a:r>
              <a:rPr lang="en-US" sz="6400" dirty="0" smtClean="0"/>
              <a:t>Believers proclaim the</a:t>
            </a:r>
            <a:br>
              <a:rPr lang="en-US" sz="6400" dirty="0" smtClean="0"/>
            </a:br>
            <a:r>
              <a:rPr lang="en-US" sz="6400" dirty="0" smtClean="0"/>
              <a:t>gospel to the world through</a:t>
            </a:r>
            <a:br>
              <a:rPr lang="en-US" sz="6400" dirty="0" smtClean="0"/>
            </a:br>
            <a:r>
              <a:rPr lang="en-US" sz="6400" b="1" dirty="0" smtClean="0">
                <a:effectLst>
                  <a:outerShdw blurRad="38100" dist="38100" dir="2700000" algn="tl">
                    <a:srgbClr val="000000">
                      <a:alpha val="43137"/>
                    </a:srgbClr>
                  </a:outerShdw>
                </a:effectLst>
              </a:rPr>
              <a:t>Two </a:t>
            </a:r>
            <a:r>
              <a:rPr lang="en-US" sz="6400" b="1" dirty="0">
                <a:effectLst>
                  <a:outerShdw blurRad="38100" dist="38100" dir="2700000" algn="tl">
                    <a:srgbClr val="000000">
                      <a:alpha val="43137"/>
                    </a:srgbClr>
                  </a:outerShdw>
                </a:effectLst>
              </a:rPr>
              <a:t>C</a:t>
            </a:r>
            <a:r>
              <a:rPr lang="en-US" sz="6400" b="1" dirty="0" smtClean="0">
                <a:effectLst>
                  <a:outerShdw blurRad="38100" dist="38100" dir="2700000" algn="tl">
                    <a:srgbClr val="000000">
                      <a:alpha val="43137"/>
                    </a:srgbClr>
                  </a:outerShdw>
                </a:effectLst>
              </a:rPr>
              <a:t>omplementary </a:t>
            </a:r>
            <a:r>
              <a:rPr lang="en-US" sz="6400" b="1" dirty="0">
                <a:effectLst>
                  <a:outerShdw blurRad="38100" dist="38100" dir="2700000" algn="tl">
                    <a:srgbClr val="000000">
                      <a:alpha val="43137"/>
                    </a:srgbClr>
                  </a:outerShdw>
                </a:effectLst>
              </a:rPr>
              <a:t>L</a:t>
            </a:r>
            <a:r>
              <a:rPr lang="en-US" sz="6400" b="1" dirty="0" smtClean="0">
                <a:effectLst>
                  <a:outerShdw blurRad="38100" dist="38100" dir="2700000" algn="tl">
                    <a:srgbClr val="000000">
                      <a:alpha val="43137"/>
                    </a:srgbClr>
                  </a:outerShdw>
                </a:effectLst>
              </a:rPr>
              <a:t>ifestyles </a:t>
            </a:r>
            <a:endParaRPr lang="en-US" sz="6400" b="1"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831850" y="3811845"/>
            <a:ext cx="10515600" cy="2268537"/>
          </a:xfrm>
        </p:spPr>
        <p:txBody>
          <a:bodyPr>
            <a:noAutofit/>
          </a:bodyPr>
          <a:lstStyle/>
          <a:p>
            <a:pPr marL="742950" indent="-742950">
              <a:buFont typeface="+mj-lt"/>
              <a:buAutoNum type="arabicPeriod"/>
            </a:pPr>
            <a:r>
              <a:rPr lang="en-US" sz="6000" dirty="0" smtClean="0">
                <a:solidFill>
                  <a:schemeClr val="accent4"/>
                </a:solidFill>
                <a:effectLst>
                  <a:outerShdw blurRad="38100" dist="38100" dir="2700000" algn="tl">
                    <a:srgbClr val="000000">
                      <a:alpha val="43137"/>
                    </a:srgbClr>
                  </a:outerShdw>
                </a:effectLst>
              </a:rPr>
              <a:t>Inward Christian Unity</a:t>
            </a:r>
          </a:p>
          <a:p>
            <a:pPr marL="742950" indent="-742950">
              <a:buFont typeface="+mj-lt"/>
              <a:buAutoNum type="arabicPeriod"/>
            </a:pPr>
            <a:r>
              <a:rPr lang="en-US" sz="6000" dirty="0" smtClean="0">
                <a:solidFill>
                  <a:schemeClr val="accent5"/>
                </a:solidFill>
                <a:effectLst>
                  <a:outerShdw blurRad="38100" dist="38100" dir="2700000" algn="tl">
                    <a:srgbClr val="000000">
                      <a:alpha val="43137"/>
                    </a:srgbClr>
                  </a:outerShdw>
                </a:effectLst>
              </a:rPr>
              <a:t>Outward Christian Joy</a:t>
            </a:r>
            <a:endParaRPr lang="en-US" sz="6000"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762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Acts 2:44-47</a:t>
            </a:r>
            <a:endParaRPr lang="en-US" sz="54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838200" y="1690688"/>
            <a:ext cx="10515600" cy="5167311"/>
          </a:xfrm>
        </p:spPr>
        <p:txBody>
          <a:bodyPr>
            <a:noAutofit/>
          </a:bodyPr>
          <a:lstStyle/>
          <a:p>
            <a:pPr marL="0" indent="0">
              <a:buNone/>
            </a:pPr>
            <a:r>
              <a:rPr lang="en-US" sz="3600" dirty="0" smtClean="0"/>
              <a:t>All the believers were together and had everything in common. They sold property and possessions to give to anyone who had need. Every day they continued to meet together in the temple courts. They broke bread in their homes and ate together with glad and sincere hearts, praising God and enjoying the favor of all the people.</a:t>
            </a:r>
          </a:p>
          <a:p>
            <a:pPr marL="0" indent="0">
              <a:buNone/>
            </a:pPr>
            <a:r>
              <a:rPr lang="en-US" sz="4400" b="1" dirty="0" smtClean="0">
                <a:effectLst>
                  <a:outerShdw blurRad="38100" dist="38100" dir="2700000" algn="tl">
                    <a:srgbClr val="000000">
                      <a:alpha val="43137"/>
                    </a:srgbClr>
                  </a:outerShdw>
                </a:effectLst>
              </a:rPr>
              <a:t>And </a:t>
            </a:r>
            <a:r>
              <a:rPr lang="en-US" sz="4400" b="1" dirty="0">
                <a:effectLst>
                  <a:outerShdw blurRad="38100" dist="38100" dir="2700000" algn="tl">
                    <a:srgbClr val="000000">
                      <a:alpha val="43137"/>
                    </a:srgbClr>
                  </a:outerShdw>
                </a:effectLst>
              </a:rPr>
              <a:t>the Lord added to their number daily those who were being saved</a:t>
            </a:r>
            <a:r>
              <a:rPr lang="en-US" sz="4400" b="1" dirty="0" smtClean="0">
                <a:effectLst>
                  <a:outerShdw blurRad="38100" dist="38100" dir="2700000" algn="tl">
                    <a:srgbClr val="000000">
                      <a:alpha val="43137"/>
                    </a:srgbClr>
                  </a:outerShdw>
                </a:effectLst>
              </a:rPr>
              <a:t>.</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990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72941"/>
          </a:xfrm>
        </p:spPr>
      </p:pic>
    </p:spTree>
    <p:extLst>
      <p:ext uri="{BB962C8B-B14F-4D97-AF65-F5344CB8AC3E}">
        <p14:creationId xmlns:p14="http://schemas.microsoft.com/office/powerpoint/2010/main" val="145524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Philippians 3:14</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sz="4400" dirty="0" smtClean="0"/>
              <a:t>I press on toward the goal to win </a:t>
            </a:r>
            <a:r>
              <a:rPr lang="en-US" sz="4400" b="1" dirty="0" smtClean="0"/>
              <a:t>the prize </a:t>
            </a:r>
            <a:r>
              <a:rPr lang="en-US" sz="4400" dirty="0" smtClean="0"/>
              <a:t>for which God has called me heavenward in Christ Jesus.</a:t>
            </a:r>
          </a:p>
          <a:p>
            <a:pPr marL="0" indent="0">
              <a:buNone/>
            </a:pPr>
            <a:endParaRPr lang="en-US" sz="4400" dirty="0"/>
          </a:p>
          <a:p>
            <a:pPr marL="0" indent="0">
              <a:buNone/>
            </a:pPr>
            <a:r>
              <a:rPr lang="en-US" sz="4400" b="1" dirty="0" smtClean="0"/>
              <a:t>Who</a:t>
            </a:r>
            <a:r>
              <a:rPr lang="en-US" sz="4400" dirty="0" smtClean="0"/>
              <a:t> was Paul’s prize?</a:t>
            </a:r>
            <a:endParaRPr lang="en-US" sz="4400" dirty="0"/>
          </a:p>
        </p:txBody>
      </p:sp>
    </p:spTree>
    <p:extLst>
      <p:ext uri="{BB962C8B-B14F-4D97-AF65-F5344CB8AC3E}">
        <p14:creationId xmlns:p14="http://schemas.microsoft.com/office/powerpoint/2010/main" val="237713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060704"/>
            <a:ext cx="10515600" cy="3501771"/>
          </a:xfrm>
        </p:spPr>
        <p:txBody>
          <a:bodyPr>
            <a:noAutofit/>
          </a:bodyPr>
          <a:lstStyle/>
          <a:p>
            <a:r>
              <a:rPr lang="en-US" sz="6400" dirty="0" smtClean="0"/>
              <a:t>Believers proclaim the</a:t>
            </a:r>
            <a:br>
              <a:rPr lang="en-US" sz="6400" dirty="0" smtClean="0"/>
            </a:br>
            <a:r>
              <a:rPr lang="en-US" sz="6400" dirty="0" smtClean="0"/>
              <a:t>gospel to the world through</a:t>
            </a:r>
            <a:br>
              <a:rPr lang="en-US" sz="6400" dirty="0" smtClean="0"/>
            </a:br>
            <a:r>
              <a:rPr lang="en-US" sz="6400" b="1" dirty="0" smtClean="0">
                <a:effectLst>
                  <a:outerShdw blurRad="38100" dist="38100" dir="2700000" algn="tl">
                    <a:srgbClr val="000000">
                      <a:alpha val="43137"/>
                    </a:srgbClr>
                  </a:outerShdw>
                </a:effectLst>
              </a:rPr>
              <a:t>Two </a:t>
            </a:r>
            <a:r>
              <a:rPr lang="en-US" sz="6400" b="1" dirty="0">
                <a:effectLst>
                  <a:outerShdw blurRad="38100" dist="38100" dir="2700000" algn="tl">
                    <a:srgbClr val="000000">
                      <a:alpha val="43137"/>
                    </a:srgbClr>
                  </a:outerShdw>
                </a:effectLst>
              </a:rPr>
              <a:t>C</a:t>
            </a:r>
            <a:r>
              <a:rPr lang="en-US" sz="6400" b="1" dirty="0" smtClean="0">
                <a:effectLst>
                  <a:outerShdw blurRad="38100" dist="38100" dir="2700000" algn="tl">
                    <a:srgbClr val="000000">
                      <a:alpha val="43137"/>
                    </a:srgbClr>
                  </a:outerShdw>
                </a:effectLst>
              </a:rPr>
              <a:t>omplementary </a:t>
            </a:r>
            <a:r>
              <a:rPr lang="en-US" sz="6400" b="1" dirty="0">
                <a:effectLst>
                  <a:outerShdw blurRad="38100" dist="38100" dir="2700000" algn="tl">
                    <a:srgbClr val="000000">
                      <a:alpha val="43137"/>
                    </a:srgbClr>
                  </a:outerShdw>
                </a:effectLst>
              </a:rPr>
              <a:t>L</a:t>
            </a:r>
            <a:r>
              <a:rPr lang="en-US" sz="6400" b="1" dirty="0" smtClean="0">
                <a:effectLst>
                  <a:outerShdw blurRad="38100" dist="38100" dir="2700000" algn="tl">
                    <a:srgbClr val="000000">
                      <a:alpha val="43137"/>
                    </a:srgbClr>
                  </a:outerShdw>
                </a:effectLst>
              </a:rPr>
              <a:t>ifestyles </a:t>
            </a:r>
            <a:endParaRPr lang="en-US" sz="6400" b="1"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r>
              <a:rPr lang="en-US" dirty="0" smtClean="0"/>
              <a:t>Philippians 4:1-7</a:t>
            </a:r>
            <a:endParaRPr lang="en-US" dirty="0"/>
          </a:p>
        </p:txBody>
      </p:sp>
    </p:spTree>
    <p:extLst>
      <p:ext uri="{BB962C8B-B14F-4D97-AF65-F5344CB8AC3E}">
        <p14:creationId xmlns:p14="http://schemas.microsoft.com/office/powerpoint/2010/main" val="351981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060704"/>
            <a:ext cx="10515600" cy="3501771"/>
          </a:xfrm>
        </p:spPr>
        <p:txBody>
          <a:bodyPr>
            <a:noAutofit/>
          </a:bodyPr>
          <a:lstStyle/>
          <a:p>
            <a:r>
              <a:rPr lang="en-US" sz="6400" dirty="0" smtClean="0"/>
              <a:t>A Lifestyle of</a:t>
            </a:r>
            <a:br>
              <a:rPr lang="en-US" sz="6400" dirty="0" smtClean="0"/>
            </a:br>
            <a:r>
              <a:rPr lang="en-US" sz="6400" b="1" dirty="0" smtClean="0">
                <a:solidFill>
                  <a:schemeClr val="accent4"/>
                </a:solidFill>
                <a:effectLst>
                  <a:outerShdw blurRad="38100" dist="38100" dir="2700000" algn="tl">
                    <a:srgbClr val="000000">
                      <a:alpha val="43137"/>
                    </a:srgbClr>
                  </a:outerShdw>
                </a:effectLst>
              </a:rPr>
              <a:t>Inward Christian Unity</a:t>
            </a:r>
            <a:endParaRPr lang="en-US" sz="6400" b="1" dirty="0">
              <a:solidFill>
                <a:schemeClr val="accent4"/>
              </a:solidFill>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r>
              <a:rPr lang="en-US" dirty="0" smtClean="0"/>
              <a:t>Philippians 4:1-3</a:t>
            </a:r>
            <a:endParaRPr lang="en-US" dirty="0"/>
          </a:p>
        </p:txBody>
      </p:sp>
    </p:spTree>
    <p:extLst>
      <p:ext uri="{BB962C8B-B14F-4D97-AF65-F5344CB8AC3E}">
        <p14:creationId xmlns:p14="http://schemas.microsoft.com/office/powerpoint/2010/main" val="428499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Avengers?</a:t>
            </a:r>
            <a:endParaRPr lang="en-US" sz="5400" dirty="0">
              <a:effectLst>
                <a:outerShdw blurRad="38100" dist="38100" dir="2700000" algn="tl">
                  <a:srgbClr val="000000">
                    <a:alpha val="43137"/>
                  </a:srgbClr>
                </a:outerShdw>
              </a:effectLst>
            </a:endParaRP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2147" b="11242"/>
          <a:stretch/>
        </p:blipFill>
        <p:spPr>
          <a:xfrm>
            <a:off x="800909" y="1497842"/>
            <a:ext cx="10590181" cy="5360158"/>
          </a:xfrm>
        </p:spPr>
      </p:pic>
    </p:spTree>
    <p:extLst>
      <p:ext uri="{BB962C8B-B14F-4D97-AF65-F5344CB8AC3E}">
        <p14:creationId xmlns:p14="http://schemas.microsoft.com/office/powerpoint/2010/main" val="223710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Testudo (Tortoise) Formation</a:t>
            </a:r>
            <a:endParaRPr lang="en-US" sz="54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500" b="12500"/>
          <a:stretch/>
        </p:blipFill>
        <p:spPr>
          <a:xfrm>
            <a:off x="1752600" y="1690688"/>
            <a:ext cx="8686800" cy="4886325"/>
          </a:xfrm>
        </p:spPr>
      </p:pic>
    </p:spTree>
    <p:extLst>
      <p:ext uri="{BB962C8B-B14F-4D97-AF65-F5344CB8AC3E}">
        <p14:creationId xmlns:p14="http://schemas.microsoft.com/office/powerpoint/2010/main" val="343388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err="1" smtClean="0">
                <a:effectLst>
                  <a:outerShdw blurRad="38100" dist="38100" dir="2700000" algn="tl">
                    <a:srgbClr val="000000">
                      <a:alpha val="43137"/>
                    </a:srgbClr>
                  </a:outerShdw>
                </a:effectLst>
              </a:rPr>
              <a:t>Orbis</a:t>
            </a:r>
            <a:r>
              <a:rPr lang="en-US" sz="5400" dirty="0" smtClean="0">
                <a:effectLst>
                  <a:outerShdw blurRad="38100" dist="38100" dir="2700000" algn="tl">
                    <a:srgbClr val="000000">
                      <a:alpha val="43137"/>
                    </a:srgbClr>
                  </a:outerShdw>
                </a:effectLst>
              </a:rPr>
              <a:t> (Circle) Formation</a:t>
            </a:r>
            <a:endParaRPr lang="en-US" sz="54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1326" b="3674"/>
          <a:stretch/>
        </p:blipFill>
        <p:spPr>
          <a:xfrm>
            <a:off x="1752600" y="1690688"/>
            <a:ext cx="8686800" cy="4886325"/>
          </a:xfrm>
        </p:spPr>
      </p:pic>
    </p:spTree>
    <p:extLst>
      <p:ext uri="{BB962C8B-B14F-4D97-AF65-F5344CB8AC3E}">
        <p14:creationId xmlns:p14="http://schemas.microsoft.com/office/powerpoint/2010/main" val="278785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Autofit/>
          </a:bodyPr>
          <a:lstStyle/>
          <a:p>
            <a:r>
              <a:rPr lang="en-US" sz="4800" dirty="0" err="1" smtClean="0">
                <a:effectLst>
                  <a:outerShdw blurRad="38100" dist="38100" dir="2700000" algn="tl">
                    <a:srgbClr val="000000">
                      <a:alpha val="43137"/>
                    </a:srgbClr>
                  </a:outerShdw>
                </a:effectLst>
              </a:rPr>
              <a:t>Repellere</a:t>
            </a:r>
            <a:r>
              <a:rPr lang="en-US" sz="4800" dirty="0" smtClean="0">
                <a:effectLst>
                  <a:outerShdw blurRad="38100" dist="38100" dir="2700000" algn="tl">
                    <a:srgbClr val="000000">
                      <a:alpha val="43137"/>
                    </a:srgbClr>
                  </a:outerShdw>
                </a:effectLst>
              </a:rPr>
              <a:t> Equites (Anti-Calvary) Formation</a:t>
            </a:r>
            <a:endParaRPr lang="en-US" sz="48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500" b="12500"/>
          <a:stretch/>
        </p:blipFill>
        <p:spPr>
          <a:xfrm>
            <a:off x="1752600" y="1690688"/>
            <a:ext cx="8686800" cy="4886325"/>
          </a:xfrm>
        </p:spPr>
      </p:pic>
    </p:spTree>
    <p:extLst>
      <p:ext uri="{BB962C8B-B14F-4D97-AF65-F5344CB8AC3E}">
        <p14:creationId xmlns:p14="http://schemas.microsoft.com/office/powerpoint/2010/main" val="376723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344</Words>
  <Application>Microsoft Office PowerPoint</Application>
  <PresentationFormat>Widescreen</PresentationFormat>
  <Paragraphs>47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The Gospel Life</vt:lpstr>
      <vt:lpstr>PowerPoint Presentation</vt:lpstr>
      <vt:lpstr>Philippians 3:14</vt:lpstr>
      <vt:lpstr>Believers proclaim the gospel to the world through Two Complementary Lifestyles </vt:lpstr>
      <vt:lpstr>A Lifestyle of Inward Christian Unity</vt:lpstr>
      <vt:lpstr>Avengers?</vt:lpstr>
      <vt:lpstr>Testudo (Tortoise) Formation</vt:lpstr>
      <vt:lpstr>Orbis (Circle) Formation</vt:lpstr>
      <vt:lpstr>Repellere Equites (Anti-Calvary) Formation</vt:lpstr>
      <vt:lpstr>A Lifestyle of Inward Christian Unity</vt:lpstr>
      <vt:lpstr>A Lifestyle of Outward Christian Joy</vt:lpstr>
      <vt:lpstr>A Lifestyle of Outward Christian Joy</vt:lpstr>
      <vt:lpstr>What makes the Good News so “good?”</vt:lpstr>
      <vt:lpstr>A Lifestyle of Outward Christian Joy</vt:lpstr>
      <vt:lpstr>Believers proclaim the gospel to the world through Two Complementary Lifestyles </vt:lpstr>
      <vt:lpstr>Acts 2:44-47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Tung</dc:creator>
  <cp:lastModifiedBy>Brian Tung</cp:lastModifiedBy>
  <cp:revision>25</cp:revision>
  <dcterms:created xsi:type="dcterms:W3CDTF">2015-03-28T20:18:54Z</dcterms:created>
  <dcterms:modified xsi:type="dcterms:W3CDTF">2016-02-21T14:08:25Z</dcterms:modified>
</cp:coreProperties>
</file>