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57" r:id="rId5"/>
    <p:sldId id="260" r:id="rId6"/>
    <p:sldId id="271" r:id="rId7"/>
    <p:sldId id="278" r:id="rId8"/>
    <p:sldId id="272" r:id="rId9"/>
    <p:sldId id="273" r:id="rId10"/>
    <p:sldId id="280" r:id="rId11"/>
    <p:sldId id="275" r:id="rId12"/>
    <p:sldId id="279" r:id="rId13"/>
    <p:sldId id="274" r:id="rId14"/>
    <p:sldId id="276" r:id="rId15"/>
    <p:sldId id="281" r:id="rId16"/>
    <p:sldId id="277" r:id="rId17"/>
    <p:sldId id="265" r:id="rId18"/>
    <p:sldId id="268" r:id="rId19"/>
    <p:sldId id="266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602" autoAdjust="0"/>
  </p:normalViewPr>
  <p:slideViewPr>
    <p:cSldViewPr>
      <p:cViewPr varScale="1">
        <p:scale>
          <a:sx n="110" d="100"/>
          <a:sy n="110" d="100"/>
        </p:scale>
        <p:origin x="32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B9723-27F9-4D90-80D2-136DFB0A010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1251-8814-490A-827B-EA7B78282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1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68685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zh-C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41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464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15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61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089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71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605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zh-CN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26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zh-CN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26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zh-C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308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302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26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53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04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76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89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61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65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493775" y="2678935"/>
            <a:ext cx="8406384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 smtClean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 smtClean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 smtClean="0">
                <a:solidFill>
                  <a:schemeClr val="tx1"/>
                </a:solidFill>
                <a:latin typeface="+mn-lt"/>
                <a:ea typeface="SimSun"/>
                <a:cs typeface="SimSun"/>
                <a:sym typeface="SimSun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+mn-lt"/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8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493775" y="4287746"/>
            <a:ext cx="8406384" cy="1952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B050"/>
              </a:buClr>
              <a:buSzPct val="25000"/>
            </a:pPr>
            <a:r>
              <a:rPr lang="zh-CN" altLang="en-US" sz="24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诗篇</a:t>
            </a:r>
            <a:r>
              <a:rPr lang="zh-CN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Psalm 43:3-5</a:t>
            </a:r>
            <a:r>
              <a:rPr lang="zh-CN" sz="24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zh-CN" sz="2400" b="1" i="0" u="none" strike="noStrike" cap="none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altLang="zh-CN" sz="2400" b="1" dirty="0">
                <a:solidFill>
                  <a:srgbClr val="000000"/>
                </a:solidFill>
              </a:rPr>
              <a:t>Greater Kansas City Chinese Church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ja-JP" altLang="en-US" sz="2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堪城华人基督教会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altLang="zh-CN" sz="2400" b="1" dirty="0">
                <a:solidFill>
                  <a:srgbClr val="000000"/>
                </a:solidFill>
              </a:rPr>
              <a:t>Shawnee, Kansas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altLang="zh-CN" sz="2400" b="1" dirty="0" smtClean="0">
                <a:solidFill>
                  <a:srgbClr val="000000"/>
                </a:solidFill>
              </a:rPr>
              <a:t>March 18, 2018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810000" cy="2540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3733800" cy="2540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81000" y="1529656"/>
            <a:ext cx="8229600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以撒筑坛求告耶和华的名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26:1-26)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以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撒的见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证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 lvl="0">
              <a:buSzPct val="25000"/>
            </a:pPr>
            <a:endParaRPr lang="en-US" altLang="zh-CN" sz="18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ja-JP" altLang="en-US" sz="1600" b="1" u="sng" dirty="0">
                <a:latin typeface="SimSun"/>
                <a:ea typeface="SimSun"/>
                <a:cs typeface="SimSun"/>
                <a:sym typeface="SimSun"/>
              </a:rPr>
              <a:t>敌人的口</a:t>
            </a:r>
            <a:endParaRPr lang="en-US" altLang="zh-CN" sz="1600" b="1" u="sng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26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亚比米勒同他的朋友亚户撒和他的军长非各，从基拉耳来见以撒。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27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以撒对他们说：“你们既然恨我，打发我走了，为什么到我这里来呢？”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28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他们说：“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我们明明地看见耶和华与你同在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，便说，不如我们两下彼此起誓，彼此立约，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29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使你不害我们，正如我们未曾害你，一味地厚待你，并且打发你平平安安地走。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你是蒙耶和华赐福的了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。”</a:t>
            </a:r>
          </a:p>
          <a:p>
            <a:pPr>
              <a:buSzPct val="25000"/>
            </a:pP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600" b="1" u="sng" dirty="0">
                <a:latin typeface="SimSun"/>
                <a:ea typeface="SimSun"/>
                <a:cs typeface="SimSun"/>
                <a:sym typeface="SimSun"/>
              </a:rPr>
              <a:t>仆人的口</a:t>
            </a:r>
            <a:endParaRPr lang="en-US" altLang="zh-CN" sz="1600" b="1" u="sng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32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那一天，以撒的仆人来，将挖井的事告诉他，说：“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我们得了水了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。”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33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他就给那井起名叫示巴。因此那城叫做别是巴，直到今日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约翰福音 </a:t>
            </a:r>
            <a:r>
              <a:rPr lang="en-US" altLang="ja-JP" sz="1600" dirty="0" smtClean="0">
                <a:latin typeface="SimSun"/>
                <a:ea typeface="SimSun"/>
                <a:cs typeface="SimSun"/>
                <a:sym typeface="SimSun"/>
              </a:rPr>
              <a:t>7:37-39a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37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节期的末日，就是最大之日，耶稣站着高声说：“人若渴了，可以到我这里来喝！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38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信我的人就如经上所说，从他腹中要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流出活水的江河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来。”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39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耶稣这话是指着信他之人要受圣灵说的。</a:t>
            </a: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224711" cy="1529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33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57200" y="1725264"/>
            <a:ext cx="8382000" cy="24204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以撒筑坛求告耶和华的名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26:1-26)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indent="-457200">
              <a:buClr>
                <a:srgbClr val="000000"/>
              </a:buClr>
              <a:buFont typeface="Calibri"/>
              <a:buNone/>
            </a:pPr>
            <a:endParaRPr sz="20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以撒对神的认识</a:t>
            </a:r>
            <a:r>
              <a:rPr lang="zh-CN" altLang="en-US" sz="1800" b="1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b="1" dirty="0" smtClean="0">
                <a:latin typeface="SimSun"/>
                <a:ea typeface="SimSun"/>
                <a:cs typeface="SimSun"/>
                <a:sym typeface="SimSun"/>
              </a:rPr>
              <a:t>– </a:t>
            </a:r>
            <a:endParaRPr lang="en-US" altLang="zh-CN" sz="1800" b="1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“你不要下埃及去，要住在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我所指示你的地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 </a:t>
            </a: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你寄居在这地，我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必与你同在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，赐福给你，因为我要将这些地都赐给你和你的后裔，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ja-JP" sz="1800" dirty="0" smtClean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SzPct val="25000"/>
            </a:pPr>
            <a:r>
              <a:rPr lang="en-US" altLang="zh-CN" sz="1800" baseline="30000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US" altLang="zh-CN" sz="1800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当夜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耶和华</a:t>
            </a:r>
            <a:r>
              <a:rPr lang="zh-CN" altLang="en-US" sz="1800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向他显现，说：“我是你父亲亚伯拉罕的神，不要惧怕，因为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我与你同在</a:t>
            </a:r>
            <a:r>
              <a:rPr lang="zh-CN" altLang="en-US" sz="1800" dirty="0" smtClean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ADONAI (The Lord the Great Lord; Lord, Master, or Owner) </a:t>
            </a:r>
            <a:r>
              <a:rPr lang="zh-CN" altLang="en-US" sz="1800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SzPct val="25000"/>
            </a:pPr>
            <a:endParaRPr lang="en-US" altLang="zh-CN" sz="1800" dirty="0" smtClean="0">
              <a:latin typeface="Calibri" panose="020F0502020204030204" pitchFamily="34" charset="0"/>
              <a:ea typeface="SimSun"/>
              <a:cs typeface="Times New Roman" panose="02020603050405020304" pitchFamily="18" charset="0"/>
              <a:sym typeface="SimSun"/>
            </a:endParaRPr>
          </a:p>
          <a:p>
            <a:pPr>
              <a:buSzPct val="25000"/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与我们同在的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神 </a:t>
            </a:r>
            <a:r>
              <a:rPr lang="en-US" altLang="zh-CN" sz="1800" b="1" dirty="0" smtClean="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endParaRPr lang="en-US" altLang="zh-CN" sz="1800" dirty="0" smtClean="0">
              <a:solidFill>
                <a:schemeClr val="tx1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23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“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必有童女怀孕生子，人要称他的名为以马内利。”（“以马内利”翻出来就是“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神与我们同在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”。）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马太福音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1:23)</a:t>
            </a: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我听见有大声音从宝座出来说：“看哪，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神的帐幕在人间！他要与人同住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，他们要做他的子民，神要亲自与他们同在，做他们的神。 </a:t>
            </a: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4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神要擦去他们一切的眼泪，不再有死亡，也不再有悲哀、哭号、疼痛，因为以前的事都过去了。”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ja-JP" altLang="en-US" sz="1800" dirty="0" smtClean="0">
                <a:latin typeface="SimSun"/>
                <a:ea typeface="SimSun"/>
                <a:cs typeface="SimSun"/>
                <a:sym typeface="SimSun"/>
              </a:rPr>
              <a:t>启示录 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21:3-4)</a:t>
            </a:r>
            <a:endParaRPr lang="zh-CN" altLang="en-US" sz="1800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224711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446057" y="213109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6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529517" y="2057400"/>
            <a:ext cx="8140889" cy="56928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雅各筑坛起名那地叫伊勒伯特利</a:t>
            </a:r>
            <a:endParaRPr lang="en-US" altLang="zh-CN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endParaRPr lang="en-US" altLang="zh-CN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35:3-7</a:t>
            </a:r>
            <a:endParaRPr lang="zh-CN" altLang="en-US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endParaRPr lang="en-US" altLang="zh-CN" sz="20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en-US" altLang="zh-CN" sz="2000" baseline="30000" dirty="0" smtClean="0"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en-US" altLang="zh-CN" sz="20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我们要起来，上伯特利去，在那里我要筑一座坛给神，就是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在我遭难的日子应允我的祷告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在我行的路上保佑我的那位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。”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4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他们就把外邦人的神像和他们耳朵上的环子交给雅各，雅各都藏在示剑那里的橡树底下。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他们便起行前往，神使那周围城邑的人都甚惊惧，就不追赶雅各的众子了。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6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于是雅各和一切与他同在的人到了迦南地的路斯，就是伯特利。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7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他在那里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筑了一座坛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，就给那地方起名叫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伊勒伯特利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，因为他逃避他哥哥的时候，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神在那里向他显现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。</a:t>
            </a:r>
          </a:p>
          <a:p>
            <a:endParaRPr sz="2000" dirty="0">
              <a:latin typeface="SimSun"/>
              <a:ea typeface="SimSun"/>
              <a:cs typeface="SimSun"/>
              <a:sym typeface="SimSun"/>
            </a:endParaRPr>
          </a:p>
          <a:p>
            <a:pPr marL="342900" indent="-342900">
              <a:buClr>
                <a:srgbClr val="000000"/>
              </a:buClr>
              <a:buFont typeface="Arial"/>
              <a:buNone/>
            </a:pPr>
            <a:endParaRPr sz="2400" dirty="0">
              <a:latin typeface="SimSun"/>
              <a:ea typeface="SimSun"/>
              <a:cs typeface="SimSun"/>
              <a:sym typeface="SimSun"/>
            </a:endParaRPr>
          </a:p>
          <a:p>
            <a:endParaRPr sz="2400" b="1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0293"/>
            <a:ext cx="2569583" cy="1929164"/>
          </a:xfrm>
          <a:prstGeom prst="rect">
            <a:avLst/>
          </a:prstGeom>
        </p:spPr>
      </p:pic>
      <p:sp>
        <p:nvSpPr>
          <p:cNvPr id="8" name="Shape 105"/>
          <p:cNvSpPr txBox="1">
            <a:spLocks noGrp="1"/>
          </p:cNvSpPr>
          <p:nvPr>
            <p:ph type="title"/>
          </p:nvPr>
        </p:nvSpPr>
        <p:spPr>
          <a:xfrm>
            <a:off x="2667000" y="143828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8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64275" y="2075308"/>
            <a:ext cx="780651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雅各筑坛起名那地叫伊勒伯特利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35:1-7)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indent="-457200">
              <a:buClr>
                <a:srgbClr val="000000"/>
              </a:buClr>
              <a:buFont typeface="Calibri"/>
              <a:buNone/>
            </a:pPr>
            <a:endParaRPr sz="20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神的指示</a:t>
            </a:r>
            <a:r>
              <a:rPr lang="zh-CN" altLang="en-US" sz="1600" b="1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b="1" dirty="0">
                <a:latin typeface="SimSun"/>
                <a:ea typeface="SimSun"/>
                <a:cs typeface="SimSun"/>
                <a:sym typeface="SimSun"/>
              </a:rPr>
              <a:t>– </a:t>
            </a:r>
          </a:p>
          <a:p>
            <a:pPr>
              <a:buSzPct val="25000"/>
            </a:pP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神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对雅各说：“起来，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上伯特利去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，住在那里。要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在那里筑一座坛给神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，就是你逃避你哥哥以扫的时候向你显现的那位。”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</a:p>
          <a:p>
            <a:pPr>
              <a:buSzPct val="25000"/>
            </a:pP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雅各的反应</a:t>
            </a:r>
            <a:r>
              <a:rPr lang="zh-CN" altLang="en-US" sz="1600" b="1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-</a:t>
            </a:r>
          </a:p>
          <a:p>
            <a:pPr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雅各就对他家中的人并一切与他同在的人说：“你们要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除掉你们中间的外邦神，也要自洁，更换衣裳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。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我们要起来，上伯特利去，在那里我要筑一座坛给神，就是在我遭难的日子应允我的祷告，在我行的路上保佑我的那位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。”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雅各的筑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坛</a:t>
            </a:r>
            <a:r>
              <a:rPr lang="zh-CN" altLang="en-US" sz="1600" b="1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b="1" dirty="0" smtClean="0">
                <a:latin typeface="SimSun"/>
                <a:ea typeface="SimSun"/>
                <a:cs typeface="SimSun"/>
                <a:sym typeface="SimSun"/>
              </a:rPr>
              <a:t>-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6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于是雅各和一切与他同在的人到了迦南地的路斯，就是伯特利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7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他在那里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筑了一座坛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，</a:t>
            </a:r>
            <a:r>
              <a:rPr lang="en-US" altLang="zh-CN" sz="1600" baseline="-25000" dirty="0" smtClean="0">
                <a:latin typeface="SimSun"/>
                <a:ea typeface="SimSun"/>
                <a:cs typeface="SimSun"/>
                <a:sym typeface="SimSun"/>
              </a:rPr>
              <a:t>…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61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09600" y="2075308"/>
            <a:ext cx="807719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雅各筑坛起名那地叫伊勒伯特利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35:1-7)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indent="-457200">
              <a:buClr>
                <a:srgbClr val="000000"/>
              </a:buClr>
              <a:buFont typeface="Calibri"/>
              <a:buNone/>
            </a:pPr>
            <a:endParaRPr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雅各对神的认</a:t>
            </a:r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识 </a:t>
            </a:r>
            <a:r>
              <a:rPr lang="en-US" altLang="ja-JP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-</a:t>
            </a:r>
            <a:r>
              <a:rPr lang="ja-JP" altLang="en-US" sz="1800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endParaRPr lang="en-US" altLang="ja-JP" sz="18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ja-JP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应允保佑我的神</a:t>
            </a:r>
            <a:endParaRPr lang="en-US" altLang="ja-JP" sz="16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ja-JP" sz="16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就是在我遭难的日子</a:t>
            </a:r>
            <a:r>
              <a:rPr lang="ja-JP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应允我的祷告</a:t>
            </a: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，在我行的</a:t>
            </a:r>
            <a:r>
              <a:rPr lang="ja-JP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路上保佑我的那位</a:t>
            </a: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。</a:t>
            </a:r>
          </a:p>
          <a:p>
            <a:pPr>
              <a:buSzPct val="25000"/>
            </a:pPr>
            <a:endParaRPr lang="ja-JP" altLang="en-US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就给那地方起名叫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伊勒伯特</a:t>
            </a:r>
            <a:r>
              <a:rPr lang="zh-CN" altLang="en-US" sz="16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利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El-</a:t>
            </a:r>
            <a:r>
              <a:rPr lang="en-US" altLang="zh-CN" sz="1600" dirty="0" err="1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Beit</a:t>
            </a:r>
            <a:r>
              <a:rPr lang="en-US" altLang="zh-CN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EL (God of </a:t>
            </a:r>
            <a:r>
              <a:rPr lang="en-US" altLang="zh-CN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Bethel)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，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因为他逃避他哥哥的时候，神在那里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向他显现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6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全能的</a:t>
            </a:r>
            <a:r>
              <a:rPr lang="ja-JP" altLang="en-US" sz="16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神 </a:t>
            </a:r>
            <a:r>
              <a:rPr lang="en-US" altLang="ja-JP" sz="1600" b="1" dirty="0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El-</a:t>
            </a:r>
            <a:r>
              <a:rPr lang="en-US" altLang="ja-JP" sz="1600" b="1" dirty="0" err="1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Shaddai</a:t>
            </a:r>
            <a:r>
              <a:rPr lang="en-US" altLang="ja-JP" sz="1600" b="1" dirty="0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 (God Almighty)</a:t>
            </a:r>
            <a:endParaRPr lang="en-US" altLang="zh-CN" sz="1600" b="1" dirty="0" smtClean="0">
              <a:solidFill>
                <a:srgbClr val="0070C0"/>
              </a:solidFill>
              <a:latin typeface="+mn-lt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 smtClean="0">
                <a:latin typeface="SimSun"/>
                <a:ea typeface="SimSun"/>
                <a:cs typeface="SimSun"/>
                <a:sym typeface="SimSun"/>
              </a:rPr>
              <a:t>11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神又对他说：“我是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全能的神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。你要生养众多，将来有一族和多国的民从你而生，又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有君王从你而出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3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64275" y="2075308"/>
            <a:ext cx="780651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雅各筑坛起名那地叫伊勒伯特利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35:1-7)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indent="-457200">
              <a:buClr>
                <a:srgbClr val="000000"/>
              </a:buClr>
              <a:buFont typeface="Calibri"/>
              <a:buNone/>
            </a:pPr>
            <a:endParaRPr sz="20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 smtClean="0">
                <a:solidFill>
                  <a:srgbClr val="F79646">
                    <a:lumMod val="75000"/>
                  </a:srgbClr>
                </a:solidFill>
                <a:latin typeface="SimSun"/>
                <a:ea typeface="SimSun"/>
                <a:cs typeface="SimSun"/>
                <a:sym typeface="SimSun"/>
              </a:rPr>
              <a:t>为</a:t>
            </a:r>
            <a:r>
              <a:rPr lang="zh-CN" altLang="en-US" sz="1600" b="1" dirty="0">
                <a:solidFill>
                  <a:srgbClr val="F79646">
                    <a:lumMod val="75000"/>
                  </a:srgbClr>
                </a:solidFill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zh-CN" altLang="en-US" sz="1600" b="1" dirty="0" smtClean="0">
                <a:solidFill>
                  <a:srgbClr val="F79646">
                    <a:lumMod val="75000"/>
                  </a:srgbClr>
                </a:solidFill>
                <a:latin typeface="SimSun"/>
                <a:ea typeface="SimSun"/>
                <a:cs typeface="SimSun"/>
                <a:sym typeface="SimSun"/>
              </a:rPr>
              <a:t>们显</a:t>
            </a:r>
            <a:r>
              <a:rPr lang="zh-CN" altLang="en-US" sz="1600" b="1" dirty="0">
                <a:solidFill>
                  <a:srgbClr val="F79646">
                    <a:lumMod val="75000"/>
                  </a:srgbClr>
                </a:solidFill>
                <a:latin typeface="SimSun"/>
                <a:ea typeface="SimSun"/>
                <a:cs typeface="SimSun"/>
                <a:sym typeface="SimSun"/>
              </a:rPr>
              <a:t>现的神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>
              <a:buSzPct val="25000"/>
            </a:pP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9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神救了我们，以圣召召我们，不是按我们的行为，乃是按他的旨意和恩典。这恩典是万古之先，在基督耶稣里赐给我们的，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10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但如今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借着我们救主基督耶稣的显现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才表明出来了。他已经把死废去，借着福音，将不能坏的生命彰显出来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提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摩太后书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1:9-10)</a:t>
            </a: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7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7"/>
            <a:ext cx="5715000" cy="1143000"/>
          </a:xfrm>
        </p:spPr>
        <p:txBody>
          <a:bodyPr/>
          <a:lstStyle/>
          <a:p>
            <a:r>
              <a:rPr lang="en-US" sz="3200" b="1" dirty="0"/>
              <a:t>BILLY GRAHAM</a:t>
            </a:r>
            <a:br>
              <a:rPr lang="en-US" sz="3200" b="1" dirty="0"/>
            </a:br>
            <a:r>
              <a:rPr lang="en-US" sz="3200" b="1" dirty="0"/>
              <a:t>1918 —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10" y="3488120"/>
            <a:ext cx="3728690" cy="24857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4349" y="6005508"/>
            <a:ext cx="415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Donald Trump met Billy Graham at his 95th birthday celebration on November 7, 2013.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155" y="2508261"/>
            <a:ext cx="2204690" cy="3259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355" y="5767368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Former Presidents Bush, Clinton and Carter joined Billy Graham to help dedicate the new Billy Graham Library on May 31, 2007.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1449232"/>
            <a:ext cx="5105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“All that I have been able to do, I owe to Jesus Christ. When you honor me, you are really honoring Him. Any honors I have received, I accept with a sense of inadequacy and humility, and I will reserve the right to hand all of these someday to Christ, when I see Him face-to-face.”</a:t>
            </a:r>
          </a:p>
          <a:p>
            <a:r>
              <a:rPr lang="en-US" dirty="0"/>
              <a:t>—Upon receiving the Presidential Medal of Freedom, February 23, 1983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7920"/>
            <a:ext cx="3248025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609600" y="1999865"/>
            <a:ext cx="8153400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SzPct val="100000"/>
              <a:buFont typeface="Arial"/>
              <a:buChar char="•"/>
            </a:pPr>
            <a:r>
              <a:rPr lang="zh-CN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经文的鼓励</a:t>
            </a:r>
            <a:r>
              <a:rPr lang="zh-CN" sz="28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与</a:t>
            </a:r>
            <a:r>
              <a:rPr lang="zh-CN" altLang="en-US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生活的应用</a:t>
            </a:r>
            <a:endParaRPr lang="zh-CN" sz="28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57200">
              <a:buClr>
                <a:srgbClr val="E36C09"/>
              </a:buClr>
              <a:buSzPct val="100000"/>
              <a:buFont typeface="Calibri"/>
              <a:buAutoNum type="arabicPeriod"/>
            </a:pPr>
            <a:r>
              <a:rPr lang="zh-CN" altLang="en-US" sz="2400" b="1" dirty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认识相信这位活人的</a:t>
            </a:r>
            <a:r>
              <a:rPr lang="zh-CN" altLang="en-US" sz="2400" b="1" dirty="0" smtClean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神</a:t>
            </a:r>
            <a:r>
              <a:rPr lang="zh-CN" sz="2400" b="1" dirty="0" smtClean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endParaRPr lang="zh-CN" sz="2400" b="1" dirty="0">
              <a:solidFill>
                <a:srgbClr val="E36C09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6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r>
              <a:rPr lang="en-US" sz="16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 panose="020B0609070205080204" pitchFamily="49" charset="-128"/>
              </a:rPr>
              <a:t>希伯来</a:t>
            </a:r>
            <a:r>
              <a:rPr lang="en-US" sz="16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书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11:17-19</a:t>
            </a:r>
          </a:p>
          <a:p>
            <a:r>
              <a:rPr lang="en-US" sz="1600" b="1" baseline="30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亚伯拉罕因着信，被试验的时候，就把以撒献上；这便是那欢喜领受应许的，将自己的独生的儿子献上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baseline="30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论到这儿子，曾有话说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：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“</a:t>
            </a:r>
            <a:r>
              <a:rPr lang="en-US" sz="16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 panose="020B0609070205080204" pitchFamily="49" charset="-128"/>
              </a:rPr>
              <a:t>从以撒生的才要称</a:t>
            </a:r>
            <a:r>
              <a:rPr lang="en-US" sz="16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为你的后裔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 panose="020B0604030504040204" pitchFamily="34" charset="-120"/>
              </a:rPr>
              <a:t>。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Calibri" panose="020F0502020204030204" pitchFamily="34" charset="0"/>
              </a:rPr>
              <a:t>”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baseline="30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en-US" sz="16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他以为神还能叫人</a:t>
            </a:r>
            <a:r>
              <a:rPr lang="en-US" sz="1600" b="1" dirty="0" err="1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从死里复活</a:t>
            </a:r>
            <a:r>
              <a:rPr lang="en-US" sz="1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，他也仿佛从死中得回他的儿子来</a:t>
            </a:r>
            <a:r>
              <a:rPr 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MS Gothic" panose="020B0609070205080204" pitchFamily="49" charset="-128"/>
              </a:rPr>
              <a:t>。</a:t>
            </a:r>
            <a:endParaRPr lang="en-US" sz="16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buSzPct val="25000"/>
            </a:pPr>
            <a:endParaRPr lang="en-US" altLang="zh-CN" sz="1600" b="1" dirty="0" smtClean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zh-CN" altLang="en-US" sz="16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路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加福音 </a:t>
            </a:r>
            <a:r>
              <a:rPr lang="en-US" altLang="zh-CN" sz="1600" b="1" dirty="0" smtClean="0">
                <a:solidFill>
                  <a:schemeClr val="dk1"/>
                </a:solidFill>
                <a:latin typeface="Calibri" panose="020F0502020204030204" pitchFamily="34" charset="0"/>
                <a:ea typeface="SimSun"/>
                <a:cs typeface="SimSun"/>
                <a:sym typeface="SimSun"/>
              </a:rPr>
              <a:t>Luke 20:37-38 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撒都该人辩驳复活之事</a:t>
            </a:r>
          </a:p>
          <a:p>
            <a:pPr lvl="0">
              <a:buSzPct val="25000"/>
            </a:pPr>
            <a:r>
              <a:rPr lang="en-US" altLang="zh-CN" sz="16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37</a:t>
            </a:r>
            <a:r>
              <a:rPr lang="en-US" altLang="zh-CN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至于死人复活，摩西在‘荆棘篇’上称主是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亚伯拉罕的神、以撒的神、雅各的神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，就指示明白了。 </a:t>
            </a:r>
            <a:r>
              <a:rPr lang="en-US" altLang="zh-CN" sz="16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38</a:t>
            </a:r>
            <a:r>
              <a:rPr lang="en-US" altLang="zh-CN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神原不是死人的神，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乃是活人的神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，因为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在他那里人都是活的</a:t>
            </a:r>
            <a:r>
              <a:rPr lang="zh-CN" altLang="en-US" sz="16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。”</a:t>
            </a:r>
          </a:p>
          <a:p>
            <a:pPr lvl="0">
              <a:buSzPct val="25000"/>
            </a:pPr>
            <a:endParaRPr lang="zh-CN" altLang="en-US" sz="20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33401" y="2075308"/>
            <a:ext cx="8153398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SzPct val="100000"/>
              <a:buFont typeface="Arial"/>
              <a:buChar char="•"/>
            </a:pPr>
            <a:r>
              <a:rPr lang="zh-CN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经文的鼓励</a:t>
            </a:r>
            <a:r>
              <a:rPr lang="zh-CN" sz="28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与</a:t>
            </a:r>
            <a:r>
              <a:rPr lang="zh-CN" altLang="en-US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生活的应用</a:t>
            </a:r>
            <a:endParaRPr lang="zh-CN" sz="28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57200">
              <a:buClr>
                <a:srgbClr val="E36C09"/>
              </a:buClr>
              <a:buSzPct val="100000"/>
              <a:buFont typeface="+mj-lt"/>
              <a:buAutoNum type="arabicPeriod" startAt="2"/>
            </a:pPr>
            <a:r>
              <a:rPr lang="zh-CN" altLang="en-US" sz="2400" b="1" dirty="0" smtClean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靠</a:t>
            </a:r>
            <a:r>
              <a:rPr lang="zh-CN" altLang="en-US" sz="2400" b="1" dirty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耶稣基督自己献了一次永远的赎罪祭</a:t>
            </a:r>
            <a:endParaRPr lang="zh-CN" sz="2400" b="1" dirty="0">
              <a:solidFill>
                <a:srgbClr val="E36C09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ja-JP" altLang="en-US" sz="1800" b="1" dirty="0">
                <a:latin typeface="SimSun" panose="02010600030101010101" pitchFamily="2" charset="-122"/>
                <a:ea typeface="SimSun" panose="02010600030101010101" pitchFamily="2" charset="-122"/>
              </a:rPr>
              <a:t>以弗所书 </a:t>
            </a:r>
            <a:r>
              <a:rPr lang="en-US" altLang="ja-JP" sz="1800" b="1" dirty="0" smtClean="0">
                <a:latin typeface="+mn-lt"/>
                <a:ea typeface="SimSun" panose="02010600030101010101" pitchFamily="2" charset="-122"/>
              </a:rPr>
              <a:t>5:5</a:t>
            </a:r>
            <a:endParaRPr lang="en-US" altLang="zh-CN" sz="1800" b="1" dirty="0" smtClean="0">
              <a:latin typeface="+mn-lt"/>
              <a:ea typeface="SimSun" panose="02010600030101010101" pitchFamily="2" charset="-122"/>
            </a:endParaRPr>
          </a:p>
          <a:p>
            <a:pPr lvl="0">
              <a:buSzPct val="25000"/>
            </a:pPr>
            <a:r>
              <a:rPr lang="en-US" altLang="zh-CN" sz="1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“…</a:t>
            </a:r>
            <a:r>
              <a:rPr lang="zh-CN" altLang="en-US" sz="1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正</a:t>
            </a:r>
            <a:r>
              <a:rPr lang="zh-CN" altLang="en-US" sz="1800" b="1" dirty="0">
                <a:latin typeface="SimSun" panose="02010600030101010101" pitchFamily="2" charset="-122"/>
                <a:ea typeface="SimSun" panose="02010600030101010101" pitchFamily="2" charset="-122"/>
              </a:rPr>
              <a:t>如基督爱我们，为我们舍了自己，</a:t>
            </a:r>
            <a:r>
              <a:rPr lang="zh-CN" altLang="en-US" sz="18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当做馨香的供物和祭物献于神</a:t>
            </a:r>
            <a:r>
              <a:rPr lang="zh-CN" altLang="en-US" sz="1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18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lang="en-US" altLang="ja-JP" sz="1800" b="1" dirty="0" smtClean="0">
              <a:solidFill>
                <a:schemeClr val="dk1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  <a:sym typeface="SimSun"/>
            </a:endParaRPr>
          </a:p>
          <a:p>
            <a:pPr lvl="0">
              <a:buSzPct val="25000"/>
            </a:pPr>
            <a:endParaRPr lang="en-US" altLang="ja-JP"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ja-JP" altLang="en-US" sz="18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希</a:t>
            </a:r>
            <a:r>
              <a:rPr lang="ja-JP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伯来书 </a:t>
            </a:r>
            <a:r>
              <a:rPr lang="en-US" altLang="ja-JP" sz="1800" b="1" dirty="0" smtClean="0">
                <a:solidFill>
                  <a:schemeClr val="dk1"/>
                </a:solidFill>
                <a:latin typeface="Calibri" panose="020F0502020204030204" pitchFamily="34" charset="0"/>
                <a:ea typeface="SimSun"/>
                <a:cs typeface="SimSun"/>
                <a:sym typeface="SimSun"/>
              </a:rPr>
              <a:t>Hebrews 10:10,12-14</a:t>
            </a:r>
            <a:endParaRPr lang="en-US" altLang="zh-CN" sz="1800" b="1" dirty="0" smtClean="0">
              <a:solidFill>
                <a:schemeClr val="dk1"/>
              </a:solidFill>
              <a:latin typeface="Calibri" panose="020F0502020204030204" pitchFamily="34" charset="0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en-US" altLang="zh-CN" sz="1800" b="1" baseline="30000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10</a:t>
            </a:r>
            <a:r>
              <a:rPr lang="en-US" altLang="zh-CN" sz="18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我们凭这旨意，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靠耶稣基督只一次献上他的身体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，就得以成圣。</a:t>
            </a:r>
          </a:p>
          <a:p>
            <a:pPr lvl="0">
              <a:buSzPct val="25000"/>
            </a:pPr>
            <a:r>
              <a:rPr lang="en-US" altLang="zh-CN" sz="18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12</a:t>
            </a:r>
            <a:r>
              <a:rPr lang="en-US" alt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但基督献了一次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永远的赎罪祭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，就在神的右边坐下了， </a:t>
            </a:r>
            <a:r>
              <a:rPr lang="en-US" altLang="zh-CN" sz="18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13</a:t>
            </a:r>
            <a:r>
              <a:rPr lang="en-US" alt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从此等候他仇敌成了他的脚凳。 </a:t>
            </a:r>
            <a:r>
              <a:rPr lang="en-US" altLang="zh-CN" sz="18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14</a:t>
            </a:r>
            <a:r>
              <a:rPr lang="en-US" alt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因为他一次献祭，便叫那得以成圣的人永远完全。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zh-CN"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9094" cy="1889924"/>
          </a:xfrm>
          <a:prstGeom prst="rect">
            <a:avLst/>
          </a:prstGeom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64275" y="2075308"/>
            <a:ext cx="7922525" cy="4893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>
              <a:buClr>
                <a:srgbClr val="00B050"/>
              </a:buClr>
              <a:buSzPct val="100000"/>
              <a:buFont typeface="Arial"/>
              <a:buChar char="•"/>
            </a:pPr>
            <a:r>
              <a:rPr lang="zh-CN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经文的鼓励与生</a:t>
            </a:r>
            <a:r>
              <a:rPr lang="zh-CN" sz="28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活</a:t>
            </a:r>
            <a:r>
              <a:rPr lang="zh-CN" altLang="en-US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的</a:t>
            </a:r>
            <a:r>
              <a:rPr lang="zh-CN" sz="28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应</a:t>
            </a:r>
            <a:r>
              <a:rPr lang="zh-CN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用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57200">
              <a:buClr>
                <a:srgbClr val="E36C09"/>
              </a:buClr>
              <a:buSzPct val="100000"/>
              <a:buFont typeface="+mj-lt"/>
              <a:buAutoNum type="arabicPeriod" startAt="3"/>
            </a:pPr>
            <a:r>
              <a:rPr lang="zh-CN" altLang="en-US" sz="2400" b="1" dirty="0" smtClean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献</a:t>
            </a:r>
            <a:r>
              <a:rPr lang="zh-CN" altLang="en-US" sz="2400" b="1" dirty="0">
                <a:solidFill>
                  <a:srgbClr val="E36C09"/>
                </a:solidFill>
                <a:latin typeface="SimSun"/>
                <a:ea typeface="SimSun"/>
                <a:cs typeface="SimSun"/>
                <a:sym typeface="SimSun"/>
              </a:rPr>
              <a:t>己于主当做活祭与灵祭</a:t>
            </a:r>
            <a:r>
              <a:rPr lang="zh-CN" sz="24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 </a:t>
            </a:r>
            <a:endParaRPr lang="zh-CN"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罗马书 </a:t>
            </a:r>
            <a:r>
              <a:rPr lang="en-US" altLang="zh-CN" sz="1800" b="1" dirty="0" smtClean="0">
                <a:solidFill>
                  <a:schemeClr val="dk1"/>
                </a:solidFill>
                <a:latin typeface="+mn-lt"/>
                <a:ea typeface="SimSun"/>
                <a:cs typeface="SimSun"/>
                <a:sym typeface="SimSun"/>
              </a:rPr>
              <a:t>Romans</a:t>
            </a:r>
            <a:r>
              <a:rPr lang="en-US" altLang="zh-CN" sz="18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b="1" dirty="0" smtClean="0">
                <a:solidFill>
                  <a:schemeClr val="dk1"/>
                </a:solidFill>
                <a:latin typeface="+mn-lt"/>
                <a:ea typeface="SimSun"/>
                <a:cs typeface="SimSun"/>
                <a:sym typeface="SimSun"/>
              </a:rPr>
              <a:t>12:1-2</a:t>
            </a:r>
            <a:endParaRPr lang="zh-CN" altLang="en-US" sz="1800" b="1" dirty="0">
              <a:solidFill>
                <a:schemeClr val="dk1"/>
              </a:solidFill>
              <a:latin typeface="+mn-lt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en-US" altLang="zh-CN" sz="1800" b="1" baseline="30000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r>
              <a:rPr lang="en-US" altLang="zh-CN" sz="18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所以弟兄们，我以神的慈悲劝你们，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将身体献上，当做活祭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，是圣洁的，是神所喜悦的，你们如此侍奉乃是理所当然的。 </a:t>
            </a:r>
            <a:r>
              <a:rPr lang="en-US" altLang="zh-CN" sz="18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r>
              <a:rPr lang="en-US" alt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不要效法这个世界，只要心意更新而变化，叫你们察验何为神的善良、纯全、可喜悦的旨意。</a:t>
            </a:r>
          </a:p>
          <a:p>
            <a:pPr lvl="0">
              <a:buSzPct val="25000"/>
            </a:pPr>
            <a:endParaRPr lang="en-US" altLang="zh-CN" sz="1800" b="1" dirty="0" smtClean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zh-CN" altLang="en-US" sz="1800" b="1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彼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得前书 </a:t>
            </a:r>
            <a:r>
              <a:rPr lang="en-US" altLang="zh-CN" sz="1800" b="1" dirty="0" smtClean="0">
                <a:solidFill>
                  <a:schemeClr val="dk1"/>
                </a:solidFill>
                <a:latin typeface="+mn-lt"/>
                <a:ea typeface="SimSun"/>
                <a:cs typeface="SimSun"/>
                <a:sym typeface="SimSun"/>
              </a:rPr>
              <a:t>1 Peter 2:5</a:t>
            </a:r>
            <a:endParaRPr lang="en-US" altLang="zh-CN" sz="1800" b="1" dirty="0">
              <a:solidFill>
                <a:schemeClr val="dk1"/>
              </a:solidFill>
              <a:latin typeface="+mn-lt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en-US" altLang="zh-CN" sz="1800" b="1" baseline="30000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lang="en-US" altLang="zh-CN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你们来到主面前，也就像活石，被建造成为灵宫，做圣洁的祭司，借着耶稣基督奉献神所悦纳的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灵祭</a:t>
            </a:r>
            <a:r>
              <a:rPr lang="zh-CN" altLang="en-US" sz="18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lang="zh-CN" sz="18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69094" cy="1889924"/>
          </a:xfrm>
          <a:prstGeom prst="rect">
            <a:avLst/>
          </a:prstGeom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545910" y="2052044"/>
            <a:ext cx="8140889" cy="39272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诗篇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43:3-5 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走到神的祭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坛</a:t>
            </a:r>
            <a:endParaRPr lang="en-US" altLang="zh-CN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endParaRPr lang="en-US" altLang="zh-CN" sz="20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r>
              <a:rPr lang="en-US" altLang="zh-CN" sz="2000" baseline="30000" dirty="0" smtClean="0">
                <a:latin typeface="SimSun"/>
                <a:ea typeface="SimSun"/>
                <a:cs typeface="SimSun"/>
                <a:sym typeface="SimSun"/>
              </a:rPr>
              <a:t>3</a:t>
            </a:r>
            <a:r>
              <a:rPr lang="zh-CN" altLang="en-US" sz="2000" dirty="0" smtClean="0">
                <a:latin typeface="SimSun"/>
                <a:ea typeface="SimSun"/>
                <a:cs typeface="SimSun"/>
                <a:sym typeface="SimSun"/>
              </a:rPr>
              <a:t>求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你发出你的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亮光和真实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，好引导我，带我到你的圣山，到你的居所。</a:t>
            </a:r>
          </a:p>
          <a:p>
            <a:pPr lvl="0">
              <a:lnSpc>
                <a:spcPct val="115000"/>
              </a:lnSpc>
              <a:buSzPct val="25000"/>
            </a:pPr>
            <a:r>
              <a:rPr lang="en-US" altLang="zh-CN" sz="2000" baseline="30000" dirty="0" smtClean="0">
                <a:latin typeface="SimSun"/>
                <a:ea typeface="SimSun"/>
                <a:cs typeface="SimSun"/>
                <a:sym typeface="SimSun"/>
              </a:rPr>
              <a:t>4</a:t>
            </a:r>
            <a:r>
              <a:rPr lang="zh-CN" altLang="en-US" sz="2000" dirty="0" smtClean="0"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就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走到神的祭坛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，到我最喜乐的神那里。神啊，我的神，我要弹琴称赞你。</a:t>
            </a:r>
          </a:p>
          <a:p>
            <a:pPr lvl="0">
              <a:lnSpc>
                <a:spcPct val="115000"/>
              </a:lnSpc>
              <a:buSzPct val="25000"/>
            </a:pPr>
            <a:r>
              <a:rPr lang="en-US" altLang="zh-CN" sz="2000" baseline="30000" dirty="0" smtClean="0">
                <a:latin typeface="SimSun"/>
                <a:ea typeface="SimSun"/>
                <a:cs typeface="SimSun"/>
                <a:sym typeface="SimSun"/>
              </a:rPr>
              <a:t>5</a:t>
            </a:r>
            <a:r>
              <a:rPr lang="zh-CN" altLang="en-US" sz="2000" dirty="0" smtClean="0"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的心哪，你为何忧闷？为何在我里面烦躁？应当仰望神，因我还要称赞他，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他是我脸上的光荣，是我的神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。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dirty="0">
              <a:solidFill>
                <a:srgbClr val="0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1"/>
            <a:ext cx="2471400" cy="18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326033"/>
            <a:ext cx="1905000" cy="240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zh-CN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18977" y="2076341"/>
            <a:ext cx="8444023" cy="4367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zh-CN" altLang="en-US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神在创世纪里三座重要祭坛的启示</a:t>
            </a:r>
            <a:br>
              <a:rPr lang="zh-CN" altLang="en-US" sz="28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en-US" altLang="zh-CN" sz="2000" b="1" dirty="0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The </a:t>
            </a:r>
            <a:r>
              <a:rPr lang="en-US" altLang="zh-CN" sz="2000" b="1" dirty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Revelation of God Through Three Significant Altars in </a:t>
            </a:r>
            <a:r>
              <a:rPr lang="en-US" altLang="zh-CN" sz="2000" b="1" dirty="0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Genesis</a:t>
            </a:r>
            <a:r>
              <a:rPr lang="en-US" altLang="zh-CN" sz="2000" b="1" baseline="-25000" dirty="0" smtClean="0">
                <a:solidFill>
                  <a:srgbClr val="0070C0"/>
                </a:solidFill>
                <a:latin typeface="+mn-lt"/>
                <a:ea typeface="SimSun"/>
                <a:cs typeface="SimSun"/>
                <a:sym typeface="SimSun"/>
              </a:rPr>
              <a:t>…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ea typeface="SimSun"/>
                <a:cs typeface="SimSun"/>
                <a:sym typeface="SimSun"/>
              </a:rPr>
              <a:t/>
            </a:r>
            <a:br>
              <a:rPr lang="zh-CN" altLang="en-US" sz="2000" b="1" dirty="0">
                <a:solidFill>
                  <a:srgbClr val="C00000"/>
                </a:solidFill>
                <a:latin typeface="+mn-lt"/>
                <a:ea typeface="SimSun"/>
                <a:cs typeface="SimSun"/>
                <a:sym typeface="SimSun"/>
              </a:rPr>
            </a:br>
            <a:endParaRPr lang="zh-CN" sz="2400" b="1" baseline="-25000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亚伯拉罕的祭坛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altar that was built by Abraham (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创世纪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Gen. 22:9-14) – 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为我们预备的神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God who prepares for </a:t>
            </a:r>
            <a:r>
              <a:rPr lang="en-US" sz="18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</a:t>
            </a:r>
          </a:p>
          <a:p>
            <a:pPr marL="4572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以撒的祭坛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altar that was built by Isaac (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创世纪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Gen. 26:23-25) – 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与我们同在的神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God who is with </a:t>
            </a:r>
            <a:r>
              <a:rPr lang="en-US" sz="18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</a:t>
            </a:r>
          </a:p>
          <a:p>
            <a:pPr marL="4572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雅各的祭坛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altar that was built by Jacob (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创世纪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Gen. 35:3-7) –  </a:t>
            </a: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向我们显现的神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God who reveals to </a:t>
            </a:r>
            <a:r>
              <a:rPr lang="en-US" sz="18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us</a:t>
            </a:r>
          </a:p>
          <a:p>
            <a:pPr marL="457200" lvl="0" indent="-457200">
              <a:lnSpc>
                <a:spcPct val="115000"/>
              </a:lnSpc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zh-CN" alt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这三座祭坛给我们的生命鼓励与生活应用</a:t>
            </a:r>
            <a:r>
              <a:rPr lang="en-US" sz="18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Encouragements and applications for our lives from these three </a:t>
            </a:r>
            <a:r>
              <a:rPr lang="en-US" sz="18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altars</a:t>
            </a:r>
            <a:endParaRPr lang="zh-CN" sz="1800" b="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/>
          </p:cNvSpPr>
          <p:nvPr/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Clr>
                <a:srgbClr val="974806"/>
              </a:buClr>
              <a:buSzPct val="25000"/>
            </a:pPr>
            <a:r>
              <a:rPr lang="zh-CN" altLang="en-US" sz="2800" b="1" dirty="0" smtClean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 smtClean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 smtClean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 smtClean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zh-C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1000" y="1981200"/>
            <a:ext cx="8382000" cy="4664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亚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伯拉罕筑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坛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献祭</a:t>
            </a:r>
            <a:endParaRPr lang="en-US" altLang="zh-CN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endParaRPr lang="en-US" altLang="zh-CN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r>
              <a:rPr lang="zh-CN" altLang="en-US" sz="20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</a:t>
            </a:r>
            <a:r>
              <a:rPr lang="zh-CN" altLang="en-US" sz="20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世记 </a:t>
            </a:r>
            <a:r>
              <a:rPr lang="en-US" altLang="zh-CN" sz="20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22:9-14</a:t>
            </a:r>
            <a:endParaRPr lang="zh-CN" sz="2000" b="1" i="0" u="none" strike="noStrike" cap="none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endParaRPr lang="en-US" altLang="zh-CN" sz="20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lnSpc>
                <a:spcPct val="115000"/>
              </a:lnSpc>
              <a:buSzPct val="25000"/>
            </a:pPr>
            <a:r>
              <a:rPr lang="en-US" altLang="zh-CN" sz="2000" baseline="30000" dirty="0" smtClean="0">
                <a:latin typeface="SimSun"/>
                <a:ea typeface="SimSun"/>
                <a:cs typeface="SimSun"/>
                <a:sym typeface="SimSun"/>
              </a:rPr>
              <a:t>9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他们到了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神所指示的地方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摩利亚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)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，亚伯拉罕在那里筑坛，把柴摆好，捆绑他的儿子以撒，放在坛的柴上。 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10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亚伯拉罕就伸手拿刀，要杀他的儿子。 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11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耶和华的使者从天上呼叫他说：“亚伯拉罕！亚伯拉罕！”他说：“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我在这里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。” 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12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天使说：“你不可在这童子身上下手，一点不可害他。现在我知道你是敬畏神的了，因为你没有将你的儿子，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就是你独生的儿子，留下不给我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。” 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13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亚伯拉罕举目观看，不料，有一只公羊，两角扣在稠密的小树中。亚伯拉罕就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取了那只公羊来，献为燔祭，代替他的儿子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。 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14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亚伯拉罕给那地方起名叫耶和华以勒，直到今日人还说：“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在耶和华的山上必有预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备</a:t>
            </a:r>
            <a:r>
              <a:rPr lang="zh-CN" sz="1800" dirty="0" smtClean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1800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6129" y="1342665"/>
            <a:ext cx="2590798" cy="1948555"/>
          </a:xfrm>
          <a:prstGeom prst="rect">
            <a:avLst/>
          </a:prstGeom>
        </p:spPr>
      </p:pic>
      <p:sp>
        <p:nvSpPr>
          <p:cNvPr id="8" name="Shape 105"/>
          <p:cNvSpPr txBox="1">
            <a:spLocks noGrp="1"/>
          </p:cNvSpPr>
          <p:nvPr>
            <p:ph type="title"/>
          </p:nvPr>
        </p:nvSpPr>
        <p:spPr>
          <a:xfrm>
            <a:off x="2743200" y="169298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zh-C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764275" y="2075308"/>
            <a:ext cx="780651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亚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伯拉罕筑坛献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祭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22:1-14) </a:t>
            </a:r>
            <a:endParaRPr lang="zh-CN" altLang="en-US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神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的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指示</a:t>
            </a:r>
            <a:r>
              <a:rPr lang="zh-CN" altLang="en-US" sz="1800" b="1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– </a:t>
            </a:r>
          </a:p>
          <a:p>
            <a:pPr lvl="0">
              <a:buSzPct val="25000"/>
            </a:pP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“你带着你的儿子，就是你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独生的儿子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，你所爱的以撒，往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摩利亚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地去，在我所要指示你的山上，把他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献为燔祭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。”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亚伯拉罕的反</a:t>
            </a:r>
            <a:r>
              <a:rPr lang="ja-JP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应</a:t>
            </a:r>
            <a:r>
              <a:rPr lang="ja-JP" altLang="en-US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-</a:t>
            </a:r>
          </a:p>
          <a:p>
            <a:pPr lvl="0">
              <a:buSzPct val="25000"/>
            </a:pP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ja-JP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ja-JP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在这</a:t>
            </a:r>
            <a:r>
              <a:rPr lang="ja-JP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里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” “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带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着两个仆人和他儿子以撒，也劈好了燔祭的柴，就起身往神所指示他的地方去了。 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到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了第三日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亚伯拉罕举目远远地看见那地方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”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‘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我儿，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神必自己预备做燔祭的羊羔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。”于是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二人同行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’</a:t>
            </a:r>
          </a:p>
          <a:p>
            <a:pPr lvl="0">
              <a:buSzPct val="25000"/>
            </a:pPr>
            <a:endParaRPr lang="en-US" altLang="zh-CN" sz="1800" dirty="0">
              <a:latin typeface="SimSun"/>
              <a:ea typeface="SimSun"/>
              <a:cs typeface="SimSun"/>
              <a:sym typeface="SimSun"/>
            </a:endParaRPr>
          </a:p>
          <a:p>
            <a:pPr lvl="0">
              <a:buSzPct val="25000"/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在耶和华的山上必有预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备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 lvl="0">
              <a:buSzPct val="25000"/>
            </a:pP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有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一只公羊，两角扣在稠密的小树中。亚伯拉罕就取了那只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公羊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来，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献为燔祭，代替他的儿子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”</a:t>
            </a:r>
          </a:p>
          <a:p>
            <a:pPr lvl="0">
              <a:buSzPct val="25000"/>
            </a:pPr>
            <a:endParaRPr lang="zh-CN" sz="20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5"/>
          <p:cNvSpPr txBox="1">
            <a:spLocks noGrp="1"/>
          </p:cNvSpPr>
          <p:nvPr>
            <p:ph type="title"/>
          </p:nvPr>
        </p:nvSpPr>
        <p:spPr>
          <a:xfrm>
            <a:off x="2743200" y="22860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483" y="1374865"/>
            <a:ext cx="1940312" cy="1695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81000" y="1981200"/>
            <a:ext cx="845819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1.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亚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伯拉罕筑坛献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祭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22:1-14) </a:t>
            </a:r>
            <a:endParaRPr lang="zh-CN" altLang="en-US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b="1" dirty="0" smtClean="0">
              <a:solidFill>
                <a:schemeClr val="accent6">
                  <a:lumMod val="75000"/>
                </a:schemeClr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亚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伯拉罕对神的认识</a:t>
            </a:r>
            <a:r>
              <a:rPr lang="zh-CN" altLang="en-US" sz="1600" b="1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– </a:t>
            </a:r>
          </a:p>
          <a:p>
            <a:pPr>
              <a:buSzPct val="25000"/>
            </a:pPr>
            <a:r>
              <a:rPr lang="en-US" altLang="zh-CN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YHWH </a:t>
            </a:r>
            <a:r>
              <a:rPr lang="en-US" altLang="zh-CN" sz="1600" dirty="0" err="1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Yir’eh</a:t>
            </a:r>
            <a:r>
              <a:rPr lang="en-US" altLang="zh-CN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(God </a:t>
            </a:r>
            <a:r>
              <a:rPr lang="en-US" altLang="zh-CN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will see to it, </a:t>
            </a:r>
            <a:r>
              <a:rPr lang="en-US" altLang="zh-CN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God </a:t>
            </a:r>
            <a:r>
              <a:rPr lang="en-US" altLang="zh-CN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provides) </a:t>
            </a:r>
            <a:r>
              <a:rPr lang="ja-JP" altLang="en-US" sz="1600" dirty="0">
                <a:latin typeface="Calibri" panose="020F0502020204030204" pitchFamily="34" charset="0"/>
                <a:ea typeface="SimSun"/>
                <a:cs typeface="SimSun"/>
                <a:sym typeface="SimSun"/>
              </a:rPr>
              <a:t>耶和华以</a:t>
            </a:r>
            <a:r>
              <a:rPr lang="ja-JP" altLang="en-US" sz="1600" dirty="0" smtClean="0">
                <a:latin typeface="Calibri" panose="020F0502020204030204" pitchFamily="34" charset="0"/>
                <a:ea typeface="SimSun"/>
                <a:cs typeface="SimSun"/>
                <a:sym typeface="SimSun"/>
              </a:rPr>
              <a:t>勒 </a:t>
            </a:r>
            <a:r>
              <a:rPr lang="en-US" altLang="ja-JP" sz="1600" dirty="0" smtClean="0">
                <a:latin typeface="Calibri" panose="020F0502020204030204" pitchFamily="34" charset="0"/>
                <a:ea typeface="SimSun"/>
                <a:cs typeface="SimSun"/>
                <a:sym typeface="SimSun"/>
              </a:rPr>
              <a:t>(</a:t>
            </a:r>
            <a:r>
              <a:rPr lang="ja-JP" altLang="en-US" sz="1600" dirty="0">
                <a:latin typeface="Calibri" panose="020F0502020204030204" pitchFamily="34" charset="0"/>
                <a:ea typeface="SimSun"/>
                <a:cs typeface="SimSun"/>
                <a:sym typeface="SimSun"/>
              </a:rPr>
              <a:t>创世记 </a:t>
            </a:r>
            <a:r>
              <a:rPr lang="en-US" altLang="ja-JP" sz="1600" dirty="0" smtClean="0">
                <a:latin typeface="Calibri" panose="020F0502020204030204" pitchFamily="34" charset="0"/>
                <a:ea typeface="SimSun"/>
                <a:cs typeface="SimSun"/>
                <a:sym typeface="SimSun"/>
              </a:rPr>
              <a:t>22:14)</a:t>
            </a:r>
          </a:p>
          <a:p>
            <a:pPr>
              <a:buSzPct val="25000"/>
            </a:pPr>
            <a:r>
              <a:rPr lang="zh-CN" altLang="en-US" sz="1600" b="1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耶</a:t>
            </a:r>
            <a:r>
              <a:rPr lang="zh-CN" altLang="en-US" sz="1600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和华必预</a:t>
            </a:r>
            <a:r>
              <a:rPr lang="zh-CN" altLang="en-US" sz="1600" b="1" dirty="0" smtClean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备</a:t>
            </a:r>
            <a:r>
              <a:rPr lang="en-US" altLang="zh-CN" sz="1600" b="1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; </a:t>
            </a:r>
            <a:r>
              <a:rPr lang="ja-JP" altLang="en-US" sz="1600" dirty="0" smtClean="0"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为</a:t>
            </a:r>
            <a:r>
              <a:rPr lang="ja-JP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我们预备的神</a:t>
            </a:r>
            <a:r>
              <a:rPr lang="ja-JP" altLang="en-US" sz="1600" b="1" dirty="0">
                <a:latin typeface="SimSun" panose="02010600030101010101" pitchFamily="2" charset="-122"/>
                <a:ea typeface="SimSun" panose="02010600030101010101" pitchFamily="2" charset="-122"/>
                <a:cs typeface="SimSun"/>
                <a:sym typeface="SimSun"/>
              </a:rPr>
              <a:t> </a:t>
            </a:r>
            <a:r>
              <a:rPr lang="en-US" altLang="ja-JP" sz="1600" dirty="0" smtClean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The God </a:t>
            </a:r>
            <a:r>
              <a:rPr lang="en-US" altLang="ja-JP" sz="1600" dirty="0">
                <a:latin typeface="Arial" panose="020B0604020202020204" pitchFamily="34" charset="0"/>
                <a:ea typeface="SimSun"/>
                <a:cs typeface="Arial" panose="020B0604020202020204" pitchFamily="34" charset="0"/>
                <a:sym typeface="SimSun"/>
              </a:rPr>
              <a:t>who prepares for us </a:t>
            </a:r>
            <a:endParaRPr lang="en-US" altLang="ja-JP" sz="1600" dirty="0" smtClean="0">
              <a:latin typeface="Arial" panose="020B0604020202020204" pitchFamily="34" charset="0"/>
              <a:ea typeface="SimSun"/>
              <a:cs typeface="Arial" panose="020B0604020202020204" pitchFamily="34" charset="0"/>
              <a:sym typeface="SimSun"/>
            </a:endParaRPr>
          </a:p>
          <a:p>
            <a:pPr>
              <a:buSzPct val="25000"/>
            </a:pP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</a:p>
          <a:p>
            <a:pPr>
              <a:buSzPct val="25000"/>
            </a:pPr>
            <a:r>
              <a:rPr lang="ja-JP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赐</a:t>
            </a: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福</a:t>
            </a:r>
            <a:r>
              <a:rPr lang="ja-JP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的</a:t>
            </a:r>
            <a:r>
              <a:rPr lang="ja-JP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神</a:t>
            </a:r>
            <a:r>
              <a:rPr lang="en-US" altLang="ja-JP" sz="1600" b="1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>
              <a:buSzPct val="25000"/>
            </a:pP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17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论福，我必赐大福给你；论子孙，我必叫你的子孙多起来，如同天上的星，海边的沙；你子孙必得着仇敌的城门；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18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并且地上万国都必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因你的后裔得福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，因为你听从了我的话。’” </a:t>
            </a: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为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我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们预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备的神</a:t>
            </a:r>
            <a:r>
              <a:rPr lang="ja-JP" altLang="en-US" sz="16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ja-JP" sz="1600" dirty="0" smtClean="0">
                <a:latin typeface="SimSun"/>
                <a:ea typeface="SimSun"/>
                <a:cs typeface="SimSun"/>
                <a:sym typeface="SimSun"/>
              </a:rPr>
              <a:t>-</a:t>
            </a:r>
          </a:p>
          <a:p>
            <a:pPr>
              <a:buSzPct val="25000"/>
            </a:pP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9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神差他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独生子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到世间来，使我们借着他得生，神爱我们的心在此就显明了。 </a:t>
            </a: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10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不是我们爱神，乃是神爱我们，差他的儿子为我们的罪做了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挽回祭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，这就是爱了。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约翰一</a:t>
            </a:r>
            <a:r>
              <a:rPr lang="ja-JP" altLang="en-US" sz="1600" dirty="0" smtClean="0">
                <a:latin typeface="SimSun"/>
                <a:ea typeface="SimSun"/>
                <a:cs typeface="SimSun"/>
                <a:sym typeface="SimSun"/>
              </a:rPr>
              <a:t>书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1 John 4:9-10)</a:t>
            </a:r>
          </a:p>
          <a:p>
            <a:pPr>
              <a:buSzPct val="25000"/>
            </a:pPr>
            <a:endParaRPr lang="en-US" altLang="zh-CN" sz="16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600" baseline="30000" dirty="0">
                <a:latin typeface="SimSun"/>
                <a:ea typeface="SimSun"/>
                <a:cs typeface="SimSun"/>
                <a:sym typeface="SimSun"/>
              </a:rPr>
              <a:t>17</a:t>
            </a:r>
            <a:r>
              <a:rPr lang="en-US" altLang="zh-CN" sz="16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他们就把耶稣带了去。</a:t>
            </a:r>
            <a:r>
              <a:rPr lang="zh-CN" altLang="en-US" sz="16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耶稣背着自己的十字架</a:t>
            </a:r>
            <a:r>
              <a:rPr lang="zh-CN" altLang="en-US" sz="1600" dirty="0">
                <a:latin typeface="SimSun"/>
                <a:ea typeface="SimSun"/>
                <a:cs typeface="SimSun"/>
                <a:sym typeface="SimSun"/>
              </a:rPr>
              <a:t>出来，到了一个地方，名叫髑髅地，希伯来话叫各各他</a:t>
            </a:r>
            <a:r>
              <a:rPr lang="zh-CN" altLang="en-US" sz="16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ja-JP" altLang="en-US" sz="1600" dirty="0">
                <a:latin typeface="SimSun"/>
                <a:ea typeface="SimSun"/>
                <a:cs typeface="SimSun"/>
                <a:sym typeface="SimSun"/>
              </a:rPr>
              <a:t>约翰福</a:t>
            </a:r>
            <a:r>
              <a:rPr lang="ja-JP" altLang="en-US" sz="1600" dirty="0" smtClean="0">
                <a:latin typeface="SimSun"/>
                <a:ea typeface="SimSun"/>
                <a:cs typeface="SimSun"/>
                <a:sym typeface="SimSun"/>
              </a:rPr>
              <a:t>音 </a:t>
            </a:r>
            <a:r>
              <a:rPr lang="en-US" altLang="zh-CN" sz="1600" dirty="0" smtClean="0">
                <a:latin typeface="SimSun"/>
                <a:ea typeface="SimSun"/>
                <a:cs typeface="SimSun"/>
                <a:sym typeface="SimSun"/>
              </a:rPr>
              <a:t>John 19:17)</a:t>
            </a: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578035"/>
            <a:ext cx="1406136" cy="15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87824" y="2209800"/>
            <a:ext cx="8229601" cy="56928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以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撒筑坛求告耶和华的名</a:t>
            </a:r>
            <a:endParaRPr lang="en-US" altLang="zh-CN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endParaRPr lang="en-US" altLang="zh-CN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</a:t>
            </a:r>
            <a:r>
              <a:rPr lang="zh-CN" altLang="en-US" sz="2400" b="1" dirty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26:23-25</a:t>
            </a:r>
            <a:endParaRPr lang="zh-CN" altLang="en-US" sz="2400" b="1" dirty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endParaRPr lang="en-US" altLang="zh-CN" sz="2000" baseline="300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lnSpc>
                <a:spcPct val="115000"/>
              </a:lnSpc>
              <a:buSzPct val="25000"/>
            </a:pP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23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以撒从那里上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别是巴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去。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24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当夜耶和华向他显现，说：“我是你父亲亚伯拉罕的神，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不要惧怕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，因为我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与你同在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，要赐福给你，并要为我仆人亚伯拉罕的缘故，使你的后裔繁多。” </a:t>
            </a:r>
            <a:r>
              <a:rPr lang="en-US" altLang="zh-CN" sz="2000" baseline="30000" dirty="0">
                <a:latin typeface="SimSun"/>
                <a:ea typeface="SimSun"/>
                <a:cs typeface="SimSun"/>
                <a:sym typeface="SimSun"/>
              </a:rPr>
              <a:t>25</a:t>
            </a:r>
            <a:r>
              <a:rPr lang="en-US" altLang="zh-CN" sz="20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20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以撒就在那里筑了一座坛，求告耶和华的名</a:t>
            </a:r>
            <a:r>
              <a:rPr lang="zh-CN" altLang="en-US" sz="2000" dirty="0">
                <a:latin typeface="SimSun"/>
                <a:ea typeface="SimSun"/>
                <a:cs typeface="SimSun"/>
                <a:sym typeface="SimSun"/>
              </a:rPr>
              <a:t>，并且支搭帐篷。他的仆人便在那里挖了一口井</a:t>
            </a:r>
            <a:r>
              <a:rPr lang="zh-CN" altLang="en-US" sz="20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zh-CN" altLang="en-US" sz="2000" dirty="0">
              <a:latin typeface="SimSun"/>
              <a:ea typeface="SimSun"/>
              <a:cs typeface="SimSun"/>
              <a:sym typeface="SimSun"/>
            </a:endParaRPr>
          </a:p>
          <a:p>
            <a:endParaRPr sz="2000" dirty="0">
              <a:latin typeface="SimSun"/>
              <a:ea typeface="SimSun"/>
              <a:cs typeface="SimSun"/>
              <a:sym typeface="SimSun"/>
            </a:endParaRPr>
          </a:p>
          <a:p>
            <a:pPr marL="342900" indent="-342900">
              <a:buClr>
                <a:srgbClr val="000000"/>
              </a:buClr>
              <a:buFont typeface="Arial"/>
              <a:buNone/>
            </a:pPr>
            <a:endParaRPr sz="2400" dirty="0">
              <a:latin typeface="SimSun"/>
              <a:ea typeface="SimSun"/>
              <a:cs typeface="SimSun"/>
              <a:sym typeface="SimSun"/>
            </a:endParaRPr>
          </a:p>
          <a:p>
            <a:endParaRPr sz="2400" b="1" dirty="0"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7" y="1447800"/>
            <a:ext cx="2206290" cy="2088632"/>
          </a:xfrm>
          <a:prstGeom prst="rect">
            <a:avLst/>
          </a:prstGeom>
        </p:spPr>
      </p:pic>
      <p:sp>
        <p:nvSpPr>
          <p:cNvPr id="8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2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09600" y="2057400"/>
            <a:ext cx="7806519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以撒筑坛求告耶和华的名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26:1-26)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457200" indent="-457200">
              <a:buClr>
                <a:srgbClr val="000000"/>
              </a:buClr>
              <a:buFont typeface="Calibri"/>
              <a:buNone/>
            </a:pPr>
            <a:endParaRPr sz="20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以撒的难处</a:t>
            </a:r>
            <a:endParaRPr lang="en-US" altLang="zh-CN" sz="20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u="sng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饥荒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-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“</a:t>
            </a:r>
            <a:r>
              <a:rPr lang="en-US" altLang="zh-CN" sz="1800" baseline="-25000" dirty="0" smtClean="0">
                <a:latin typeface="SimSun"/>
                <a:ea typeface="SimSun"/>
                <a:cs typeface="SimSun"/>
                <a:sym typeface="SimSun"/>
              </a:rPr>
              <a:t>…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这时又有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饥荒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，以撒就往基拉耳去，到非利士人的王亚比米勒那里。”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ja-JP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800" b="1" u="sng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畏惧</a:t>
            </a:r>
            <a:r>
              <a:rPr lang="ja-JP" altLang="en-US" sz="1800" b="1" u="sng" dirty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撒</a:t>
            </a:r>
            <a:r>
              <a:rPr lang="ja-JP" altLang="en-US" sz="1800" b="1" u="sng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谎</a:t>
            </a:r>
            <a:r>
              <a:rPr lang="ja-JP" altLang="en-US" sz="1800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– “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6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以撒就住在基拉耳。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7 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那地方的人问到他的妻子，他便说：“那是我的妹子。”原来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他怕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说“是我的妻子”。他心里想：“恐怕这地方的人为利百加的缘故杀我，因为她容貌俊美。”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ja-JP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ja-JP" altLang="en-US" sz="1800" b="1" u="sng" dirty="0" smtClean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相争为敌</a:t>
            </a:r>
            <a:r>
              <a:rPr lang="ja-JP" altLang="en-US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ja-JP" sz="1800" dirty="0" smtClean="0">
                <a:latin typeface="SimSun"/>
                <a:ea typeface="SimSun"/>
                <a:cs typeface="SimSun"/>
                <a:sym typeface="SimSun"/>
              </a:rPr>
              <a:t>- 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20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基拉耳的牧人与以撒的牧人</a:t>
            </a:r>
            <a:r>
              <a:rPr lang="zh-CN" altLang="en-US" sz="1800" dirty="0">
                <a:solidFill>
                  <a:schemeClr val="tx1"/>
                </a:solidFill>
                <a:latin typeface="SimSun"/>
                <a:ea typeface="SimSun"/>
                <a:cs typeface="SimSun"/>
                <a:sym typeface="SimSun"/>
              </a:rPr>
              <a:t>争竞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，说：“这水是我们的。”以撒就给那井起名叫埃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色，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因为他们和他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相争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。 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21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以撒的仆人又挖了一口井，他们又为这井争竞，因此以撒给这井起名叫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西提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拿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471508" cy="18874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7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altLang="zh-C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zh-CN" alt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81000" y="1529656"/>
            <a:ext cx="8229600" cy="26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ct val="25000"/>
            </a:pP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2.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 以撒筑坛求告耶和华的名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(</a:t>
            </a:r>
            <a:r>
              <a:rPr lang="zh-CN" altLang="en-US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创世记 </a:t>
            </a:r>
            <a:r>
              <a:rPr lang="en-US" altLang="zh-CN" sz="2400" b="1" dirty="0" smtClean="0">
                <a:solidFill>
                  <a:srgbClr val="0070C0"/>
                </a:solidFill>
                <a:latin typeface="SimSun"/>
                <a:ea typeface="SimSun"/>
                <a:cs typeface="SimSun"/>
                <a:sym typeface="SimSun"/>
              </a:rPr>
              <a:t>26:1-26) </a:t>
            </a:r>
            <a:endParaRPr lang="zh-CN" altLang="en-US" sz="2400" b="1" dirty="0" smtClean="0">
              <a:solidFill>
                <a:srgbClr val="0070C0"/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600" b="1" dirty="0" smtClean="0">
              <a:solidFill>
                <a:schemeClr val="accent6">
                  <a:lumMod val="75000"/>
                </a:schemeClr>
              </a:solidFill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神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的显现</a:t>
            </a:r>
            <a:r>
              <a:rPr lang="zh-CN" altLang="en-US" sz="1800" b="1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b="1" dirty="0">
                <a:latin typeface="SimSun"/>
                <a:ea typeface="SimSun"/>
                <a:cs typeface="SimSun"/>
                <a:sym typeface="SimSun"/>
              </a:rPr>
              <a:t>–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</a:p>
          <a:p>
            <a:pPr>
              <a:buSzPct val="25000"/>
            </a:pP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23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以撒从那里上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别是巴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去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24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当夜耶和华向他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显</a:t>
            </a:r>
            <a:r>
              <a:rPr lang="zh-CN" altLang="en-US" sz="1800" b="1" dirty="0" smtClean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现</a:t>
            </a:r>
            <a:r>
              <a:rPr lang="en-US" altLang="zh-CN" sz="1800" baseline="-25000" dirty="0" smtClean="0">
                <a:latin typeface="SimSun"/>
                <a:ea typeface="SimSun"/>
                <a:cs typeface="SimSun"/>
                <a:sym typeface="SimSun"/>
              </a:rPr>
              <a:t>…</a:t>
            </a:r>
          </a:p>
          <a:p>
            <a:pPr>
              <a:buSzPct val="25000"/>
            </a:pPr>
            <a:endParaRPr lang="en-US" altLang="zh-CN" sz="1800" b="1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以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撒的反应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>
              <a:buSzPct val="25000"/>
            </a:pPr>
            <a:r>
              <a:rPr lang="en-US" altLang="zh-CN" sz="1800" baseline="30000" dirty="0" smtClean="0">
                <a:latin typeface="SimSun"/>
                <a:ea typeface="SimSun"/>
                <a:cs typeface="SimSun"/>
                <a:sym typeface="SimSun"/>
              </a:rPr>
              <a:t>25</a:t>
            </a:r>
            <a:r>
              <a:rPr lang="en-US" altLang="zh-CN" sz="1800" dirty="0" smtClean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以撒就在那里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筑了一座坛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，求告耶和华的名，并且支搭帐篷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</a:t>
            </a:r>
            <a:r>
              <a:rPr lang="en-US" altLang="zh-CN" sz="1800" baseline="-25000" dirty="0" smtClean="0">
                <a:latin typeface="SimSun"/>
                <a:ea typeface="SimSun"/>
                <a:cs typeface="SimSun"/>
                <a:sym typeface="SimSun"/>
              </a:rPr>
              <a:t>…</a:t>
            </a:r>
            <a:endParaRPr lang="en-US" altLang="zh-CN" sz="1800" baseline="-250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神赐以撒的</a:t>
            </a:r>
            <a:r>
              <a:rPr lang="zh-CN" altLang="en-US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福 </a:t>
            </a:r>
            <a:r>
              <a:rPr lang="en-US" altLang="zh-CN" sz="1800" b="1" dirty="0" smtClean="0">
                <a:latin typeface="SimSun"/>
                <a:ea typeface="SimSun"/>
                <a:cs typeface="SimSun"/>
                <a:sym typeface="SimSun"/>
              </a:rPr>
              <a:t>–</a:t>
            </a:r>
          </a:p>
          <a:p>
            <a:pPr>
              <a:buSzPct val="25000"/>
            </a:pPr>
            <a:r>
              <a:rPr lang="en-US" altLang="zh-CN" sz="1800" baseline="30000" dirty="0">
                <a:latin typeface="SimSun"/>
                <a:ea typeface="SimSun"/>
                <a:cs typeface="SimSun"/>
                <a:sym typeface="SimSun"/>
              </a:rPr>
              <a:t>24</a:t>
            </a:r>
            <a:r>
              <a:rPr lang="en-US" altLang="zh-CN" sz="1800" dirty="0"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当夜耶和华向他显现，说：“我是你父亲亚伯拉罕的神，不要惧怕，因为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我与你同在</a:t>
            </a:r>
            <a:r>
              <a:rPr lang="zh-CN" altLang="en-US" sz="1800" dirty="0">
                <a:latin typeface="SimSun"/>
                <a:ea typeface="SimSun"/>
                <a:cs typeface="SimSun"/>
                <a:sym typeface="SimSun"/>
              </a:rPr>
              <a:t>，要赐福给你，并要为我仆人亚伯拉罕的缘故，</a:t>
            </a:r>
            <a:r>
              <a:rPr lang="zh-CN" altLang="en-US" sz="1800" b="1" dirty="0">
                <a:solidFill>
                  <a:srgbClr val="00B050"/>
                </a:solidFill>
                <a:latin typeface="SimSun"/>
                <a:ea typeface="SimSun"/>
                <a:cs typeface="SimSun"/>
                <a:sym typeface="SimSun"/>
              </a:rPr>
              <a:t>使你的后裔繁多</a:t>
            </a:r>
            <a:r>
              <a:rPr lang="zh-CN" altLang="en-US" sz="1800" dirty="0" smtClean="0">
                <a:latin typeface="SimSun"/>
                <a:ea typeface="SimSun"/>
                <a:cs typeface="SimSun"/>
                <a:sym typeface="SimSun"/>
              </a:rPr>
              <a:t>。”</a:t>
            </a:r>
            <a:endParaRPr lang="en-US" altLang="zh-CN" sz="1800" dirty="0" smtClean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en-US" altLang="zh-CN" sz="18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endParaRPr lang="zh-CN" altLang="en-US" sz="1800" dirty="0">
              <a:latin typeface="SimSun"/>
              <a:ea typeface="SimSun"/>
              <a:cs typeface="SimSun"/>
              <a:sym typeface="SimSun"/>
            </a:endParaRPr>
          </a:p>
          <a:p>
            <a:pPr>
              <a:buSzPct val="25000"/>
            </a:pPr>
            <a:endParaRPr lang="zh-CN" altLang="en-US" sz="2000" b="1" dirty="0"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911" y="0"/>
            <a:ext cx="2224711" cy="1529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5"/>
          <p:cNvSpPr txBox="1">
            <a:spLocks noGrp="1"/>
          </p:cNvSpPr>
          <p:nvPr>
            <p:ph type="title"/>
          </p:nvPr>
        </p:nvSpPr>
        <p:spPr>
          <a:xfrm>
            <a:off x="2743200" y="318560"/>
            <a:ext cx="6237025" cy="1250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974806"/>
              </a:buClr>
              <a:buSzPct val="25000"/>
            </a:pPr>
            <a:r>
              <a:rPr lang="zh-CN" altLang="en-US" sz="280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>从创世纪的三座祭坛来认识我们的神</a:t>
            </a:r>
            <a: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  <a:t/>
            </a:r>
            <a:br>
              <a:rPr lang="en-US" altLang="zh-CN" sz="3240" b="1" dirty="0">
                <a:solidFill>
                  <a:srgbClr val="974806"/>
                </a:solidFill>
                <a:latin typeface="SimSun"/>
                <a:ea typeface="SimSun"/>
                <a:cs typeface="SimSun"/>
                <a:sym typeface="SimSun"/>
              </a:rPr>
            </a:br>
            <a:r>
              <a:rPr lang="zh-CN" altLang="en-US" sz="324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SimSun"/>
                <a:cs typeface="SimSun"/>
                <a:sym typeface="SimSun"/>
              </a:rPr>
              <a:t>Knowing Our God from Three Altars in Genesis</a:t>
            </a:r>
            <a:endParaRPr lang="zh-CN" sz="2400" b="1" i="0" u="none" strike="noStrike" cap="none" dirty="0">
              <a:solidFill>
                <a:schemeClr val="tx1"/>
              </a:solidFill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9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3764</Words>
  <Application>Microsoft Office PowerPoint</Application>
  <PresentationFormat>On-screen Show (4:3)</PresentationFormat>
  <Paragraphs>209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JhengHei</vt:lpstr>
      <vt:lpstr>MS Gothic</vt:lpstr>
      <vt:lpstr>SimSun</vt:lpstr>
      <vt:lpstr>Arial</vt:lpstr>
      <vt:lpstr>Calibri</vt:lpstr>
      <vt:lpstr>Times New Roman</vt:lpstr>
      <vt:lpstr>Office Theme</vt:lpstr>
      <vt:lpstr>从创世纪的三座祭坛来认识我们的神  Knowing Our God from Three Altars in Genesis</vt:lpstr>
      <vt:lpstr>从创世纪的三座祭坛来认识我们的神  Knowing Our God from Three Altars in Genesis</vt:lpstr>
      <vt:lpstr>PowerPoint Presentation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  <vt:lpstr>BILLY GRAHAM 1918 — 2018</vt:lpstr>
      <vt:lpstr>从创世纪的三座祭坛来认识我们的神  Knowing Our God from Three Altars in Genesis</vt:lpstr>
      <vt:lpstr>从创世纪的三座祭坛来认识我们的神  Knowing Our God from Three Altars in Genesis</vt:lpstr>
      <vt:lpstr>从创世纪的三座祭坛来认识我们的神  Knowing Our God from Three Altars in Genesis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启示在使徒彼得心里的基督 The Revelation of Christ within Apostle Peter</dc:title>
  <dc:creator>Kao, Robert</dc:creator>
  <cp:lastModifiedBy>Kao, Robert</cp:lastModifiedBy>
  <cp:revision>157</cp:revision>
  <dcterms:modified xsi:type="dcterms:W3CDTF">2018-03-18T00:19:02Z</dcterms:modified>
</cp:coreProperties>
</file>