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8" r:id="rId2"/>
    <p:sldId id="259" r:id="rId3"/>
    <p:sldId id="290" r:id="rId4"/>
    <p:sldId id="291" r:id="rId5"/>
    <p:sldId id="292" r:id="rId6"/>
    <p:sldId id="293" r:id="rId7"/>
    <p:sldId id="294" r:id="rId8"/>
    <p:sldId id="288" r:id="rId9"/>
    <p:sldId id="289"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1056" y="-1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F71F51-BE6E-164B-9EFF-8786BAC380AF}" type="datetimeFigureOut">
              <a:rPr lang="en-US" smtClean="0"/>
              <a:t>10/14/16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025001-2DF1-D042-99EC-73EA0B711BAF}" type="slidenum">
              <a:rPr lang="en-US" smtClean="0"/>
              <a:t>‹#›</a:t>
            </a:fld>
            <a:endParaRPr lang="en-US"/>
          </a:p>
        </p:txBody>
      </p:sp>
    </p:spTree>
    <p:extLst>
      <p:ext uri="{BB962C8B-B14F-4D97-AF65-F5344CB8AC3E}">
        <p14:creationId xmlns:p14="http://schemas.microsoft.com/office/powerpoint/2010/main" val="33109995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t>10/14/16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1218387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t>10/14/16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3919528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t>10/14/16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2514568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t>10/14/16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110446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A292E0-37D3-A14C-827D-0786ED41B778}" type="datetimeFigureOut">
              <a:rPr lang="en-US" smtClean="0"/>
              <a:t>10/14/16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594234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A292E0-37D3-A14C-827D-0786ED41B778}" type="datetimeFigureOut">
              <a:rPr lang="en-US" smtClean="0"/>
              <a:t>10/14/16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375332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A292E0-37D3-A14C-827D-0786ED41B778}" type="datetimeFigureOut">
              <a:rPr lang="en-US" smtClean="0"/>
              <a:t>10/14/16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3037870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A292E0-37D3-A14C-827D-0786ED41B778}" type="datetimeFigureOut">
              <a:rPr lang="en-US" smtClean="0"/>
              <a:t>10/14/16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32060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292E0-37D3-A14C-827D-0786ED41B778}" type="datetimeFigureOut">
              <a:rPr lang="en-US" smtClean="0"/>
              <a:t>10/14/16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279687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292E0-37D3-A14C-827D-0786ED41B778}" type="datetimeFigureOut">
              <a:rPr lang="en-US" smtClean="0"/>
              <a:t>10/14/16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138962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292E0-37D3-A14C-827D-0786ED41B778}" type="datetimeFigureOut">
              <a:rPr lang="en-US" smtClean="0"/>
              <a:t>10/14/16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9085052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292E0-37D3-A14C-827D-0786ED41B778}" type="datetimeFigureOut">
              <a:rPr lang="en-US" smtClean="0"/>
              <a:t>10/14/16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A84F7-A98C-444A-BC11-5F3668E892FC}" type="slidenum">
              <a:rPr lang="en-US" smtClean="0"/>
              <a:t>‹#›</a:t>
            </a:fld>
            <a:endParaRPr lang="en-US"/>
          </a:p>
        </p:txBody>
      </p:sp>
    </p:spTree>
    <p:extLst>
      <p:ext uri="{BB962C8B-B14F-4D97-AF65-F5344CB8AC3E}">
        <p14:creationId xmlns:p14="http://schemas.microsoft.com/office/powerpoint/2010/main" val="3413772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9374" y="-80144"/>
            <a:ext cx="9203373" cy="523220"/>
          </a:xfrm>
          <a:prstGeom prst="rect">
            <a:avLst/>
          </a:prstGeom>
        </p:spPr>
        <p:txBody>
          <a:bodyPr wrap="square">
            <a:spAutoFit/>
          </a:bodyPr>
          <a:lstStyle/>
          <a:p>
            <a:r>
              <a:rPr lang="en-US" sz="2800" b="1" dirty="0" smtClean="0">
                <a:latin typeface="Times"/>
                <a:cs typeface="Times"/>
              </a:rPr>
              <a:t>Pastor Gary Hart	</a:t>
            </a:r>
            <a:r>
              <a:rPr lang="en-US" sz="2800" b="1" dirty="0" smtClean="0">
                <a:solidFill>
                  <a:srgbClr val="660066"/>
                </a:solidFill>
                <a:latin typeface="Times"/>
                <a:cs typeface="Times"/>
              </a:rPr>
              <a:t> Date: 10-16-16 </a:t>
            </a:r>
            <a:r>
              <a:rPr lang="en-US" sz="2800" b="1" dirty="0" smtClean="0">
                <a:solidFill>
                  <a:srgbClr val="0000FF"/>
                </a:solidFill>
                <a:latin typeface="Times"/>
                <a:cs typeface="Times"/>
              </a:rPr>
              <a:t>Text: Hebrews </a:t>
            </a:r>
            <a:r>
              <a:rPr lang="en-US" sz="2800" b="1" dirty="0">
                <a:solidFill>
                  <a:srgbClr val="0000FF"/>
                </a:solidFill>
                <a:latin typeface="Times"/>
                <a:cs typeface="Times"/>
              </a:rPr>
              <a:t>5</a:t>
            </a:r>
            <a:r>
              <a:rPr lang="en-US" sz="2800" b="1" dirty="0" smtClean="0">
                <a:solidFill>
                  <a:srgbClr val="0000FF"/>
                </a:solidFill>
                <a:latin typeface="Times"/>
                <a:cs typeface="Times"/>
              </a:rPr>
              <a:t>:11-6:20</a:t>
            </a:r>
            <a:endParaRPr lang="en-US" sz="2800" b="1" dirty="0">
              <a:solidFill>
                <a:srgbClr val="0000FF"/>
              </a:solidFill>
              <a:latin typeface="Times"/>
              <a:cs typeface="Times"/>
            </a:endParaRPr>
          </a:p>
        </p:txBody>
      </p:sp>
      <p:sp>
        <p:nvSpPr>
          <p:cNvPr id="6" name="Rectangle 5"/>
          <p:cNvSpPr/>
          <p:nvPr/>
        </p:nvSpPr>
        <p:spPr>
          <a:xfrm>
            <a:off x="-33866" y="341478"/>
            <a:ext cx="5587999" cy="523220"/>
          </a:xfrm>
          <a:prstGeom prst="rect">
            <a:avLst/>
          </a:prstGeom>
        </p:spPr>
        <p:txBody>
          <a:bodyPr wrap="square">
            <a:spAutoFit/>
          </a:bodyPr>
          <a:lstStyle/>
          <a:p>
            <a:r>
              <a:rPr lang="en-US" sz="2800" b="1" dirty="0" smtClean="0">
                <a:latin typeface="Times"/>
                <a:cs typeface="Times"/>
              </a:rPr>
              <a:t>Title: </a:t>
            </a:r>
            <a:r>
              <a:rPr lang="en-US" sz="2800" b="1" dirty="0" smtClean="0">
                <a:solidFill>
                  <a:srgbClr val="FF0000"/>
                </a:solidFill>
                <a:latin typeface="Times"/>
                <a:cs typeface="Times"/>
              </a:rPr>
              <a:t>Go forward to maturity.</a:t>
            </a:r>
            <a:endParaRPr lang="en-US" sz="2800" b="1" dirty="0">
              <a:solidFill>
                <a:srgbClr val="FF0000"/>
              </a:solidFill>
              <a:latin typeface="Times"/>
              <a:cs typeface="Times"/>
            </a:endParaRPr>
          </a:p>
        </p:txBody>
      </p:sp>
      <p:pic>
        <p:nvPicPr>
          <p:cNvPr id="4" name="Picture 3"/>
          <p:cNvPicPr>
            <a:picLocks noChangeAspect="1"/>
          </p:cNvPicPr>
          <p:nvPr/>
        </p:nvPicPr>
        <p:blipFill>
          <a:blip r:embed="rId2"/>
          <a:stretch>
            <a:fillRect/>
          </a:stretch>
        </p:blipFill>
        <p:spPr>
          <a:xfrm>
            <a:off x="-228704" y="3627552"/>
            <a:ext cx="3739456" cy="3739456"/>
          </a:xfrm>
          <a:prstGeom prst="rect">
            <a:avLst/>
          </a:prstGeom>
        </p:spPr>
      </p:pic>
      <p:pic>
        <p:nvPicPr>
          <p:cNvPr id="5" name="Picture 4"/>
          <p:cNvPicPr>
            <a:picLocks noChangeAspect="1"/>
          </p:cNvPicPr>
          <p:nvPr/>
        </p:nvPicPr>
        <p:blipFill>
          <a:blip r:embed="rId3"/>
          <a:stretch>
            <a:fillRect/>
          </a:stretch>
        </p:blipFill>
        <p:spPr>
          <a:xfrm>
            <a:off x="6112932" y="396085"/>
            <a:ext cx="3073400" cy="2136528"/>
          </a:xfrm>
          <a:prstGeom prst="rect">
            <a:avLst/>
          </a:prstGeom>
        </p:spPr>
      </p:pic>
      <p:pic>
        <p:nvPicPr>
          <p:cNvPr id="7" name="Picture 6"/>
          <p:cNvPicPr>
            <a:picLocks noChangeAspect="1"/>
          </p:cNvPicPr>
          <p:nvPr/>
        </p:nvPicPr>
        <p:blipFill>
          <a:blip r:embed="rId4"/>
          <a:stretch>
            <a:fillRect/>
          </a:stretch>
        </p:blipFill>
        <p:spPr>
          <a:xfrm>
            <a:off x="5985934" y="2237520"/>
            <a:ext cx="3234266" cy="2422578"/>
          </a:xfrm>
          <a:prstGeom prst="rect">
            <a:avLst/>
          </a:prstGeom>
        </p:spPr>
      </p:pic>
      <p:sp>
        <p:nvSpPr>
          <p:cNvPr id="17" name="Rectangle 16"/>
          <p:cNvSpPr/>
          <p:nvPr/>
        </p:nvSpPr>
        <p:spPr>
          <a:xfrm>
            <a:off x="-33866" y="747265"/>
            <a:ext cx="7382933" cy="523220"/>
          </a:xfrm>
          <a:prstGeom prst="rect">
            <a:avLst/>
          </a:prstGeom>
        </p:spPr>
        <p:txBody>
          <a:bodyPr wrap="square">
            <a:spAutoFit/>
          </a:bodyPr>
          <a:lstStyle/>
          <a:p>
            <a:r>
              <a:rPr lang="en-US" sz="2800" b="1" dirty="0" smtClean="0">
                <a:latin typeface="Times"/>
                <a:cs typeface="Times"/>
              </a:rPr>
              <a:t>Introduction:</a:t>
            </a:r>
            <a:r>
              <a:rPr lang="en-US" sz="2800" dirty="0" smtClean="0">
                <a:latin typeface="Times"/>
                <a:cs typeface="Times"/>
              </a:rPr>
              <a:t>(1)What </a:t>
            </a:r>
            <a:r>
              <a:rPr lang="en-US" sz="2800" dirty="0">
                <a:latin typeface="Times"/>
                <a:cs typeface="Times"/>
              </a:rPr>
              <a:t>does immaturity look like? </a:t>
            </a:r>
            <a:endParaRPr lang="en-US" sz="2800" b="1" dirty="0">
              <a:solidFill>
                <a:srgbClr val="FF0000"/>
              </a:solidFill>
              <a:latin typeface="Times"/>
              <a:cs typeface="Times"/>
            </a:endParaRPr>
          </a:p>
        </p:txBody>
      </p:sp>
      <p:sp>
        <p:nvSpPr>
          <p:cNvPr id="18" name="Rectangle 17"/>
          <p:cNvSpPr/>
          <p:nvPr/>
        </p:nvSpPr>
        <p:spPr>
          <a:xfrm>
            <a:off x="-16930" y="1170593"/>
            <a:ext cx="7382933" cy="523220"/>
          </a:xfrm>
          <a:prstGeom prst="rect">
            <a:avLst/>
          </a:prstGeom>
        </p:spPr>
        <p:txBody>
          <a:bodyPr wrap="square">
            <a:spAutoFit/>
          </a:bodyPr>
          <a:lstStyle/>
          <a:p>
            <a:r>
              <a:rPr lang="en-US" sz="2800" dirty="0" smtClean="0">
                <a:latin typeface="Times"/>
                <a:cs typeface="Times"/>
              </a:rPr>
              <a:t>(2)What </a:t>
            </a:r>
            <a:r>
              <a:rPr lang="en-US" sz="2800" dirty="0">
                <a:latin typeface="Times"/>
                <a:cs typeface="Times"/>
              </a:rPr>
              <a:t>is immaturity? </a:t>
            </a:r>
          </a:p>
        </p:txBody>
      </p:sp>
      <p:sp>
        <p:nvSpPr>
          <p:cNvPr id="19" name="Rectangle 18"/>
          <p:cNvSpPr/>
          <p:nvPr/>
        </p:nvSpPr>
        <p:spPr>
          <a:xfrm>
            <a:off x="6" y="1593921"/>
            <a:ext cx="7382933" cy="523220"/>
          </a:xfrm>
          <a:prstGeom prst="rect">
            <a:avLst/>
          </a:prstGeom>
        </p:spPr>
        <p:txBody>
          <a:bodyPr wrap="square">
            <a:spAutoFit/>
          </a:bodyPr>
          <a:lstStyle/>
          <a:p>
            <a:r>
              <a:rPr lang="en-US" sz="2800" dirty="0" smtClean="0">
                <a:latin typeface="Times"/>
                <a:cs typeface="Times"/>
              </a:rPr>
              <a:t>(3)What </a:t>
            </a:r>
            <a:r>
              <a:rPr lang="en-US" sz="2800" dirty="0">
                <a:latin typeface="Times"/>
                <a:cs typeface="Times"/>
              </a:rPr>
              <a:t>does maturity look like? </a:t>
            </a:r>
          </a:p>
        </p:txBody>
      </p:sp>
      <p:sp>
        <p:nvSpPr>
          <p:cNvPr id="20" name="Rectangle 19"/>
          <p:cNvSpPr/>
          <p:nvPr/>
        </p:nvSpPr>
        <p:spPr>
          <a:xfrm>
            <a:off x="-16924" y="2034182"/>
            <a:ext cx="7382933" cy="523220"/>
          </a:xfrm>
          <a:prstGeom prst="rect">
            <a:avLst/>
          </a:prstGeom>
        </p:spPr>
        <p:txBody>
          <a:bodyPr wrap="square">
            <a:spAutoFit/>
          </a:bodyPr>
          <a:lstStyle/>
          <a:p>
            <a:r>
              <a:rPr lang="en-US" sz="2800" dirty="0" smtClean="0">
                <a:latin typeface="Times"/>
                <a:cs typeface="Times"/>
              </a:rPr>
              <a:t>(4)What </a:t>
            </a:r>
            <a:r>
              <a:rPr lang="en-US" sz="2800" dirty="0">
                <a:latin typeface="Times"/>
                <a:cs typeface="Times"/>
              </a:rPr>
              <a:t>is maturity? </a:t>
            </a:r>
          </a:p>
        </p:txBody>
      </p:sp>
      <p:pic>
        <p:nvPicPr>
          <p:cNvPr id="21" name="Picture 20"/>
          <p:cNvPicPr>
            <a:picLocks noChangeAspect="1"/>
          </p:cNvPicPr>
          <p:nvPr/>
        </p:nvPicPr>
        <p:blipFill>
          <a:blip r:embed="rId5"/>
          <a:stretch>
            <a:fillRect/>
          </a:stretch>
        </p:blipFill>
        <p:spPr>
          <a:xfrm>
            <a:off x="6213433" y="4165514"/>
            <a:ext cx="2998298" cy="2998298"/>
          </a:xfrm>
          <a:prstGeom prst="rect">
            <a:avLst/>
          </a:prstGeom>
        </p:spPr>
      </p:pic>
      <p:pic>
        <p:nvPicPr>
          <p:cNvPr id="22" name="Picture 21"/>
          <p:cNvPicPr>
            <a:picLocks noChangeAspect="1"/>
          </p:cNvPicPr>
          <p:nvPr/>
        </p:nvPicPr>
        <p:blipFill>
          <a:blip r:embed="rId6"/>
          <a:stretch>
            <a:fillRect/>
          </a:stretch>
        </p:blipFill>
        <p:spPr>
          <a:xfrm>
            <a:off x="3191498" y="3860720"/>
            <a:ext cx="3174335" cy="3174335"/>
          </a:xfrm>
          <a:prstGeom prst="rect">
            <a:avLst/>
          </a:prstGeom>
        </p:spPr>
      </p:pic>
      <p:sp>
        <p:nvSpPr>
          <p:cNvPr id="23" name="TextBox 22"/>
          <p:cNvSpPr txBox="1"/>
          <p:nvPr/>
        </p:nvSpPr>
        <p:spPr>
          <a:xfrm>
            <a:off x="8580056" y="6360613"/>
            <a:ext cx="1101818" cy="523220"/>
          </a:xfrm>
          <a:prstGeom prst="rect">
            <a:avLst/>
          </a:prstGeom>
          <a:noFill/>
        </p:spPr>
        <p:txBody>
          <a:bodyPr wrap="square" rtlCol="0">
            <a:spAutoFit/>
          </a:bodyPr>
          <a:lstStyle/>
          <a:p>
            <a:r>
              <a:rPr lang="en-US" altLang="zh-CN" sz="2800" dirty="0" smtClean="0">
                <a:solidFill>
                  <a:srgbClr val="FFFF00"/>
                </a:solidFill>
                <a:latin typeface="Times"/>
                <a:cs typeface="Times"/>
              </a:rPr>
              <a:t>(1)</a:t>
            </a:r>
            <a:endParaRPr lang="en-US" sz="2800" dirty="0">
              <a:solidFill>
                <a:srgbClr val="FFFF00"/>
              </a:solidFill>
              <a:latin typeface="Times"/>
              <a:cs typeface="Times"/>
            </a:endParaRPr>
          </a:p>
        </p:txBody>
      </p:sp>
      <p:sp>
        <p:nvSpPr>
          <p:cNvPr id="24" name="Rectangle 23"/>
          <p:cNvSpPr/>
          <p:nvPr/>
        </p:nvSpPr>
        <p:spPr>
          <a:xfrm>
            <a:off x="0" y="2487182"/>
            <a:ext cx="5825066" cy="1384995"/>
          </a:xfrm>
          <a:prstGeom prst="rect">
            <a:avLst/>
          </a:prstGeom>
          <a:solidFill>
            <a:srgbClr val="F2F2F2"/>
          </a:solidFill>
        </p:spPr>
        <p:txBody>
          <a:bodyPr wrap="square">
            <a:spAutoFit/>
          </a:bodyPr>
          <a:lstStyle/>
          <a:p>
            <a:r>
              <a:rPr lang="en-US" sz="2800" dirty="0" smtClean="0">
                <a:latin typeface="Times"/>
                <a:cs typeface="Times"/>
              </a:rPr>
              <a:t>(5)What </a:t>
            </a:r>
            <a:r>
              <a:rPr lang="en-US" sz="2800" dirty="0">
                <a:latin typeface="Times"/>
                <a:cs typeface="Times"/>
              </a:rPr>
              <a:t>are the marks of spiritual immaturity and </a:t>
            </a:r>
            <a:r>
              <a:rPr lang="en-US" sz="2800" dirty="0" smtClean="0">
                <a:latin typeface="Times"/>
                <a:cs typeface="Times"/>
              </a:rPr>
              <a:t>the marks of spiritual </a:t>
            </a:r>
            <a:r>
              <a:rPr lang="en-US" sz="2800" dirty="0">
                <a:latin typeface="Times"/>
                <a:cs typeface="Times"/>
              </a:rPr>
              <a:t>maturity? </a:t>
            </a:r>
          </a:p>
        </p:txBody>
      </p:sp>
    </p:spTree>
    <p:extLst>
      <p:ext uri="{BB962C8B-B14F-4D97-AF65-F5344CB8AC3E}">
        <p14:creationId xmlns:p14="http://schemas.microsoft.com/office/powerpoint/2010/main" val="7619880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8" grpId="0"/>
      <p:bldP spid="19" grpId="0"/>
      <p:bldP spid="20" grpId="0"/>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5278" y="5320115"/>
            <a:ext cx="9144000" cy="461665"/>
          </a:xfrm>
          <a:prstGeom prst="rect">
            <a:avLst/>
          </a:prstGeom>
        </p:spPr>
        <p:txBody>
          <a:bodyPr wrap="square">
            <a:spAutoFit/>
          </a:bodyPr>
          <a:lstStyle/>
          <a:p>
            <a:endParaRPr lang="en-US" sz="2400" dirty="0">
              <a:latin typeface="Times"/>
              <a:cs typeface="Times"/>
            </a:endParaRPr>
          </a:p>
        </p:txBody>
      </p:sp>
      <p:sp>
        <p:nvSpPr>
          <p:cNvPr id="18" name="TextBox 17"/>
          <p:cNvSpPr txBox="1"/>
          <p:nvPr/>
        </p:nvSpPr>
        <p:spPr>
          <a:xfrm>
            <a:off x="8557813" y="6371228"/>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(2)</a:t>
            </a:r>
            <a:endParaRPr lang="en-US" sz="2400" dirty="0">
              <a:solidFill>
                <a:srgbClr val="0000FF"/>
              </a:solidFill>
              <a:latin typeface="Times"/>
              <a:cs typeface="Times"/>
            </a:endParaRPr>
          </a:p>
        </p:txBody>
      </p:sp>
      <p:sp>
        <p:nvSpPr>
          <p:cNvPr id="10" name="Rectangle 9"/>
          <p:cNvSpPr/>
          <p:nvPr/>
        </p:nvSpPr>
        <p:spPr>
          <a:xfrm>
            <a:off x="0" y="-33359"/>
            <a:ext cx="9143999" cy="3108544"/>
          </a:xfrm>
          <a:prstGeom prst="rect">
            <a:avLst/>
          </a:prstGeom>
        </p:spPr>
        <p:txBody>
          <a:bodyPr wrap="square">
            <a:spAutoFit/>
          </a:bodyPr>
          <a:lstStyle/>
          <a:p>
            <a:r>
              <a:rPr lang="en-US" sz="2800" b="1" dirty="0">
                <a:solidFill>
                  <a:srgbClr val="FF0000"/>
                </a:solidFill>
                <a:latin typeface="Times"/>
                <a:cs typeface="Times"/>
              </a:rPr>
              <a:t>1. The Marks of Spiritual Immaturity(5:11-14).</a:t>
            </a:r>
            <a:r>
              <a:rPr lang="en-US" sz="2800" dirty="0">
                <a:solidFill>
                  <a:srgbClr val="FF0000"/>
                </a:solidFill>
                <a:latin typeface="Times"/>
                <a:cs typeface="Times"/>
              </a:rPr>
              <a:t> </a:t>
            </a:r>
            <a:r>
              <a:rPr lang="en-US" sz="2800" dirty="0">
                <a:latin typeface="Times"/>
                <a:cs typeface="Times"/>
              </a:rPr>
              <a:t>Spiritual immaturity is the lack of spiritual growth and development.</a:t>
            </a:r>
          </a:p>
          <a:p>
            <a:r>
              <a:rPr lang="en-US" sz="2800" b="1" dirty="0">
                <a:latin typeface="Times"/>
                <a:cs typeface="Times"/>
              </a:rPr>
              <a:t>A. Drifting from the Word (2:1-4).</a:t>
            </a:r>
            <a:r>
              <a:rPr lang="en-US" sz="2800" dirty="0">
                <a:latin typeface="Times"/>
                <a:cs typeface="Times"/>
              </a:rPr>
              <a:t> These believers started on a “backward journey.” They wanted to return to Egypt. </a:t>
            </a:r>
          </a:p>
          <a:p>
            <a:r>
              <a:rPr lang="en-US" sz="2800" b="1" dirty="0">
                <a:latin typeface="Times"/>
                <a:cs typeface="Times"/>
              </a:rPr>
              <a:t>B. Doubting the Word (3:7-4:13). </a:t>
            </a:r>
            <a:r>
              <a:rPr lang="en-US" sz="2800" dirty="0">
                <a:latin typeface="Times"/>
                <a:cs typeface="Times"/>
              </a:rPr>
              <a:t>These believers continued on a “downward journey.” They hardened their hearts through unbelief.</a:t>
            </a:r>
          </a:p>
        </p:txBody>
      </p:sp>
      <p:sp>
        <p:nvSpPr>
          <p:cNvPr id="7" name="Rectangle 6"/>
          <p:cNvSpPr/>
          <p:nvPr/>
        </p:nvSpPr>
        <p:spPr>
          <a:xfrm>
            <a:off x="1" y="2956654"/>
            <a:ext cx="9143999" cy="3970318"/>
          </a:xfrm>
          <a:prstGeom prst="rect">
            <a:avLst/>
          </a:prstGeom>
        </p:spPr>
        <p:txBody>
          <a:bodyPr wrap="square">
            <a:spAutoFit/>
          </a:bodyPr>
          <a:lstStyle/>
          <a:p>
            <a:r>
              <a:rPr lang="en-US" sz="2800" b="1" dirty="0" smtClean="0">
                <a:latin typeface="Times"/>
                <a:cs typeface="Times"/>
              </a:rPr>
              <a:t>C</a:t>
            </a:r>
            <a:r>
              <a:rPr lang="en-US" sz="2800" b="1" dirty="0">
                <a:latin typeface="Times"/>
                <a:cs typeface="Times"/>
              </a:rPr>
              <a:t>. Dullness toward the Word (5:11). </a:t>
            </a:r>
            <a:r>
              <a:rPr lang="en-US" sz="2800" dirty="0">
                <a:latin typeface="Times"/>
                <a:cs typeface="Times"/>
              </a:rPr>
              <a:t>These believers </a:t>
            </a:r>
            <a:r>
              <a:rPr lang="en-US" sz="2800" dirty="0" err="1" smtClean="0">
                <a:latin typeface="Times"/>
                <a:cs typeface="Times"/>
              </a:rPr>
              <a:t>contin-ued</a:t>
            </a:r>
            <a:r>
              <a:rPr lang="en-US" sz="2800" dirty="0" smtClean="0">
                <a:latin typeface="Times"/>
                <a:cs typeface="Times"/>
              </a:rPr>
              <a:t> </a:t>
            </a:r>
            <a:r>
              <a:rPr lang="en-US" sz="2800" dirty="0">
                <a:latin typeface="Times"/>
                <a:cs typeface="Times"/>
              </a:rPr>
              <a:t>on a “wayward journey.</a:t>
            </a:r>
            <a:r>
              <a:rPr lang="en-US" sz="2800" dirty="0" smtClean="0">
                <a:latin typeface="Times"/>
                <a:cs typeface="Times"/>
              </a:rPr>
              <a:t>” They </a:t>
            </a:r>
            <a:r>
              <a:rPr lang="en-US" sz="2800" dirty="0">
                <a:latin typeface="Times"/>
                <a:cs typeface="Times"/>
              </a:rPr>
              <a:t>were unable to listen, receive and obey the Word. They said</a:t>
            </a:r>
            <a:r>
              <a:rPr lang="en-US" sz="2800" dirty="0" smtClean="0">
                <a:latin typeface="Times"/>
                <a:cs typeface="Times"/>
              </a:rPr>
              <a:t>, “</a:t>
            </a:r>
            <a:r>
              <a:rPr lang="en-US" sz="2800" dirty="0">
                <a:latin typeface="Times"/>
                <a:cs typeface="Times"/>
              </a:rPr>
              <a:t>Sunday school is dull, Bible Study is dull, preaching is dull, anything spiritual is dull.” They did not have the heart attitude of the </a:t>
            </a:r>
            <a:r>
              <a:rPr lang="en-US" sz="2800" dirty="0" err="1" smtClean="0">
                <a:latin typeface="Times"/>
                <a:cs typeface="Times"/>
              </a:rPr>
              <a:t>Thessalon-ians</a:t>
            </a:r>
            <a:r>
              <a:rPr lang="en-US" sz="2800" dirty="0">
                <a:latin typeface="Times"/>
                <a:cs typeface="Times"/>
              </a:rPr>
              <a:t>: “And we also thank God continually because, when you received the word of God, which you heard from us, you accepted it not as a human word, but as it actually is, the word of God, which is indeed at work in you who believe”(2:13). </a:t>
            </a:r>
          </a:p>
        </p:txBody>
      </p:sp>
    </p:spTree>
    <p:extLst>
      <p:ext uri="{BB962C8B-B14F-4D97-AF65-F5344CB8AC3E}">
        <p14:creationId xmlns:p14="http://schemas.microsoft.com/office/powerpoint/2010/main" val="5826536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5278" y="5320115"/>
            <a:ext cx="9144000" cy="461665"/>
          </a:xfrm>
          <a:prstGeom prst="rect">
            <a:avLst/>
          </a:prstGeom>
        </p:spPr>
        <p:txBody>
          <a:bodyPr wrap="square">
            <a:spAutoFit/>
          </a:bodyPr>
          <a:lstStyle/>
          <a:p>
            <a:endParaRPr lang="en-US" sz="2400" dirty="0">
              <a:latin typeface="Times"/>
              <a:cs typeface="Times"/>
            </a:endParaRPr>
          </a:p>
        </p:txBody>
      </p:sp>
      <p:sp>
        <p:nvSpPr>
          <p:cNvPr id="18" name="TextBox 17"/>
          <p:cNvSpPr txBox="1"/>
          <p:nvPr/>
        </p:nvSpPr>
        <p:spPr>
          <a:xfrm>
            <a:off x="8557813" y="6371228"/>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(3)</a:t>
            </a:r>
            <a:endParaRPr lang="en-US" sz="2400" dirty="0">
              <a:solidFill>
                <a:srgbClr val="0000FF"/>
              </a:solidFill>
              <a:latin typeface="Times"/>
              <a:cs typeface="Times"/>
            </a:endParaRPr>
          </a:p>
        </p:txBody>
      </p:sp>
      <p:sp>
        <p:nvSpPr>
          <p:cNvPr id="10" name="Rectangle 9"/>
          <p:cNvSpPr/>
          <p:nvPr/>
        </p:nvSpPr>
        <p:spPr>
          <a:xfrm>
            <a:off x="0" y="-33359"/>
            <a:ext cx="9143999" cy="523220"/>
          </a:xfrm>
          <a:prstGeom prst="rect">
            <a:avLst/>
          </a:prstGeom>
        </p:spPr>
        <p:txBody>
          <a:bodyPr wrap="square">
            <a:spAutoFit/>
          </a:bodyPr>
          <a:lstStyle/>
          <a:p>
            <a:r>
              <a:rPr lang="en-US" sz="2800" b="1" dirty="0">
                <a:solidFill>
                  <a:srgbClr val="FF0000"/>
                </a:solidFill>
                <a:latin typeface="Times"/>
                <a:cs typeface="Times"/>
              </a:rPr>
              <a:t>1. The Marks of Spiritual Immaturity(5:11-14).</a:t>
            </a:r>
            <a:r>
              <a:rPr lang="en-US" sz="2800" dirty="0">
                <a:solidFill>
                  <a:srgbClr val="FF0000"/>
                </a:solidFill>
                <a:latin typeface="Times"/>
                <a:cs typeface="Times"/>
              </a:rPr>
              <a:t> </a:t>
            </a:r>
            <a:endParaRPr lang="en-US" sz="2800" dirty="0">
              <a:latin typeface="Times"/>
              <a:cs typeface="Times"/>
            </a:endParaRPr>
          </a:p>
        </p:txBody>
      </p:sp>
      <p:sp>
        <p:nvSpPr>
          <p:cNvPr id="6" name="Rectangle 5"/>
          <p:cNvSpPr/>
          <p:nvPr/>
        </p:nvSpPr>
        <p:spPr>
          <a:xfrm>
            <a:off x="15522" y="2057382"/>
            <a:ext cx="9143999" cy="954107"/>
          </a:xfrm>
          <a:prstGeom prst="rect">
            <a:avLst/>
          </a:prstGeom>
        </p:spPr>
        <p:txBody>
          <a:bodyPr wrap="square">
            <a:spAutoFit/>
          </a:bodyPr>
          <a:lstStyle/>
          <a:p>
            <a:r>
              <a:rPr lang="en-US" sz="2800" b="1" dirty="0" smtClean="0">
                <a:latin typeface="Times"/>
                <a:cs typeface="Times"/>
              </a:rPr>
              <a:t>F</a:t>
            </a:r>
            <a:r>
              <a:rPr lang="en-US" sz="2800" b="1" dirty="0">
                <a:latin typeface="Times"/>
                <a:cs typeface="Times"/>
              </a:rPr>
              <a:t>. Unskilled in using the Word (5:14).</a:t>
            </a:r>
            <a:r>
              <a:rPr lang="en-US" sz="2800" dirty="0">
                <a:latin typeface="Times"/>
                <a:cs typeface="Times"/>
              </a:rPr>
              <a:t> These believers continued on a “wandering journey.” </a:t>
            </a:r>
          </a:p>
        </p:txBody>
      </p:sp>
      <p:sp>
        <p:nvSpPr>
          <p:cNvPr id="8" name="Rectangle 7"/>
          <p:cNvSpPr/>
          <p:nvPr/>
        </p:nvSpPr>
        <p:spPr>
          <a:xfrm>
            <a:off x="15522" y="1228618"/>
            <a:ext cx="9143999" cy="954107"/>
          </a:xfrm>
          <a:prstGeom prst="rect">
            <a:avLst/>
          </a:prstGeom>
        </p:spPr>
        <p:txBody>
          <a:bodyPr wrap="square">
            <a:spAutoFit/>
          </a:bodyPr>
          <a:lstStyle/>
          <a:p>
            <a:r>
              <a:rPr lang="en-US" sz="2800" b="1" dirty="0" smtClean="0">
                <a:latin typeface="Times"/>
                <a:cs typeface="Times"/>
              </a:rPr>
              <a:t>E</a:t>
            </a:r>
            <a:r>
              <a:rPr lang="en-US" sz="2800" b="1" dirty="0">
                <a:latin typeface="Times"/>
                <a:cs typeface="Times"/>
              </a:rPr>
              <a:t>. Inadequate diet of the Word (5:12b-13).</a:t>
            </a:r>
            <a:r>
              <a:rPr lang="en-US" sz="2800" dirty="0">
                <a:latin typeface="Times"/>
                <a:cs typeface="Times"/>
              </a:rPr>
              <a:t> These believers continued on a “starving journey.” </a:t>
            </a:r>
          </a:p>
        </p:txBody>
      </p:sp>
      <p:sp>
        <p:nvSpPr>
          <p:cNvPr id="9" name="Rectangle 8"/>
          <p:cNvSpPr/>
          <p:nvPr/>
        </p:nvSpPr>
        <p:spPr>
          <a:xfrm>
            <a:off x="-1408" y="398904"/>
            <a:ext cx="9143999" cy="954107"/>
          </a:xfrm>
          <a:prstGeom prst="rect">
            <a:avLst/>
          </a:prstGeom>
        </p:spPr>
        <p:txBody>
          <a:bodyPr wrap="square">
            <a:spAutoFit/>
          </a:bodyPr>
          <a:lstStyle/>
          <a:p>
            <a:r>
              <a:rPr lang="en-US" sz="2800" b="1" dirty="0">
                <a:latin typeface="Times"/>
                <a:cs typeface="Times"/>
              </a:rPr>
              <a:t>D. Inability to share the Word (5:12a).</a:t>
            </a:r>
            <a:r>
              <a:rPr lang="en-US" sz="2800" dirty="0">
                <a:latin typeface="Times"/>
                <a:cs typeface="Times"/>
              </a:rPr>
              <a:t> These believers continued on a “silent journey.” </a:t>
            </a:r>
          </a:p>
        </p:txBody>
      </p:sp>
      <p:pic>
        <p:nvPicPr>
          <p:cNvPr id="2" name="Picture 1"/>
          <p:cNvPicPr>
            <a:picLocks noChangeAspect="1"/>
          </p:cNvPicPr>
          <p:nvPr/>
        </p:nvPicPr>
        <p:blipFill>
          <a:blip r:embed="rId2"/>
          <a:stretch>
            <a:fillRect/>
          </a:stretch>
        </p:blipFill>
        <p:spPr>
          <a:xfrm>
            <a:off x="4199467" y="3108793"/>
            <a:ext cx="4944535" cy="3269558"/>
          </a:xfrm>
          <a:prstGeom prst="rect">
            <a:avLst/>
          </a:prstGeom>
        </p:spPr>
      </p:pic>
      <p:sp>
        <p:nvSpPr>
          <p:cNvPr id="11" name="Rectangle 10"/>
          <p:cNvSpPr/>
          <p:nvPr/>
        </p:nvSpPr>
        <p:spPr>
          <a:xfrm>
            <a:off x="15522" y="2953878"/>
            <a:ext cx="6012745" cy="3539431"/>
          </a:xfrm>
          <a:prstGeom prst="rect">
            <a:avLst/>
          </a:prstGeom>
          <a:solidFill>
            <a:srgbClr val="FFFFFF"/>
          </a:solidFill>
        </p:spPr>
        <p:txBody>
          <a:bodyPr wrap="square">
            <a:spAutoFit/>
          </a:bodyPr>
          <a:lstStyle/>
          <a:p>
            <a:r>
              <a:rPr lang="en-US" sz="2800" b="1" dirty="0" smtClean="0">
                <a:latin typeface="Times"/>
                <a:cs typeface="Times"/>
              </a:rPr>
              <a:t>Application: </a:t>
            </a:r>
            <a:r>
              <a:rPr lang="en-US" sz="2800" dirty="0" smtClean="0">
                <a:latin typeface="Times"/>
                <a:cs typeface="Times"/>
              </a:rPr>
              <a:t>“</a:t>
            </a:r>
            <a:r>
              <a:rPr lang="en-US" sz="2800" dirty="0">
                <a:latin typeface="Times"/>
                <a:cs typeface="Times"/>
              </a:rPr>
              <a:t>Most Christians are ‘</a:t>
            </a:r>
            <a:r>
              <a:rPr lang="en-US" sz="2800" dirty="0" err="1">
                <a:latin typeface="Times"/>
                <a:cs typeface="Times"/>
              </a:rPr>
              <a:t>betweeners</a:t>
            </a:r>
            <a:r>
              <a:rPr lang="en-US" sz="2800" dirty="0">
                <a:latin typeface="Times"/>
                <a:cs typeface="Times"/>
              </a:rPr>
              <a:t>.</a:t>
            </a:r>
            <a:r>
              <a:rPr lang="en-US" sz="2800" dirty="0" smtClean="0">
                <a:latin typeface="Times"/>
                <a:cs typeface="Times"/>
              </a:rPr>
              <a:t>’ They </a:t>
            </a:r>
            <a:r>
              <a:rPr lang="en-US" sz="2800" dirty="0">
                <a:latin typeface="Times"/>
                <a:cs typeface="Times"/>
              </a:rPr>
              <a:t>are between </a:t>
            </a:r>
            <a:r>
              <a:rPr lang="en-US" sz="2800" dirty="0" smtClean="0">
                <a:latin typeface="Times"/>
                <a:cs typeface="Times"/>
              </a:rPr>
              <a:t>Egypt and </a:t>
            </a:r>
            <a:r>
              <a:rPr lang="en-US" sz="2800" dirty="0">
                <a:latin typeface="Times"/>
                <a:cs typeface="Times"/>
              </a:rPr>
              <a:t>Canaan—out of the place of danger</a:t>
            </a:r>
            <a:r>
              <a:rPr lang="en-US" sz="2800" dirty="0" smtClean="0">
                <a:latin typeface="Times"/>
                <a:cs typeface="Times"/>
              </a:rPr>
              <a:t>, but </a:t>
            </a:r>
            <a:r>
              <a:rPr lang="en-US" sz="2800" dirty="0">
                <a:latin typeface="Times"/>
                <a:cs typeface="Times"/>
              </a:rPr>
              <a:t>not yet into the place of </a:t>
            </a:r>
            <a:r>
              <a:rPr lang="en-US" sz="2800" dirty="0" smtClean="0">
                <a:latin typeface="Times"/>
                <a:cs typeface="Times"/>
              </a:rPr>
              <a:t>rest and promise. They </a:t>
            </a:r>
            <a:r>
              <a:rPr lang="en-US" sz="2800" dirty="0">
                <a:latin typeface="Times"/>
                <a:cs typeface="Times"/>
              </a:rPr>
              <a:t>are between Good </a:t>
            </a:r>
            <a:r>
              <a:rPr lang="en-US" sz="2800" dirty="0" smtClean="0">
                <a:latin typeface="Times"/>
                <a:cs typeface="Times"/>
              </a:rPr>
              <a:t>Friday and Easter </a:t>
            </a:r>
            <a:r>
              <a:rPr lang="en-US" sz="2800" dirty="0">
                <a:latin typeface="Times"/>
                <a:cs typeface="Times"/>
              </a:rPr>
              <a:t>Sunday—saved by the blood but not yet enjoying the power of resurrection life.” </a:t>
            </a:r>
          </a:p>
        </p:txBody>
      </p:sp>
    </p:spTree>
    <p:extLst>
      <p:ext uri="{BB962C8B-B14F-4D97-AF65-F5344CB8AC3E}">
        <p14:creationId xmlns:p14="http://schemas.microsoft.com/office/powerpoint/2010/main" val="35900547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5278" y="5320115"/>
            <a:ext cx="9144000" cy="461665"/>
          </a:xfrm>
          <a:prstGeom prst="rect">
            <a:avLst/>
          </a:prstGeom>
        </p:spPr>
        <p:txBody>
          <a:bodyPr wrap="square">
            <a:spAutoFit/>
          </a:bodyPr>
          <a:lstStyle/>
          <a:p>
            <a:endParaRPr lang="en-US" sz="2400" dirty="0">
              <a:latin typeface="Times"/>
              <a:cs typeface="Times"/>
            </a:endParaRPr>
          </a:p>
        </p:txBody>
      </p:sp>
      <p:sp>
        <p:nvSpPr>
          <p:cNvPr id="18" name="TextBox 17"/>
          <p:cNvSpPr txBox="1"/>
          <p:nvPr/>
        </p:nvSpPr>
        <p:spPr>
          <a:xfrm>
            <a:off x="8593090" y="6371228"/>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(4)</a:t>
            </a:r>
            <a:endParaRPr lang="en-US" sz="2400" dirty="0">
              <a:solidFill>
                <a:srgbClr val="0000FF"/>
              </a:solidFill>
              <a:latin typeface="Times"/>
              <a:cs typeface="Times"/>
            </a:endParaRPr>
          </a:p>
        </p:txBody>
      </p:sp>
      <p:sp>
        <p:nvSpPr>
          <p:cNvPr id="10" name="Rectangle 9"/>
          <p:cNvSpPr/>
          <p:nvPr/>
        </p:nvSpPr>
        <p:spPr>
          <a:xfrm>
            <a:off x="0" y="-33359"/>
            <a:ext cx="9143999" cy="2246769"/>
          </a:xfrm>
          <a:prstGeom prst="rect">
            <a:avLst/>
          </a:prstGeom>
        </p:spPr>
        <p:txBody>
          <a:bodyPr wrap="square">
            <a:spAutoFit/>
          </a:bodyPr>
          <a:lstStyle/>
          <a:p>
            <a:r>
              <a:rPr lang="en-US" sz="2800" b="1" dirty="0">
                <a:solidFill>
                  <a:srgbClr val="FF0000"/>
                </a:solidFill>
                <a:latin typeface="Times"/>
                <a:cs typeface="Times"/>
              </a:rPr>
              <a:t>2. The Marks of Spiritual Maturity (6:1-20).</a:t>
            </a:r>
            <a:r>
              <a:rPr lang="en-US" sz="2800" dirty="0">
                <a:solidFill>
                  <a:srgbClr val="FF0000"/>
                </a:solidFill>
                <a:latin typeface="Times"/>
                <a:cs typeface="Times"/>
              </a:rPr>
              <a:t> </a:t>
            </a:r>
            <a:r>
              <a:rPr lang="en-US" sz="2800" dirty="0">
                <a:latin typeface="Times"/>
                <a:cs typeface="Times"/>
              </a:rPr>
              <a:t>Spiritual maturity is the life of spiritual growth and </a:t>
            </a:r>
            <a:r>
              <a:rPr lang="en-US" sz="2800" dirty="0" smtClean="0">
                <a:latin typeface="Times"/>
                <a:cs typeface="Times"/>
              </a:rPr>
              <a:t>development</a:t>
            </a:r>
            <a:r>
              <a:rPr lang="en-US" sz="2800" dirty="0">
                <a:latin typeface="Times"/>
                <a:cs typeface="Times"/>
              </a:rPr>
              <a:t> </a:t>
            </a:r>
            <a:r>
              <a:rPr lang="en-US" sz="2800" dirty="0" smtClean="0">
                <a:latin typeface="Times"/>
                <a:cs typeface="Times"/>
              </a:rPr>
              <a:t>(</a:t>
            </a:r>
            <a:r>
              <a:rPr lang="en-US" sz="2800" dirty="0">
                <a:latin typeface="Times"/>
                <a:cs typeface="Times"/>
              </a:rPr>
              <a:t>6:1).</a:t>
            </a:r>
          </a:p>
          <a:p>
            <a:r>
              <a:rPr lang="en-US" sz="2800" b="1" dirty="0">
                <a:latin typeface="Times"/>
                <a:cs typeface="Times"/>
              </a:rPr>
              <a:t>A. Growing in the Word(6:1-3).</a:t>
            </a:r>
            <a:r>
              <a:rPr lang="en-US" sz="2800" dirty="0">
                <a:latin typeface="Times"/>
                <a:cs typeface="Times"/>
              </a:rPr>
              <a:t> These believers started on a “progress journey.</a:t>
            </a:r>
            <a:r>
              <a:rPr lang="en-US" sz="2800" dirty="0" smtClean="0">
                <a:latin typeface="Times"/>
                <a:cs typeface="Times"/>
              </a:rPr>
              <a:t>” </a:t>
            </a:r>
            <a:r>
              <a:rPr lang="en-US" sz="2800" dirty="0" smtClean="0">
                <a:solidFill>
                  <a:srgbClr val="0000FF"/>
                </a:solidFill>
                <a:latin typeface="Times"/>
                <a:cs typeface="Times"/>
              </a:rPr>
              <a:t>Therefore </a:t>
            </a:r>
            <a:r>
              <a:rPr lang="en-US" sz="2800" dirty="0">
                <a:solidFill>
                  <a:srgbClr val="0000FF"/>
                </a:solidFill>
                <a:latin typeface="Times"/>
                <a:cs typeface="Times"/>
              </a:rPr>
              <a:t>let us move beyond the </a:t>
            </a:r>
            <a:r>
              <a:rPr lang="en-US" sz="2800" dirty="0" smtClean="0">
                <a:solidFill>
                  <a:srgbClr val="0000FF"/>
                </a:solidFill>
                <a:latin typeface="Times"/>
                <a:cs typeface="Times"/>
              </a:rPr>
              <a:t>elementary (</a:t>
            </a:r>
            <a:r>
              <a:rPr lang="en-US" sz="2800" dirty="0">
                <a:solidFill>
                  <a:srgbClr val="0000FF"/>
                </a:solidFill>
                <a:latin typeface="Times"/>
                <a:cs typeface="Times"/>
              </a:rPr>
              <a:t>ABCs) teachings about Christ</a:t>
            </a:r>
            <a:r>
              <a:rPr lang="en-US" sz="2800" dirty="0" smtClean="0">
                <a:solidFill>
                  <a:srgbClr val="0000FF"/>
                </a:solidFill>
                <a:latin typeface="Times"/>
                <a:cs typeface="Times"/>
              </a:rPr>
              <a:t>” (</a:t>
            </a:r>
            <a:r>
              <a:rPr lang="en-US" sz="2800" dirty="0">
                <a:solidFill>
                  <a:srgbClr val="0000FF"/>
                </a:solidFill>
                <a:latin typeface="Times"/>
                <a:cs typeface="Times"/>
              </a:rPr>
              <a:t>6:</a:t>
            </a:r>
            <a:r>
              <a:rPr lang="en-US" sz="2800" dirty="0" smtClean="0">
                <a:solidFill>
                  <a:srgbClr val="0000FF"/>
                </a:solidFill>
                <a:latin typeface="Times"/>
                <a:cs typeface="Times"/>
              </a:rPr>
              <a:t>1; Jn</a:t>
            </a:r>
            <a:r>
              <a:rPr lang="en-US" sz="2800" dirty="0">
                <a:solidFill>
                  <a:srgbClr val="0000FF"/>
                </a:solidFill>
                <a:latin typeface="Times"/>
                <a:cs typeface="Times"/>
              </a:rPr>
              <a:t>.8:31)</a:t>
            </a:r>
            <a:r>
              <a:rPr lang="en-US" sz="2800" dirty="0" smtClean="0">
                <a:solidFill>
                  <a:srgbClr val="0000FF"/>
                </a:solidFill>
                <a:latin typeface="Times"/>
                <a:cs typeface="Times"/>
              </a:rPr>
              <a:t>.</a:t>
            </a:r>
            <a:endParaRPr lang="en-US" sz="2800" dirty="0">
              <a:solidFill>
                <a:srgbClr val="0000FF"/>
              </a:solidFill>
              <a:latin typeface="Times"/>
              <a:cs typeface="Times"/>
            </a:endParaRPr>
          </a:p>
        </p:txBody>
      </p:sp>
      <p:sp>
        <p:nvSpPr>
          <p:cNvPr id="7" name="Rectangle 6"/>
          <p:cNvSpPr/>
          <p:nvPr/>
        </p:nvSpPr>
        <p:spPr>
          <a:xfrm>
            <a:off x="1" y="2059205"/>
            <a:ext cx="9143999" cy="523220"/>
          </a:xfrm>
          <a:prstGeom prst="rect">
            <a:avLst/>
          </a:prstGeom>
        </p:spPr>
        <p:txBody>
          <a:bodyPr wrap="square">
            <a:spAutoFit/>
          </a:bodyPr>
          <a:lstStyle/>
          <a:p>
            <a:r>
              <a:rPr lang="en-US" sz="2800" dirty="0">
                <a:solidFill>
                  <a:srgbClr val="0000FF"/>
                </a:solidFill>
                <a:latin typeface="Times"/>
                <a:cs typeface="Times"/>
              </a:rPr>
              <a:t>(1) Repentance—To repent is to change one’s mind. </a:t>
            </a:r>
          </a:p>
        </p:txBody>
      </p:sp>
      <p:sp>
        <p:nvSpPr>
          <p:cNvPr id="6" name="Rectangle 5"/>
          <p:cNvSpPr/>
          <p:nvPr/>
        </p:nvSpPr>
        <p:spPr>
          <a:xfrm>
            <a:off x="16937" y="2499466"/>
            <a:ext cx="9143999" cy="523220"/>
          </a:xfrm>
          <a:prstGeom prst="rect">
            <a:avLst/>
          </a:prstGeom>
        </p:spPr>
        <p:txBody>
          <a:bodyPr wrap="square">
            <a:spAutoFit/>
          </a:bodyPr>
          <a:lstStyle/>
          <a:p>
            <a:r>
              <a:rPr lang="en-US" sz="2800" dirty="0">
                <a:solidFill>
                  <a:srgbClr val="0000FF"/>
                </a:solidFill>
                <a:latin typeface="Times"/>
                <a:cs typeface="Times"/>
              </a:rPr>
              <a:t>(2) Faith in God—To believe in God, His Word, His promises. </a:t>
            </a:r>
          </a:p>
        </p:txBody>
      </p:sp>
      <p:sp>
        <p:nvSpPr>
          <p:cNvPr id="8" name="Rectangle 7"/>
          <p:cNvSpPr/>
          <p:nvPr/>
        </p:nvSpPr>
        <p:spPr>
          <a:xfrm>
            <a:off x="33873" y="2939727"/>
            <a:ext cx="9143999" cy="1384995"/>
          </a:xfrm>
          <a:prstGeom prst="rect">
            <a:avLst/>
          </a:prstGeom>
        </p:spPr>
        <p:txBody>
          <a:bodyPr wrap="square">
            <a:spAutoFit/>
          </a:bodyPr>
          <a:lstStyle/>
          <a:p>
            <a:r>
              <a:rPr lang="en-US" sz="2800" dirty="0">
                <a:solidFill>
                  <a:srgbClr val="0000FF"/>
                </a:solidFill>
                <a:latin typeface="Times"/>
                <a:cs typeface="Times"/>
              </a:rPr>
              <a:t>(3) </a:t>
            </a:r>
            <a:r>
              <a:rPr lang="en-US" sz="2800" dirty="0" smtClean="0">
                <a:solidFill>
                  <a:srgbClr val="0000FF"/>
                </a:solidFill>
                <a:latin typeface="Times"/>
                <a:cs typeface="Times"/>
              </a:rPr>
              <a:t>Baptisms—</a:t>
            </a:r>
            <a:r>
              <a:rPr lang="en-US" sz="2800" dirty="0">
                <a:solidFill>
                  <a:srgbClr val="0000FF"/>
                </a:solidFill>
                <a:latin typeface="Times"/>
                <a:cs typeface="Times"/>
              </a:rPr>
              <a:t>To wash as a symbol of cleansings(</a:t>
            </a:r>
            <a:r>
              <a:rPr lang="en-US" sz="2800" dirty="0" smtClean="0">
                <a:solidFill>
                  <a:srgbClr val="0000FF"/>
                </a:solidFill>
                <a:latin typeface="Times"/>
                <a:cs typeface="Times"/>
              </a:rPr>
              <a:t>Ac.22</a:t>
            </a:r>
            <a:r>
              <a:rPr lang="en-US" sz="2800" dirty="0">
                <a:solidFill>
                  <a:srgbClr val="0000FF"/>
                </a:solidFill>
                <a:latin typeface="Times"/>
                <a:cs typeface="Times"/>
              </a:rPr>
              <a:t>:16) and identification with Christ in death, </a:t>
            </a:r>
            <a:r>
              <a:rPr lang="en-US" sz="2800" dirty="0" smtClean="0">
                <a:solidFill>
                  <a:srgbClr val="0000FF"/>
                </a:solidFill>
                <a:latin typeface="Times"/>
                <a:cs typeface="Times"/>
              </a:rPr>
              <a:t>burial and </a:t>
            </a:r>
            <a:r>
              <a:rPr lang="en-US" sz="2800" dirty="0">
                <a:solidFill>
                  <a:srgbClr val="0000FF"/>
                </a:solidFill>
                <a:latin typeface="Times"/>
                <a:cs typeface="Times"/>
              </a:rPr>
              <a:t>resurrection (Ro.6:1-4).</a:t>
            </a:r>
          </a:p>
        </p:txBody>
      </p:sp>
      <p:sp>
        <p:nvSpPr>
          <p:cNvPr id="11" name="Rectangle 10"/>
          <p:cNvSpPr/>
          <p:nvPr/>
        </p:nvSpPr>
        <p:spPr>
          <a:xfrm>
            <a:off x="16946" y="4231663"/>
            <a:ext cx="9143999" cy="954107"/>
          </a:xfrm>
          <a:prstGeom prst="rect">
            <a:avLst/>
          </a:prstGeom>
        </p:spPr>
        <p:txBody>
          <a:bodyPr wrap="square">
            <a:spAutoFit/>
          </a:bodyPr>
          <a:lstStyle/>
          <a:p>
            <a:r>
              <a:rPr lang="en-US" sz="2800" dirty="0">
                <a:solidFill>
                  <a:srgbClr val="0000FF"/>
                </a:solidFill>
                <a:latin typeface="Times"/>
                <a:cs typeface="Times"/>
              </a:rPr>
              <a:t>(4) Laying on of hands—To share as a symbol of blessings (Lk.24:50</a:t>
            </a:r>
            <a:r>
              <a:rPr lang="en-US" sz="2800" dirty="0" smtClean="0">
                <a:solidFill>
                  <a:srgbClr val="0000FF"/>
                </a:solidFill>
                <a:latin typeface="Times"/>
                <a:cs typeface="Times"/>
              </a:rPr>
              <a:t>) and </a:t>
            </a:r>
            <a:r>
              <a:rPr lang="en-US" sz="2800" dirty="0">
                <a:solidFill>
                  <a:srgbClr val="0000FF"/>
                </a:solidFill>
                <a:latin typeface="Times"/>
                <a:cs typeface="Times"/>
              </a:rPr>
              <a:t>a call to ministry(1T.4:14). </a:t>
            </a:r>
          </a:p>
        </p:txBody>
      </p:sp>
      <p:sp>
        <p:nvSpPr>
          <p:cNvPr id="12" name="Rectangle 11"/>
          <p:cNvSpPr/>
          <p:nvPr/>
        </p:nvSpPr>
        <p:spPr>
          <a:xfrm>
            <a:off x="1" y="5067471"/>
            <a:ext cx="9143999" cy="954107"/>
          </a:xfrm>
          <a:prstGeom prst="rect">
            <a:avLst/>
          </a:prstGeom>
        </p:spPr>
        <p:txBody>
          <a:bodyPr wrap="square">
            <a:spAutoFit/>
          </a:bodyPr>
          <a:lstStyle/>
          <a:p>
            <a:r>
              <a:rPr lang="en-US" sz="2800" dirty="0" smtClean="0">
                <a:solidFill>
                  <a:srgbClr val="0000FF"/>
                </a:solidFill>
                <a:latin typeface="Times"/>
                <a:cs typeface="Times"/>
              </a:rPr>
              <a:t>(</a:t>
            </a:r>
            <a:r>
              <a:rPr lang="en-US" sz="2800" dirty="0">
                <a:solidFill>
                  <a:srgbClr val="0000FF"/>
                </a:solidFill>
                <a:latin typeface="Times"/>
                <a:cs typeface="Times"/>
              </a:rPr>
              <a:t>5) Resurrection of the dead—To a future resurrection of the saved and the lost(Jn.5:24-29;Ac.24:14-15;Rev.20:4-6,12-15).</a:t>
            </a:r>
          </a:p>
        </p:txBody>
      </p:sp>
      <p:sp>
        <p:nvSpPr>
          <p:cNvPr id="13" name="Rectangle 12"/>
          <p:cNvSpPr/>
          <p:nvPr/>
        </p:nvSpPr>
        <p:spPr>
          <a:xfrm>
            <a:off x="1" y="5903893"/>
            <a:ext cx="9143999" cy="954107"/>
          </a:xfrm>
          <a:prstGeom prst="rect">
            <a:avLst/>
          </a:prstGeom>
        </p:spPr>
        <p:txBody>
          <a:bodyPr wrap="square">
            <a:spAutoFit/>
          </a:bodyPr>
          <a:lstStyle/>
          <a:p>
            <a:r>
              <a:rPr lang="en-US" sz="2800" dirty="0" smtClean="0">
                <a:solidFill>
                  <a:srgbClr val="0000FF"/>
                </a:solidFill>
                <a:latin typeface="Times"/>
                <a:cs typeface="Times"/>
              </a:rPr>
              <a:t>(</a:t>
            </a:r>
            <a:r>
              <a:rPr lang="en-US" sz="2800" dirty="0">
                <a:solidFill>
                  <a:srgbClr val="0000FF"/>
                </a:solidFill>
                <a:latin typeface="Times"/>
                <a:cs typeface="Times"/>
              </a:rPr>
              <a:t>6) Eternal judgment—To a future final judgment(Ac.17: 30</a:t>
            </a:r>
            <a:r>
              <a:rPr lang="en-US" sz="2800" dirty="0" smtClean="0">
                <a:solidFill>
                  <a:srgbClr val="0000FF"/>
                </a:solidFill>
                <a:latin typeface="Times"/>
                <a:cs typeface="Times"/>
              </a:rPr>
              <a:t>- 31).</a:t>
            </a:r>
            <a:endParaRPr lang="en-US" sz="2800" dirty="0">
              <a:solidFill>
                <a:srgbClr val="0000FF"/>
              </a:solidFill>
              <a:latin typeface="Times"/>
              <a:cs typeface="Times"/>
            </a:endParaRPr>
          </a:p>
        </p:txBody>
      </p:sp>
    </p:spTree>
    <p:extLst>
      <p:ext uri="{BB962C8B-B14F-4D97-AF65-F5344CB8AC3E}">
        <p14:creationId xmlns:p14="http://schemas.microsoft.com/office/powerpoint/2010/main" val="38591919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8"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5278" y="5320115"/>
            <a:ext cx="9144000" cy="461665"/>
          </a:xfrm>
          <a:prstGeom prst="rect">
            <a:avLst/>
          </a:prstGeom>
        </p:spPr>
        <p:txBody>
          <a:bodyPr wrap="square">
            <a:spAutoFit/>
          </a:bodyPr>
          <a:lstStyle/>
          <a:p>
            <a:endParaRPr lang="en-US" sz="2400" dirty="0">
              <a:latin typeface="Times"/>
              <a:cs typeface="Times"/>
            </a:endParaRPr>
          </a:p>
        </p:txBody>
      </p:sp>
      <p:sp>
        <p:nvSpPr>
          <p:cNvPr id="18" name="TextBox 17"/>
          <p:cNvSpPr txBox="1"/>
          <p:nvPr/>
        </p:nvSpPr>
        <p:spPr>
          <a:xfrm>
            <a:off x="8593091" y="6396335"/>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(5)</a:t>
            </a:r>
            <a:endParaRPr lang="en-US" sz="2400" dirty="0">
              <a:solidFill>
                <a:srgbClr val="0000FF"/>
              </a:solidFill>
              <a:latin typeface="Times"/>
              <a:cs typeface="Times"/>
            </a:endParaRPr>
          </a:p>
        </p:txBody>
      </p:sp>
      <p:sp>
        <p:nvSpPr>
          <p:cNvPr id="10" name="Rectangle 9"/>
          <p:cNvSpPr/>
          <p:nvPr/>
        </p:nvSpPr>
        <p:spPr>
          <a:xfrm>
            <a:off x="0" y="-33359"/>
            <a:ext cx="9143999" cy="523220"/>
          </a:xfrm>
          <a:prstGeom prst="rect">
            <a:avLst/>
          </a:prstGeom>
        </p:spPr>
        <p:txBody>
          <a:bodyPr wrap="square">
            <a:spAutoFit/>
          </a:bodyPr>
          <a:lstStyle/>
          <a:p>
            <a:r>
              <a:rPr lang="en-US" sz="2800" b="1" dirty="0">
                <a:solidFill>
                  <a:srgbClr val="FF0000"/>
                </a:solidFill>
                <a:latin typeface="Times"/>
                <a:cs typeface="Times"/>
              </a:rPr>
              <a:t>2. The Marks of Spiritual Maturity (6:1-20).</a:t>
            </a:r>
            <a:r>
              <a:rPr lang="en-US" sz="2800" dirty="0">
                <a:solidFill>
                  <a:srgbClr val="FF0000"/>
                </a:solidFill>
                <a:latin typeface="Times"/>
                <a:cs typeface="Times"/>
              </a:rPr>
              <a:t> </a:t>
            </a:r>
            <a:endParaRPr lang="en-US" sz="2800" dirty="0">
              <a:latin typeface="Times"/>
              <a:cs typeface="Times"/>
            </a:endParaRPr>
          </a:p>
        </p:txBody>
      </p:sp>
      <p:sp>
        <p:nvSpPr>
          <p:cNvPr id="7" name="Rectangle 6"/>
          <p:cNvSpPr/>
          <p:nvPr/>
        </p:nvSpPr>
        <p:spPr>
          <a:xfrm>
            <a:off x="0" y="384236"/>
            <a:ext cx="9143999" cy="1384995"/>
          </a:xfrm>
          <a:prstGeom prst="rect">
            <a:avLst/>
          </a:prstGeom>
        </p:spPr>
        <p:txBody>
          <a:bodyPr wrap="square">
            <a:spAutoFit/>
          </a:bodyPr>
          <a:lstStyle/>
          <a:p>
            <a:r>
              <a:rPr lang="en-US" sz="2800" b="1" dirty="0">
                <a:latin typeface="Times"/>
                <a:cs typeface="Times"/>
              </a:rPr>
              <a:t>B. </a:t>
            </a:r>
            <a:r>
              <a:rPr lang="en-US" sz="2800" b="1">
                <a:latin typeface="Times"/>
                <a:cs typeface="Times"/>
              </a:rPr>
              <a:t>Growing </a:t>
            </a:r>
            <a:r>
              <a:rPr lang="en-US" sz="2800" b="1" smtClean="0">
                <a:latin typeface="Times"/>
                <a:cs typeface="Times"/>
              </a:rPr>
              <a:t>follows salvation</a:t>
            </a:r>
            <a:r>
              <a:rPr lang="en-US" sz="2800" b="1" dirty="0">
                <a:latin typeface="Times"/>
                <a:cs typeface="Times"/>
              </a:rPr>
              <a:t>(6:4-6).</a:t>
            </a:r>
            <a:r>
              <a:rPr lang="en-US" sz="2800" dirty="0">
                <a:latin typeface="Times"/>
                <a:cs typeface="Times"/>
              </a:rPr>
              <a:t> These believers continued on a “persistent journey.” </a:t>
            </a:r>
            <a:endParaRPr lang="en-US" sz="2800" dirty="0" smtClean="0">
              <a:latin typeface="Times"/>
              <a:cs typeface="Times"/>
            </a:endParaRPr>
          </a:p>
          <a:p>
            <a:r>
              <a:rPr lang="en-US" sz="2800" dirty="0" smtClean="0">
                <a:solidFill>
                  <a:srgbClr val="0000FF"/>
                </a:solidFill>
                <a:latin typeface="Times"/>
                <a:cs typeface="Times"/>
              </a:rPr>
              <a:t>Does </a:t>
            </a:r>
            <a:r>
              <a:rPr lang="en-US" sz="2800" dirty="0">
                <a:solidFill>
                  <a:srgbClr val="0000FF"/>
                </a:solidFill>
                <a:latin typeface="Times"/>
                <a:cs typeface="Times"/>
              </a:rPr>
              <a:t>this teach losing salvation</a:t>
            </a:r>
            <a:r>
              <a:rPr lang="en-US" sz="2800" dirty="0" smtClean="0">
                <a:solidFill>
                  <a:srgbClr val="0000FF"/>
                </a:solidFill>
                <a:latin typeface="Times"/>
                <a:cs typeface="Times"/>
              </a:rPr>
              <a:t>?</a:t>
            </a:r>
            <a:endParaRPr lang="en-US" sz="2800" dirty="0">
              <a:solidFill>
                <a:srgbClr val="0000FF"/>
              </a:solidFill>
              <a:latin typeface="Times"/>
              <a:cs typeface="Times"/>
            </a:endParaRPr>
          </a:p>
        </p:txBody>
      </p:sp>
      <p:sp>
        <p:nvSpPr>
          <p:cNvPr id="6" name="Rectangle 5"/>
          <p:cNvSpPr/>
          <p:nvPr/>
        </p:nvSpPr>
        <p:spPr>
          <a:xfrm>
            <a:off x="1" y="1650700"/>
            <a:ext cx="9143999" cy="1384995"/>
          </a:xfrm>
          <a:prstGeom prst="rect">
            <a:avLst/>
          </a:prstGeom>
        </p:spPr>
        <p:txBody>
          <a:bodyPr wrap="square">
            <a:spAutoFit/>
          </a:bodyPr>
          <a:lstStyle/>
          <a:p>
            <a:r>
              <a:rPr lang="en-US" sz="2800" dirty="0">
                <a:solidFill>
                  <a:srgbClr val="0000FF"/>
                </a:solidFill>
                <a:latin typeface="Times"/>
                <a:cs typeface="Times"/>
              </a:rPr>
              <a:t>(1) Interpret words. This is not the sin of apostasy(</a:t>
            </a:r>
            <a:r>
              <a:rPr lang="en-US" sz="2800" dirty="0" err="1">
                <a:solidFill>
                  <a:srgbClr val="0000FF"/>
                </a:solidFill>
                <a:latin typeface="Times"/>
                <a:cs typeface="Times"/>
              </a:rPr>
              <a:t>apostosia</a:t>
            </a:r>
            <a:r>
              <a:rPr lang="en-US" sz="2800" dirty="0">
                <a:solidFill>
                  <a:srgbClr val="0000FF"/>
                </a:solidFill>
                <a:latin typeface="Times"/>
                <a:cs typeface="Times"/>
              </a:rPr>
              <a:t> =willfully turn away), but the sin of unfaithfulness(</a:t>
            </a:r>
            <a:r>
              <a:rPr lang="en-US" sz="2800" dirty="0" err="1">
                <a:solidFill>
                  <a:srgbClr val="0000FF"/>
                </a:solidFill>
                <a:latin typeface="Times"/>
                <a:cs typeface="Times"/>
              </a:rPr>
              <a:t>parapipto</a:t>
            </a:r>
            <a:r>
              <a:rPr lang="en-US" sz="2800" dirty="0">
                <a:solidFill>
                  <a:srgbClr val="0000FF"/>
                </a:solidFill>
                <a:latin typeface="Times"/>
                <a:cs typeface="Times"/>
              </a:rPr>
              <a:t> =fall alongside). </a:t>
            </a:r>
            <a:r>
              <a:rPr lang="en-US" sz="2800" dirty="0" smtClean="0">
                <a:solidFill>
                  <a:srgbClr val="0000FF"/>
                </a:solidFill>
                <a:latin typeface="Times"/>
                <a:cs typeface="Times"/>
              </a:rPr>
              <a:t>Compare Judas with Peter (IJn.2:19).</a:t>
            </a:r>
            <a:endParaRPr lang="en-US" sz="2800" dirty="0">
              <a:solidFill>
                <a:srgbClr val="0000FF"/>
              </a:solidFill>
              <a:latin typeface="Times"/>
              <a:cs typeface="Times"/>
            </a:endParaRPr>
          </a:p>
        </p:txBody>
      </p:sp>
      <p:sp>
        <p:nvSpPr>
          <p:cNvPr id="9" name="Rectangle 8"/>
          <p:cNvSpPr/>
          <p:nvPr/>
        </p:nvSpPr>
        <p:spPr>
          <a:xfrm>
            <a:off x="1" y="2951030"/>
            <a:ext cx="9143999" cy="954107"/>
          </a:xfrm>
          <a:prstGeom prst="rect">
            <a:avLst/>
          </a:prstGeom>
        </p:spPr>
        <p:txBody>
          <a:bodyPr wrap="square">
            <a:spAutoFit/>
          </a:bodyPr>
          <a:lstStyle/>
          <a:p>
            <a:r>
              <a:rPr lang="en-US" sz="2800" dirty="0">
                <a:solidFill>
                  <a:srgbClr val="0000FF"/>
                </a:solidFill>
                <a:latin typeface="Times"/>
                <a:cs typeface="Times"/>
              </a:rPr>
              <a:t>(2) Interpret obscure by the obvious. God assures the true believer that salvation can never be lost(6:13-20;Jn.5:24)</a:t>
            </a:r>
            <a:r>
              <a:rPr lang="en-US" sz="2800" dirty="0" smtClean="0">
                <a:solidFill>
                  <a:srgbClr val="0000FF"/>
                </a:solidFill>
                <a:latin typeface="Times"/>
                <a:cs typeface="Times"/>
              </a:rPr>
              <a:t>.</a:t>
            </a:r>
            <a:endParaRPr lang="en-US" sz="2800" dirty="0">
              <a:solidFill>
                <a:srgbClr val="0000FF"/>
              </a:solidFill>
              <a:latin typeface="Times"/>
              <a:cs typeface="Times"/>
            </a:endParaRPr>
          </a:p>
        </p:txBody>
      </p:sp>
      <p:sp>
        <p:nvSpPr>
          <p:cNvPr id="11" name="Rectangle 10"/>
          <p:cNvSpPr/>
          <p:nvPr/>
        </p:nvSpPr>
        <p:spPr>
          <a:xfrm>
            <a:off x="1" y="3774306"/>
            <a:ext cx="9143999" cy="3108544"/>
          </a:xfrm>
          <a:prstGeom prst="rect">
            <a:avLst/>
          </a:prstGeom>
        </p:spPr>
        <p:txBody>
          <a:bodyPr wrap="square">
            <a:spAutoFit/>
          </a:bodyPr>
          <a:lstStyle/>
          <a:p>
            <a:r>
              <a:rPr lang="en-US" sz="2800" dirty="0">
                <a:solidFill>
                  <a:srgbClr val="0000FF"/>
                </a:solidFill>
                <a:latin typeface="Times"/>
                <a:cs typeface="Times"/>
              </a:rPr>
              <a:t>(3) Interpret context. They were “enlightened”(6:4;10:32) indicates an experience of true salvation. They “tasted the heavenly gift”(6:4b) and “tasted the goodness of the Word of God and the powers of the coming age”(6:5). God permitted His Son to “taste death for every man”(2:9). Taste carries the idea of experience. They “were partakers of (shared in) the Holy Spirit”(6:</a:t>
            </a:r>
            <a:r>
              <a:rPr lang="en-US" sz="2800" dirty="0" smtClean="0">
                <a:solidFill>
                  <a:srgbClr val="0000FF"/>
                </a:solidFill>
                <a:latin typeface="Times"/>
                <a:cs typeface="Times"/>
              </a:rPr>
              <a:t>4c),“heavenly calling”(3</a:t>
            </a:r>
            <a:r>
              <a:rPr lang="en-US" sz="2800" dirty="0">
                <a:solidFill>
                  <a:srgbClr val="0000FF"/>
                </a:solidFill>
                <a:latin typeface="Times"/>
                <a:cs typeface="Times"/>
              </a:rPr>
              <a:t>:</a:t>
            </a:r>
            <a:r>
              <a:rPr lang="en-US" sz="2800" dirty="0" smtClean="0">
                <a:solidFill>
                  <a:srgbClr val="0000FF"/>
                </a:solidFill>
                <a:latin typeface="Times"/>
                <a:cs typeface="Times"/>
              </a:rPr>
              <a:t>1), “Christ”(14</a:t>
            </a:r>
            <a:r>
              <a:rPr lang="en-US" sz="2800" dirty="0">
                <a:solidFill>
                  <a:srgbClr val="0000FF"/>
                </a:solidFill>
                <a:latin typeface="Times"/>
                <a:cs typeface="Times"/>
              </a:rPr>
              <a:t>). </a:t>
            </a:r>
          </a:p>
        </p:txBody>
      </p:sp>
    </p:spTree>
    <p:extLst>
      <p:ext uri="{BB962C8B-B14F-4D97-AF65-F5344CB8AC3E}">
        <p14:creationId xmlns:p14="http://schemas.microsoft.com/office/powerpoint/2010/main" val="678634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5278" y="5320115"/>
            <a:ext cx="9144000" cy="461665"/>
          </a:xfrm>
          <a:prstGeom prst="rect">
            <a:avLst/>
          </a:prstGeom>
        </p:spPr>
        <p:txBody>
          <a:bodyPr wrap="square">
            <a:spAutoFit/>
          </a:bodyPr>
          <a:lstStyle/>
          <a:p>
            <a:endParaRPr lang="en-US" sz="2400" dirty="0">
              <a:latin typeface="Times"/>
              <a:cs typeface="Times"/>
            </a:endParaRPr>
          </a:p>
        </p:txBody>
      </p:sp>
      <p:sp>
        <p:nvSpPr>
          <p:cNvPr id="18" name="TextBox 17"/>
          <p:cNvSpPr txBox="1"/>
          <p:nvPr/>
        </p:nvSpPr>
        <p:spPr>
          <a:xfrm>
            <a:off x="8636010" y="6371228"/>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(6)</a:t>
            </a:r>
            <a:endParaRPr lang="en-US" sz="2400" dirty="0">
              <a:solidFill>
                <a:srgbClr val="0000FF"/>
              </a:solidFill>
              <a:latin typeface="Times"/>
              <a:cs typeface="Times"/>
            </a:endParaRPr>
          </a:p>
        </p:txBody>
      </p:sp>
      <p:sp>
        <p:nvSpPr>
          <p:cNvPr id="10" name="Rectangle 9"/>
          <p:cNvSpPr/>
          <p:nvPr/>
        </p:nvSpPr>
        <p:spPr>
          <a:xfrm>
            <a:off x="0" y="-33359"/>
            <a:ext cx="9143999" cy="523220"/>
          </a:xfrm>
          <a:prstGeom prst="rect">
            <a:avLst/>
          </a:prstGeom>
        </p:spPr>
        <p:txBody>
          <a:bodyPr wrap="square">
            <a:spAutoFit/>
          </a:bodyPr>
          <a:lstStyle/>
          <a:p>
            <a:r>
              <a:rPr lang="en-US" sz="2800" b="1" dirty="0">
                <a:solidFill>
                  <a:srgbClr val="FF0000"/>
                </a:solidFill>
                <a:latin typeface="Times"/>
                <a:cs typeface="Times"/>
              </a:rPr>
              <a:t>2. The Marks of Spiritual Maturity (6:1-20).</a:t>
            </a:r>
            <a:r>
              <a:rPr lang="en-US" sz="2800" dirty="0">
                <a:solidFill>
                  <a:srgbClr val="FF0000"/>
                </a:solidFill>
                <a:latin typeface="Times"/>
                <a:cs typeface="Times"/>
              </a:rPr>
              <a:t> </a:t>
            </a:r>
            <a:endParaRPr lang="en-US" sz="2800" dirty="0">
              <a:latin typeface="Times"/>
              <a:cs typeface="Times"/>
            </a:endParaRPr>
          </a:p>
        </p:txBody>
      </p:sp>
      <p:sp>
        <p:nvSpPr>
          <p:cNvPr id="7" name="Rectangle 6"/>
          <p:cNvSpPr/>
          <p:nvPr/>
        </p:nvSpPr>
        <p:spPr>
          <a:xfrm>
            <a:off x="0" y="384236"/>
            <a:ext cx="9143999" cy="3970318"/>
          </a:xfrm>
          <a:prstGeom prst="rect">
            <a:avLst/>
          </a:prstGeom>
        </p:spPr>
        <p:txBody>
          <a:bodyPr wrap="square">
            <a:spAutoFit/>
          </a:bodyPr>
          <a:lstStyle/>
          <a:p>
            <a:r>
              <a:rPr lang="en-US" sz="2800" b="1" dirty="0">
                <a:latin typeface="Times"/>
                <a:cs typeface="Times"/>
              </a:rPr>
              <a:t>C. Growing affects fruitfulness(6:7-10).</a:t>
            </a:r>
            <a:r>
              <a:rPr lang="en-US" sz="2800" dirty="0">
                <a:latin typeface="Times"/>
                <a:cs typeface="Times"/>
              </a:rPr>
              <a:t> These believers continued on a “fruitful journey.” A true believer produces a crop(6:7),the things that accompany salvation(6:9), and bears fruit for God’s glory(Jn.15:8). Not every believers bears the same amount of fruit (Mt.13:23); but every believer bears the same kind of fruit as proof that he is a child of God(Mt.7:</a:t>
            </a:r>
            <a:r>
              <a:rPr lang="en-US" sz="2800" dirty="0" smtClean="0">
                <a:latin typeface="Times"/>
                <a:cs typeface="Times"/>
              </a:rPr>
              <a:t>15 -</a:t>
            </a:r>
            <a:r>
              <a:rPr lang="en-US" sz="2800" dirty="0">
                <a:latin typeface="Times"/>
                <a:cs typeface="Times"/>
              </a:rPr>
              <a:t>20). This the fruit of Christian character and conduct(Gal.5:22-16) produced by the Spirit as we mature in Christ including their love and work for Christ(6:10)</a:t>
            </a:r>
            <a:r>
              <a:rPr lang="en-US" sz="2800" dirty="0" smtClean="0">
                <a:latin typeface="Times"/>
                <a:cs typeface="Times"/>
              </a:rPr>
              <a:t>.</a:t>
            </a:r>
            <a:endParaRPr lang="en-US" sz="2800" dirty="0">
              <a:latin typeface="Times"/>
              <a:cs typeface="Times"/>
            </a:endParaRPr>
          </a:p>
        </p:txBody>
      </p:sp>
      <p:sp>
        <p:nvSpPr>
          <p:cNvPr id="6" name="Rectangle 5"/>
          <p:cNvSpPr/>
          <p:nvPr/>
        </p:nvSpPr>
        <p:spPr>
          <a:xfrm>
            <a:off x="1" y="4202157"/>
            <a:ext cx="9143999" cy="2677656"/>
          </a:xfrm>
          <a:prstGeom prst="rect">
            <a:avLst/>
          </a:prstGeom>
        </p:spPr>
        <p:txBody>
          <a:bodyPr wrap="square">
            <a:spAutoFit/>
          </a:bodyPr>
          <a:lstStyle/>
          <a:p>
            <a:r>
              <a:rPr lang="en-US" sz="2800" b="1" dirty="0">
                <a:latin typeface="Times"/>
                <a:cs typeface="Times"/>
              </a:rPr>
              <a:t>D. Growing demands diligent effort(6:11-12).</a:t>
            </a:r>
            <a:r>
              <a:rPr lang="en-US" sz="2800" dirty="0">
                <a:latin typeface="Times"/>
                <a:cs typeface="Times"/>
              </a:rPr>
              <a:t> These </a:t>
            </a:r>
            <a:r>
              <a:rPr lang="en-US" sz="2800" dirty="0" err="1">
                <a:latin typeface="Times"/>
                <a:cs typeface="Times"/>
              </a:rPr>
              <a:t>believ-ers</a:t>
            </a:r>
            <a:r>
              <a:rPr lang="en-US" sz="2800" dirty="0">
                <a:latin typeface="Times"/>
                <a:cs typeface="Times"/>
              </a:rPr>
              <a:t> continued on a “disciplined journey.” God does His part to carry us along to maturity(6:1,3),but it is also true that the be-</a:t>
            </a:r>
            <a:r>
              <a:rPr lang="en-US" sz="2800" dirty="0" err="1">
                <a:latin typeface="Times"/>
                <a:cs typeface="Times"/>
              </a:rPr>
              <a:t>liever</a:t>
            </a:r>
            <a:r>
              <a:rPr lang="en-US" sz="2800" dirty="0">
                <a:latin typeface="Times"/>
                <a:cs typeface="Times"/>
              </a:rPr>
              <a:t> must do </a:t>
            </a:r>
            <a:r>
              <a:rPr lang="en-US" sz="2800" dirty="0" smtClean="0">
                <a:latin typeface="Times"/>
                <a:cs typeface="Times"/>
              </a:rPr>
              <a:t>our</a:t>
            </a:r>
            <a:r>
              <a:rPr lang="en-US" sz="2800" dirty="0" smtClean="0">
                <a:latin typeface="Times"/>
                <a:cs typeface="Times"/>
              </a:rPr>
              <a:t> </a:t>
            </a:r>
            <a:r>
              <a:rPr lang="en-US" sz="2800" dirty="0">
                <a:latin typeface="Times"/>
                <a:cs typeface="Times"/>
              </a:rPr>
              <a:t>part</a:t>
            </a:r>
            <a:r>
              <a:rPr lang="en-US" sz="2800" dirty="0" smtClean="0">
                <a:latin typeface="Times"/>
                <a:cs typeface="Times"/>
              </a:rPr>
              <a:t>. We </a:t>
            </a:r>
            <a:r>
              <a:rPr lang="en-US" sz="2800" dirty="0">
                <a:latin typeface="Times"/>
                <a:cs typeface="Times"/>
              </a:rPr>
              <a:t>must not be lazy but apply our-selves to the spiritual </a:t>
            </a:r>
            <a:r>
              <a:rPr lang="en-US" sz="2800" dirty="0" smtClean="0">
                <a:latin typeface="Times"/>
                <a:cs typeface="Times"/>
              </a:rPr>
              <a:t>resources </a:t>
            </a:r>
            <a:r>
              <a:rPr lang="en-US" sz="2800" dirty="0">
                <a:latin typeface="Times"/>
                <a:cs typeface="Times"/>
              </a:rPr>
              <a:t>God has given us</a:t>
            </a:r>
            <a:r>
              <a:rPr lang="en-US" sz="2800" dirty="0" smtClean="0">
                <a:latin typeface="Times"/>
                <a:cs typeface="Times"/>
              </a:rPr>
              <a:t>. We </a:t>
            </a:r>
            <a:r>
              <a:rPr lang="en-US" sz="2800" dirty="0">
                <a:latin typeface="Times"/>
                <a:cs typeface="Times"/>
              </a:rPr>
              <a:t>should exercise faith and patience to claim God’s promises. </a:t>
            </a:r>
          </a:p>
        </p:txBody>
      </p:sp>
    </p:spTree>
    <p:extLst>
      <p:ext uri="{BB962C8B-B14F-4D97-AF65-F5344CB8AC3E}">
        <p14:creationId xmlns:p14="http://schemas.microsoft.com/office/powerpoint/2010/main" val="721119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5278" y="5320115"/>
            <a:ext cx="9144000" cy="461665"/>
          </a:xfrm>
          <a:prstGeom prst="rect">
            <a:avLst/>
          </a:prstGeom>
        </p:spPr>
        <p:txBody>
          <a:bodyPr wrap="square">
            <a:spAutoFit/>
          </a:bodyPr>
          <a:lstStyle/>
          <a:p>
            <a:endParaRPr lang="en-US" sz="2400" dirty="0">
              <a:latin typeface="Times"/>
              <a:cs typeface="Times"/>
            </a:endParaRPr>
          </a:p>
        </p:txBody>
      </p:sp>
      <p:sp>
        <p:nvSpPr>
          <p:cNvPr id="18" name="TextBox 17"/>
          <p:cNvSpPr txBox="1"/>
          <p:nvPr/>
        </p:nvSpPr>
        <p:spPr>
          <a:xfrm>
            <a:off x="8668457" y="6422027"/>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(7)</a:t>
            </a:r>
            <a:endParaRPr lang="en-US" sz="2400" dirty="0">
              <a:solidFill>
                <a:srgbClr val="0000FF"/>
              </a:solidFill>
              <a:latin typeface="Times"/>
              <a:cs typeface="Times"/>
            </a:endParaRPr>
          </a:p>
        </p:txBody>
      </p:sp>
      <p:sp>
        <p:nvSpPr>
          <p:cNvPr id="10" name="Rectangle 9"/>
          <p:cNvSpPr/>
          <p:nvPr/>
        </p:nvSpPr>
        <p:spPr>
          <a:xfrm>
            <a:off x="0" y="-33359"/>
            <a:ext cx="9143999" cy="523220"/>
          </a:xfrm>
          <a:prstGeom prst="rect">
            <a:avLst/>
          </a:prstGeom>
        </p:spPr>
        <p:txBody>
          <a:bodyPr wrap="square">
            <a:spAutoFit/>
          </a:bodyPr>
          <a:lstStyle/>
          <a:p>
            <a:r>
              <a:rPr lang="en-US" sz="2800" b="1" dirty="0">
                <a:solidFill>
                  <a:srgbClr val="FF0000"/>
                </a:solidFill>
                <a:latin typeface="Times"/>
                <a:cs typeface="Times"/>
              </a:rPr>
              <a:t>2. The Marks of Spiritual Maturity (6:1-20).</a:t>
            </a:r>
            <a:r>
              <a:rPr lang="en-US" sz="2800" dirty="0">
                <a:solidFill>
                  <a:srgbClr val="FF0000"/>
                </a:solidFill>
                <a:latin typeface="Times"/>
                <a:cs typeface="Times"/>
              </a:rPr>
              <a:t> </a:t>
            </a:r>
            <a:endParaRPr lang="en-US" sz="2800" dirty="0">
              <a:latin typeface="Times"/>
              <a:cs typeface="Times"/>
            </a:endParaRPr>
          </a:p>
        </p:txBody>
      </p:sp>
      <p:sp>
        <p:nvSpPr>
          <p:cNvPr id="7" name="Rectangle 6"/>
          <p:cNvSpPr/>
          <p:nvPr/>
        </p:nvSpPr>
        <p:spPr>
          <a:xfrm>
            <a:off x="0" y="384236"/>
            <a:ext cx="9143999" cy="3108544"/>
          </a:xfrm>
          <a:prstGeom prst="rect">
            <a:avLst/>
          </a:prstGeom>
        </p:spPr>
        <p:txBody>
          <a:bodyPr wrap="square">
            <a:spAutoFit/>
          </a:bodyPr>
          <a:lstStyle/>
          <a:p>
            <a:r>
              <a:rPr lang="en-US" sz="2800" b="1" dirty="0">
                <a:latin typeface="Times"/>
                <a:cs typeface="Times"/>
              </a:rPr>
              <a:t>E. Growing by claiming God’s promises(6:13-18). </a:t>
            </a:r>
            <a:r>
              <a:rPr lang="en-US" sz="2800" dirty="0">
                <a:latin typeface="Times"/>
                <a:cs typeface="Times"/>
              </a:rPr>
              <a:t>These believers continued on a “directed journey.” In spite of Abraham’s failures and sins, God kept His promise. Many of God’s promises do not depend on our character but on His faithfulness. He patiently endured (6:15;12:1-2).We must apply ourselves by faith. God not only gave Abraham a promise but He also confirmed that promise with an oath</a:t>
            </a:r>
            <a:r>
              <a:rPr lang="en-US" sz="2800" dirty="0" smtClean="0">
                <a:latin typeface="Times"/>
                <a:cs typeface="Times"/>
              </a:rPr>
              <a:t>.</a:t>
            </a:r>
            <a:endParaRPr lang="en-US" sz="2800" dirty="0">
              <a:latin typeface="Times"/>
              <a:cs typeface="Times"/>
            </a:endParaRPr>
          </a:p>
        </p:txBody>
      </p:sp>
      <p:pic>
        <p:nvPicPr>
          <p:cNvPr id="2" name="Picture 1"/>
          <p:cNvPicPr>
            <a:picLocks noChangeAspect="1"/>
          </p:cNvPicPr>
          <p:nvPr/>
        </p:nvPicPr>
        <p:blipFill>
          <a:blip r:embed="rId2"/>
          <a:stretch>
            <a:fillRect/>
          </a:stretch>
        </p:blipFill>
        <p:spPr>
          <a:xfrm>
            <a:off x="4191000" y="4271725"/>
            <a:ext cx="3810000" cy="2628900"/>
          </a:xfrm>
          <a:prstGeom prst="rect">
            <a:avLst/>
          </a:prstGeom>
        </p:spPr>
      </p:pic>
      <p:sp>
        <p:nvSpPr>
          <p:cNvPr id="8" name="Rectangle 7"/>
          <p:cNvSpPr/>
          <p:nvPr/>
        </p:nvSpPr>
        <p:spPr>
          <a:xfrm>
            <a:off x="0" y="3408118"/>
            <a:ext cx="9143999" cy="1384995"/>
          </a:xfrm>
          <a:prstGeom prst="rect">
            <a:avLst/>
          </a:prstGeom>
        </p:spPr>
        <p:txBody>
          <a:bodyPr wrap="square">
            <a:spAutoFit/>
          </a:bodyPr>
          <a:lstStyle/>
          <a:p>
            <a:r>
              <a:rPr lang="en-US" sz="2800" b="1" dirty="0">
                <a:latin typeface="Times"/>
                <a:cs typeface="Times"/>
              </a:rPr>
              <a:t>F. Growing by following Christ(6:19-20).</a:t>
            </a:r>
            <a:r>
              <a:rPr lang="en-US" sz="2800" dirty="0">
                <a:latin typeface="Times"/>
                <a:cs typeface="Times"/>
              </a:rPr>
              <a:t> These believers continued on a “obedient journey.” Christians have Christ our hope and our anchor.</a:t>
            </a:r>
          </a:p>
        </p:txBody>
      </p:sp>
    </p:spTree>
    <p:extLst>
      <p:ext uri="{BB962C8B-B14F-4D97-AF65-F5344CB8AC3E}">
        <p14:creationId xmlns:p14="http://schemas.microsoft.com/office/powerpoint/2010/main" val="24633685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5278" y="5320115"/>
            <a:ext cx="9144000" cy="523220"/>
          </a:xfrm>
          <a:prstGeom prst="rect">
            <a:avLst/>
          </a:prstGeom>
        </p:spPr>
        <p:txBody>
          <a:bodyPr wrap="square">
            <a:spAutoFit/>
          </a:bodyPr>
          <a:lstStyle/>
          <a:p>
            <a:endParaRPr lang="en-US" sz="2800" dirty="0">
              <a:latin typeface="Times"/>
              <a:cs typeface="Times"/>
            </a:endParaRPr>
          </a:p>
        </p:txBody>
      </p:sp>
      <p:sp>
        <p:nvSpPr>
          <p:cNvPr id="10" name="Rectangle 9"/>
          <p:cNvSpPr/>
          <p:nvPr/>
        </p:nvSpPr>
        <p:spPr>
          <a:xfrm>
            <a:off x="-35278" y="-48172"/>
            <a:ext cx="4251678" cy="4401205"/>
          </a:xfrm>
          <a:prstGeom prst="rect">
            <a:avLst/>
          </a:prstGeom>
        </p:spPr>
        <p:txBody>
          <a:bodyPr wrap="square">
            <a:spAutoFit/>
          </a:bodyPr>
          <a:lstStyle/>
          <a:p>
            <a:r>
              <a:rPr lang="en-US" sz="2800" b="1" dirty="0" err="1">
                <a:latin typeface="Times"/>
                <a:cs typeface="Times"/>
              </a:rPr>
              <a:t>Application:</a:t>
            </a:r>
            <a:r>
              <a:rPr lang="en-US" sz="2800" dirty="0" err="1">
                <a:latin typeface="Times"/>
                <a:cs typeface="Times"/>
              </a:rPr>
              <a:t>Israel</a:t>
            </a:r>
            <a:r>
              <a:rPr lang="en-US" sz="2800" dirty="0">
                <a:latin typeface="Times"/>
                <a:cs typeface="Times"/>
              </a:rPr>
              <a:t> wanted to go back to </a:t>
            </a:r>
            <a:r>
              <a:rPr lang="en-US" sz="2800" dirty="0" err="1">
                <a:latin typeface="Times"/>
                <a:cs typeface="Times"/>
              </a:rPr>
              <a:t>Egypt,and</a:t>
            </a:r>
            <a:r>
              <a:rPr lang="en-US" sz="2800" dirty="0">
                <a:latin typeface="Times"/>
                <a:cs typeface="Times"/>
              </a:rPr>
              <a:t> a whole generation failed to inherit what God had </a:t>
            </a:r>
            <a:r>
              <a:rPr lang="en-US" sz="2800" dirty="0" err="1">
                <a:latin typeface="Times"/>
                <a:cs typeface="Times"/>
              </a:rPr>
              <a:t>promised.They</a:t>
            </a:r>
            <a:r>
              <a:rPr lang="en-US" sz="2800" dirty="0">
                <a:latin typeface="Times"/>
                <a:cs typeface="Times"/>
              </a:rPr>
              <a:t> were safely </a:t>
            </a:r>
            <a:r>
              <a:rPr lang="en-US" sz="2800" dirty="0" smtClean="0">
                <a:latin typeface="Times"/>
                <a:cs typeface="Times"/>
              </a:rPr>
              <a:t>delivered </a:t>
            </a:r>
            <a:r>
              <a:rPr lang="en-US" sz="2800" dirty="0">
                <a:latin typeface="Times"/>
                <a:cs typeface="Times"/>
              </a:rPr>
              <a:t>out of Egypt, but they never enjoyed the promised rest in Canaan. We believers today can make the same mistake. </a:t>
            </a:r>
            <a:endParaRPr lang="en-US" sz="2800" dirty="0" smtClean="0">
              <a:latin typeface="Times"/>
              <a:cs typeface="Times"/>
            </a:endParaRPr>
          </a:p>
        </p:txBody>
      </p:sp>
      <p:pic>
        <p:nvPicPr>
          <p:cNvPr id="6" name="Picture 5" descr="MovingForwar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2833" y="0"/>
            <a:ext cx="5118100" cy="5118100"/>
          </a:xfrm>
          <a:prstGeom prst="rect">
            <a:avLst/>
          </a:prstGeom>
        </p:spPr>
      </p:pic>
      <p:sp>
        <p:nvSpPr>
          <p:cNvPr id="2" name="TextBox 1"/>
          <p:cNvSpPr txBox="1"/>
          <p:nvPr/>
        </p:nvSpPr>
        <p:spPr>
          <a:xfrm>
            <a:off x="-50799" y="4255666"/>
            <a:ext cx="9211732" cy="2677656"/>
          </a:xfrm>
          <a:prstGeom prst="rect">
            <a:avLst/>
          </a:prstGeom>
          <a:solidFill>
            <a:schemeClr val="bg1"/>
          </a:solidFill>
        </p:spPr>
        <p:txBody>
          <a:bodyPr wrap="square" rtlCol="0">
            <a:spAutoFit/>
          </a:bodyPr>
          <a:lstStyle/>
          <a:p>
            <a:r>
              <a:rPr lang="en-US" sz="2800" b="1" dirty="0">
                <a:latin typeface="Times"/>
                <a:cs typeface="Times"/>
              </a:rPr>
              <a:t>Conclusion</a:t>
            </a:r>
            <a:r>
              <a:rPr lang="en-US" sz="2800" b="1" dirty="0" smtClean="0">
                <a:latin typeface="Times"/>
                <a:cs typeface="Times"/>
              </a:rPr>
              <a:t>: </a:t>
            </a:r>
            <a:r>
              <a:rPr lang="en-US" sz="2800" dirty="0" smtClean="0">
                <a:latin typeface="Times"/>
                <a:cs typeface="Times"/>
              </a:rPr>
              <a:t>Where </a:t>
            </a:r>
            <a:r>
              <a:rPr lang="en-US" sz="2800" dirty="0">
                <a:latin typeface="Times"/>
                <a:cs typeface="Times"/>
              </a:rPr>
              <a:t>are you in your “spiritual journey”</a:t>
            </a:r>
            <a:r>
              <a:rPr lang="en-US" sz="2800" dirty="0" smtClean="0">
                <a:latin typeface="Times"/>
                <a:cs typeface="Times"/>
              </a:rPr>
              <a:t>? Are </a:t>
            </a:r>
            <a:r>
              <a:rPr lang="en-US" sz="2800" dirty="0">
                <a:latin typeface="Times"/>
                <a:cs typeface="Times"/>
              </a:rPr>
              <a:t>you going backward or forward</a:t>
            </a:r>
            <a:r>
              <a:rPr lang="en-US" sz="2800" dirty="0" smtClean="0">
                <a:latin typeface="Times"/>
                <a:cs typeface="Times"/>
              </a:rPr>
              <a:t>? Are </a:t>
            </a:r>
            <a:r>
              <a:rPr lang="en-US" sz="2800" dirty="0">
                <a:latin typeface="Times"/>
                <a:cs typeface="Times"/>
              </a:rPr>
              <a:t>you </a:t>
            </a:r>
            <a:r>
              <a:rPr lang="en-US" sz="2800" dirty="0" smtClean="0">
                <a:latin typeface="Times"/>
                <a:cs typeface="Times"/>
              </a:rPr>
              <a:t>going forward to maturity on </a:t>
            </a:r>
            <a:r>
              <a:rPr lang="en-US" sz="2800" dirty="0">
                <a:latin typeface="Times"/>
                <a:cs typeface="Times"/>
              </a:rPr>
              <a:t>Higher </a:t>
            </a:r>
            <a:r>
              <a:rPr lang="en-US" sz="2800" dirty="0" smtClean="0">
                <a:latin typeface="Times"/>
                <a:cs typeface="Times"/>
              </a:rPr>
              <a:t>Ground (</a:t>
            </a:r>
            <a:r>
              <a:rPr lang="en-US" sz="2800" dirty="0">
                <a:latin typeface="Times"/>
                <a:cs typeface="Times"/>
              </a:rPr>
              <a:t>#274)</a:t>
            </a:r>
            <a:r>
              <a:rPr lang="en-US" sz="2800" dirty="0" smtClean="0">
                <a:latin typeface="Times"/>
                <a:cs typeface="Times"/>
              </a:rPr>
              <a:t>? </a:t>
            </a:r>
          </a:p>
          <a:p>
            <a:r>
              <a:rPr lang="en-US" sz="2800" dirty="0" smtClean="0">
                <a:latin typeface="Times"/>
                <a:cs typeface="Times"/>
              </a:rPr>
              <a:t>(1) “I’m pressing on the upward way, New heights I’m gaining every day; Still praying as I’m onward bound, ‘Lord, plant my feet on higher ground.’”  (Chorus)</a:t>
            </a:r>
          </a:p>
        </p:txBody>
      </p:sp>
      <p:sp>
        <p:nvSpPr>
          <p:cNvPr id="8" name="TextBox 7"/>
          <p:cNvSpPr txBox="1"/>
          <p:nvPr/>
        </p:nvSpPr>
        <p:spPr>
          <a:xfrm>
            <a:off x="8470884" y="6436378"/>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(8)</a:t>
            </a:r>
            <a:endParaRPr lang="en-US" sz="2800" dirty="0">
              <a:solidFill>
                <a:srgbClr val="0000FF"/>
              </a:solidFill>
              <a:latin typeface="Times"/>
              <a:cs typeface="Times"/>
            </a:endParaRPr>
          </a:p>
        </p:txBody>
      </p:sp>
    </p:spTree>
    <p:extLst>
      <p:ext uri="{BB962C8B-B14F-4D97-AF65-F5344CB8AC3E}">
        <p14:creationId xmlns:p14="http://schemas.microsoft.com/office/powerpoint/2010/main" val="31372179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858933" y="-423331"/>
            <a:ext cx="3285067" cy="6858000"/>
          </a:xfrm>
          <a:prstGeom prst="rect">
            <a:avLst/>
          </a:prstGeom>
        </p:spPr>
      </p:pic>
      <p:sp>
        <p:nvSpPr>
          <p:cNvPr id="6" name="Rectangle 5"/>
          <p:cNvSpPr/>
          <p:nvPr/>
        </p:nvSpPr>
        <p:spPr>
          <a:xfrm>
            <a:off x="0" y="-95320"/>
            <a:ext cx="9144000" cy="6986528"/>
          </a:xfrm>
          <a:prstGeom prst="rect">
            <a:avLst/>
          </a:prstGeom>
        </p:spPr>
        <p:txBody>
          <a:bodyPr wrap="square">
            <a:spAutoFit/>
          </a:bodyPr>
          <a:lstStyle/>
          <a:p>
            <a:r>
              <a:rPr lang="en-US" sz="2800" b="1" dirty="0">
                <a:latin typeface="Times"/>
                <a:cs typeface="Times"/>
              </a:rPr>
              <a:t>(Chorus</a:t>
            </a:r>
            <a:r>
              <a:rPr lang="en-US" sz="2800" b="1" dirty="0" smtClean="0">
                <a:latin typeface="Times"/>
                <a:cs typeface="Times"/>
              </a:rPr>
              <a:t>)</a:t>
            </a:r>
            <a:r>
              <a:rPr lang="en-US" sz="2800" b="1" dirty="0"/>
              <a:t> </a:t>
            </a:r>
            <a:r>
              <a:rPr lang="en-US" sz="2800" b="1" dirty="0">
                <a:latin typeface="Times"/>
                <a:cs typeface="Times"/>
              </a:rPr>
              <a:t>Lord, lift me up and let me stand</a:t>
            </a:r>
          </a:p>
          <a:p>
            <a:r>
              <a:rPr lang="en-US" sz="2800" b="1" dirty="0">
                <a:latin typeface="Times"/>
                <a:cs typeface="Times"/>
              </a:rPr>
              <a:t>By faith on heaven's table land</a:t>
            </a:r>
          </a:p>
          <a:p>
            <a:r>
              <a:rPr lang="en-US" sz="2800" b="1" dirty="0">
                <a:latin typeface="Times"/>
                <a:cs typeface="Times"/>
              </a:rPr>
              <a:t>A higher plane than I have found</a:t>
            </a:r>
          </a:p>
          <a:p>
            <a:r>
              <a:rPr lang="en-US" sz="2800" b="1" dirty="0">
                <a:latin typeface="Times"/>
                <a:cs typeface="Times"/>
              </a:rPr>
              <a:t>Lord, plant my feet on higher ground.</a:t>
            </a:r>
            <a:endParaRPr lang="en-US" sz="2800" dirty="0">
              <a:latin typeface="Times"/>
              <a:cs typeface="Times"/>
            </a:endParaRPr>
          </a:p>
          <a:p>
            <a:r>
              <a:rPr lang="en-US" sz="2800" dirty="0" smtClean="0">
                <a:latin typeface="Times"/>
                <a:cs typeface="Times"/>
              </a:rPr>
              <a:t>(2) My </a:t>
            </a:r>
            <a:r>
              <a:rPr lang="en-US" sz="2800" dirty="0">
                <a:latin typeface="Times"/>
                <a:cs typeface="Times"/>
              </a:rPr>
              <a:t>heart has no desire to stay</a:t>
            </a:r>
          </a:p>
          <a:p>
            <a:r>
              <a:rPr lang="en-US" sz="2800" dirty="0">
                <a:latin typeface="Times"/>
                <a:cs typeface="Times"/>
              </a:rPr>
              <a:t>Where doubts arise and fears dismay</a:t>
            </a:r>
          </a:p>
          <a:p>
            <a:r>
              <a:rPr lang="en-US" sz="2800" dirty="0" err="1">
                <a:latin typeface="Times"/>
                <a:cs typeface="Times"/>
              </a:rPr>
              <a:t>Tho</a:t>
            </a:r>
            <a:r>
              <a:rPr lang="en-US" sz="2800" dirty="0">
                <a:latin typeface="Times"/>
                <a:cs typeface="Times"/>
              </a:rPr>
              <a:t>' some may dwell where these </a:t>
            </a:r>
            <a:r>
              <a:rPr lang="en-US" sz="2800" dirty="0" smtClean="0">
                <a:latin typeface="Times"/>
                <a:cs typeface="Times"/>
              </a:rPr>
              <a:t>abound</a:t>
            </a:r>
            <a:endParaRPr lang="en-US" sz="2800" dirty="0">
              <a:latin typeface="Times"/>
              <a:cs typeface="Times"/>
            </a:endParaRPr>
          </a:p>
          <a:p>
            <a:r>
              <a:rPr lang="en-US" sz="2800" dirty="0">
                <a:latin typeface="Times"/>
                <a:cs typeface="Times"/>
              </a:rPr>
              <a:t>My prayer, my aim is higher ground</a:t>
            </a:r>
            <a:r>
              <a:rPr lang="en-US" sz="2800" dirty="0" smtClean="0">
                <a:latin typeface="Times"/>
                <a:cs typeface="Times"/>
              </a:rPr>
              <a:t>.</a:t>
            </a:r>
            <a:r>
              <a:rPr lang="en-US" sz="2800" b="1" dirty="0" smtClean="0">
                <a:latin typeface="Times"/>
                <a:cs typeface="Times"/>
              </a:rPr>
              <a:t>(C)</a:t>
            </a:r>
            <a:endParaRPr lang="en-US" sz="2800" b="1" dirty="0">
              <a:latin typeface="Times"/>
              <a:cs typeface="Times"/>
            </a:endParaRPr>
          </a:p>
          <a:p>
            <a:r>
              <a:rPr lang="en-US" sz="2800" dirty="0" smtClean="0">
                <a:latin typeface="Times"/>
                <a:cs typeface="Times"/>
              </a:rPr>
              <a:t>(3) I </a:t>
            </a:r>
            <a:r>
              <a:rPr lang="en-US" sz="2800" dirty="0">
                <a:latin typeface="Times"/>
                <a:cs typeface="Times"/>
              </a:rPr>
              <a:t>want to live above the world</a:t>
            </a:r>
          </a:p>
          <a:p>
            <a:r>
              <a:rPr lang="en-US" sz="2800" dirty="0" err="1">
                <a:latin typeface="Times"/>
                <a:cs typeface="Times"/>
              </a:rPr>
              <a:t>Tho</a:t>
            </a:r>
            <a:r>
              <a:rPr lang="en-US" sz="2800" dirty="0">
                <a:latin typeface="Times"/>
                <a:cs typeface="Times"/>
              </a:rPr>
              <a:t>' </a:t>
            </a:r>
            <a:r>
              <a:rPr lang="en-US" sz="2800" dirty="0" err="1">
                <a:latin typeface="Times"/>
                <a:cs typeface="Times"/>
              </a:rPr>
              <a:t>satan's</a:t>
            </a:r>
            <a:r>
              <a:rPr lang="en-US" sz="2800" dirty="0">
                <a:latin typeface="Times"/>
                <a:cs typeface="Times"/>
              </a:rPr>
              <a:t> darts at me are hurled</a:t>
            </a:r>
          </a:p>
          <a:p>
            <a:r>
              <a:rPr lang="en-US" sz="2800" dirty="0">
                <a:latin typeface="Times"/>
                <a:cs typeface="Times"/>
              </a:rPr>
              <a:t>For faith has caught the joyful sound</a:t>
            </a:r>
          </a:p>
          <a:p>
            <a:r>
              <a:rPr lang="en-US" sz="2800" dirty="0">
                <a:latin typeface="Times"/>
                <a:cs typeface="Times"/>
              </a:rPr>
              <a:t>The song of saints on higher ground</a:t>
            </a:r>
            <a:r>
              <a:rPr lang="en-US" sz="2800" dirty="0" smtClean="0">
                <a:latin typeface="Times"/>
                <a:cs typeface="Times"/>
              </a:rPr>
              <a:t>.</a:t>
            </a:r>
            <a:r>
              <a:rPr lang="en-US" sz="2800" b="1" dirty="0" smtClean="0">
                <a:latin typeface="Times"/>
                <a:cs typeface="Times"/>
              </a:rPr>
              <a:t>(</a:t>
            </a:r>
            <a:r>
              <a:rPr lang="en-US" sz="2800" b="1" dirty="0">
                <a:latin typeface="Times"/>
                <a:cs typeface="Times"/>
              </a:rPr>
              <a:t>C)</a:t>
            </a:r>
          </a:p>
          <a:p>
            <a:r>
              <a:rPr lang="en-US" sz="2800" dirty="0" smtClean="0">
                <a:latin typeface="Times"/>
                <a:cs typeface="Times"/>
              </a:rPr>
              <a:t>(4) I </a:t>
            </a:r>
            <a:r>
              <a:rPr lang="en-US" sz="2800" dirty="0">
                <a:latin typeface="Times"/>
                <a:cs typeface="Times"/>
              </a:rPr>
              <a:t>want to scale the utmost height</a:t>
            </a:r>
          </a:p>
          <a:p>
            <a:r>
              <a:rPr lang="en-US" sz="2800" dirty="0">
                <a:latin typeface="Times"/>
                <a:cs typeface="Times"/>
              </a:rPr>
              <a:t>And catch a gleam of glory bright</a:t>
            </a:r>
          </a:p>
          <a:p>
            <a:r>
              <a:rPr lang="en-US" sz="2800" dirty="0">
                <a:latin typeface="Times"/>
                <a:cs typeface="Times"/>
              </a:rPr>
              <a:t>But still I'll pray till heaven I've found</a:t>
            </a:r>
          </a:p>
          <a:p>
            <a:r>
              <a:rPr lang="en-US" sz="2800" dirty="0">
                <a:latin typeface="Times"/>
                <a:cs typeface="Times"/>
              </a:rPr>
              <a:t>"Lord, lead me on to higher ground</a:t>
            </a:r>
            <a:r>
              <a:rPr lang="en-US" sz="2800" dirty="0" smtClean="0">
                <a:latin typeface="Times"/>
                <a:cs typeface="Times"/>
              </a:rPr>
              <a:t>.”</a:t>
            </a:r>
            <a:r>
              <a:rPr lang="en-US" sz="2800" b="1" dirty="0" smtClean="0">
                <a:latin typeface="Times"/>
                <a:cs typeface="Times"/>
              </a:rPr>
              <a:t>(</a:t>
            </a:r>
            <a:r>
              <a:rPr lang="en-US" sz="2800" b="1" dirty="0">
                <a:latin typeface="Times"/>
                <a:cs typeface="Times"/>
              </a:rPr>
              <a:t>C)</a:t>
            </a:r>
            <a:endParaRPr lang="en-US" sz="2800" b="1" dirty="0" smtClean="0">
              <a:latin typeface="Times"/>
              <a:cs typeface="Times"/>
            </a:endParaRPr>
          </a:p>
        </p:txBody>
      </p:sp>
      <p:sp>
        <p:nvSpPr>
          <p:cNvPr id="7" name="TextBox 6"/>
          <p:cNvSpPr txBox="1"/>
          <p:nvPr/>
        </p:nvSpPr>
        <p:spPr>
          <a:xfrm>
            <a:off x="8589415" y="6402512"/>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(9)</a:t>
            </a:r>
            <a:endParaRPr lang="en-US" sz="2800" dirty="0">
              <a:solidFill>
                <a:srgbClr val="0000FF"/>
              </a:solidFill>
              <a:latin typeface="Times"/>
              <a:cs typeface="Times"/>
            </a:endParaRPr>
          </a:p>
        </p:txBody>
      </p:sp>
    </p:spTree>
    <p:extLst>
      <p:ext uri="{BB962C8B-B14F-4D97-AF65-F5344CB8AC3E}">
        <p14:creationId xmlns:p14="http://schemas.microsoft.com/office/powerpoint/2010/main" val="24989414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44071</TotalTime>
  <Words>1599</Words>
  <Application>Microsoft Macintosh PowerPoint</Application>
  <PresentationFormat>On-screen Show (4:3)</PresentationFormat>
  <Paragraphs>64</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Kansas City Baptist Temple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Hart</dc:creator>
  <cp:lastModifiedBy>Gary Hart</cp:lastModifiedBy>
  <cp:revision>423</cp:revision>
  <cp:lastPrinted>2016-08-18T21:45:20Z</cp:lastPrinted>
  <dcterms:created xsi:type="dcterms:W3CDTF">2015-09-06T13:13:13Z</dcterms:created>
  <dcterms:modified xsi:type="dcterms:W3CDTF">2016-10-16T01:05:07Z</dcterms:modified>
</cp:coreProperties>
</file>