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80" r:id="rId4"/>
    <p:sldId id="283" r:id="rId5"/>
    <p:sldId id="281" r:id="rId6"/>
    <p:sldId id="284" r:id="rId7"/>
    <p:sldId id="287" r:id="rId8"/>
    <p:sldId id="288" r:id="rId9"/>
    <p:sldId id="28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90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9/13/16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9/13/16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p>
        </p:txBody>
      </p:sp>
      <p:sp>
        <p:nvSpPr>
          <p:cNvPr id="9" name="TextBox 8"/>
          <p:cNvSpPr txBox="1"/>
          <p:nvPr/>
        </p:nvSpPr>
        <p:spPr>
          <a:xfrm>
            <a:off x="8580056" y="63606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59374" y="-80144"/>
            <a:ext cx="9203373" cy="523220"/>
          </a:xfrm>
          <a:prstGeom prst="rect">
            <a:avLst/>
          </a:prstGeom>
        </p:spPr>
        <p:txBody>
          <a:bodyPr wrap="square">
            <a:spAutoFit/>
          </a:bodyPr>
          <a:lstStyle/>
          <a:p>
            <a:r>
              <a:rPr lang="en-US" sz="2800" b="1" dirty="0" smtClean="0">
                <a:latin typeface="Times"/>
                <a:cs typeface="Times"/>
              </a:rPr>
              <a:t>Pastor Gary Hart	</a:t>
            </a:r>
            <a:r>
              <a:rPr lang="en-US" sz="2800" b="1" dirty="0" smtClean="0">
                <a:solidFill>
                  <a:srgbClr val="660066"/>
                </a:solidFill>
                <a:latin typeface="Times"/>
                <a:cs typeface="Times"/>
              </a:rPr>
              <a:t> Date: 9-18-</a:t>
            </a:r>
            <a:r>
              <a:rPr lang="en-US" sz="2800" b="1" dirty="0" smtClean="0">
                <a:solidFill>
                  <a:srgbClr val="660066"/>
                </a:solidFill>
                <a:latin typeface="Times"/>
                <a:cs typeface="Times"/>
              </a:rPr>
              <a:t>16 </a:t>
            </a:r>
            <a:r>
              <a:rPr lang="en-US" sz="2800" b="1" dirty="0" smtClean="0">
                <a:solidFill>
                  <a:srgbClr val="0000FF"/>
                </a:solidFill>
                <a:latin typeface="Times"/>
                <a:cs typeface="Times"/>
              </a:rPr>
              <a:t>Text: Heb</a:t>
            </a:r>
            <a:r>
              <a:rPr lang="en-US" sz="2800" b="1" dirty="0" smtClean="0">
                <a:solidFill>
                  <a:srgbClr val="0000FF"/>
                </a:solidFill>
                <a:latin typeface="Times"/>
                <a:cs typeface="Times"/>
              </a:rPr>
              <a:t>rews </a:t>
            </a:r>
            <a:r>
              <a:rPr lang="en-US" sz="2800" b="1" dirty="0" smtClean="0">
                <a:solidFill>
                  <a:srgbClr val="0000FF"/>
                </a:solidFill>
                <a:latin typeface="Times"/>
                <a:cs typeface="Times"/>
              </a:rPr>
              <a:t>3:</a:t>
            </a:r>
            <a:r>
              <a:rPr lang="en-US" sz="2800" b="1" dirty="0" smtClean="0">
                <a:solidFill>
                  <a:srgbClr val="0000FF"/>
                </a:solidFill>
                <a:latin typeface="Times"/>
                <a:cs typeface="Times"/>
              </a:rPr>
              <a:t>1</a:t>
            </a:r>
            <a:r>
              <a:rPr lang="en-US" sz="2800" b="1" dirty="0" smtClean="0">
                <a:solidFill>
                  <a:srgbClr val="0000FF"/>
                </a:solidFill>
                <a:latin typeface="Times"/>
                <a:cs typeface="Times"/>
              </a:rPr>
              <a:t>-</a:t>
            </a:r>
            <a:r>
              <a:rPr lang="en-US" sz="2800" b="1" dirty="0">
                <a:solidFill>
                  <a:srgbClr val="0000FF"/>
                </a:solidFill>
                <a:latin typeface="Times"/>
                <a:cs typeface="Times"/>
              </a:rPr>
              <a:t>6</a:t>
            </a:r>
            <a:endParaRPr lang="en-US" sz="2800" b="1" dirty="0">
              <a:solidFill>
                <a:srgbClr val="0000FF"/>
              </a:solidFill>
              <a:latin typeface="Times"/>
              <a:cs typeface="Times"/>
            </a:endParaRPr>
          </a:p>
        </p:txBody>
      </p:sp>
      <p:sp>
        <p:nvSpPr>
          <p:cNvPr id="6" name="Rectangle 5"/>
          <p:cNvSpPr/>
          <p:nvPr/>
        </p:nvSpPr>
        <p:spPr>
          <a:xfrm>
            <a:off x="-33866" y="375344"/>
            <a:ext cx="5587999" cy="523220"/>
          </a:xfrm>
          <a:prstGeom prst="rect">
            <a:avLst/>
          </a:prstGeom>
        </p:spPr>
        <p:txBody>
          <a:bodyPr wrap="square">
            <a:spAutoFit/>
          </a:bodyPr>
          <a:lstStyle/>
          <a:p>
            <a:r>
              <a:rPr lang="en-US" sz="2800" b="1" dirty="0">
                <a:latin typeface="Times"/>
                <a:cs typeface="Times"/>
              </a:rPr>
              <a:t>Sermon Title:</a:t>
            </a:r>
            <a:r>
              <a:rPr lang="en-US" sz="2800" dirty="0">
                <a:latin typeface="Times"/>
                <a:cs typeface="Times"/>
              </a:rPr>
              <a:t> </a:t>
            </a:r>
            <a:r>
              <a:rPr lang="en-US" sz="2800" b="1" dirty="0" smtClean="0">
                <a:solidFill>
                  <a:srgbClr val="FF0000"/>
                </a:solidFill>
                <a:latin typeface="Times"/>
                <a:cs typeface="Times"/>
              </a:rPr>
              <a:t>Greater than Moses</a:t>
            </a:r>
            <a:r>
              <a:rPr lang="en-US" sz="2800" dirty="0" smtClean="0">
                <a:solidFill>
                  <a:srgbClr val="FF0000"/>
                </a:solidFill>
                <a:latin typeface="Times"/>
                <a:cs typeface="Times"/>
              </a:rPr>
              <a:t> </a:t>
            </a:r>
            <a:endParaRPr lang="en-US" sz="2800" b="1" dirty="0">
              <a:solidFill>
                <a:srgbClr val="FF0000"/>
              </a:solidFill>
              <a:latin typeface="Times"/>
              <a:cs typeface="Times"/>
            </a:endParaRPr>
          </a:p>
        </p:txBody>
      </p:sp>
      <p:sp>
        <p:nvSpPr>
          <p:cNvPr id="10" name="Rectangle 9"/>
          <p:cNvSpPr/>
          <p:nvPr/>
        </p:nvSpPr>
        <p:spPr>
          <a:xfrm>
            <a:off x="-33867" y="831018"/>
            <a:ext cx="9296399" cy="2677656"/>
          </a:xfrm>
          <a:prstGeom prst="rect">
            <a:avLst/>
          </a:prstGeom>
        </p:spPr>
        <p:txBody>
          <a:bodyPr wrap="square">
            <a:spAutoFit/>
          </a:bodyPr>
          <a:lstStyle/>
          <a:p>
            <a:r>
              <a:rPr lang="en-US" sz="2800" b="1" dirty="0" err="1" smtClean="0">
                <a:solidFill>
                  <a:srgbClr val="FF0000"/>
                </a:solidFill>
                <a:latin typeface="Times"/>
                <a:cs typeface="Times"/>
              </a:rPr>
              <a:t>Introduction:</a:t>
            </a:r>
            <a:r>
              <a:rPr lang="en-US" sz="2800" dirty="0" err="1" smtClean="0">
                <a:latin typeface="Times"/>
                <a:cs typeface="Times"/>
              </a:rPr>
              <a:t>Abraham</a:t>
            </a:r>
            <a:r>
              <a:rPr lang="en-US" sz="2800" dirty="0" smtClean="0">
                <a:latin typeface="Times"/>
                <a:cs typeface="Times"/>
              </a:rPr>
              <a:t> was the founder and father of the Jews, but Moses was the deliverer and the giver of the law. Instead of going back, the Jews must go forward by following Christ who is greater than </a:t>
            </a:r>
            <a:r>
              <a:rPr lang="en-US" sz="2800" dirty="0" err="1" smtClean="0">
                <a:latin typeface="Times"/>
                <a:cs typeface="Times"/>
              </a:rPr>
              <a:t>Abraham,Angels,and</a:t>
            </a:r>
            <a:r>
              <a:rPr lang="en-US" sz="2800" dirty="0" smtClean="0">
                <a:latin typeface="Times"/>
                <a:cs typeface="Times"/>
              </a:rPr>
              <a:t> </a:t>
            </a:r>
            <a:r>
              <a:rPr lang="en-US" sz="2800" dirty="0" err="1" smtClean="0">
                <a:latin typeface="Times"/>
                <a:cs typeface="Times"/>
              </a:rPr>
              <a:t>Moses.To</a:t>
            </a:r>
            <a:r>
              <a:rPr lang="en-US" sz="2800" dirty="0" smtClean="0">
                <a:latin typeface="Times"/>
                <a:cs typeface="Times"/>
              </a:rPr>
              <a:t> the Chinese, Christ is greater than </a:t>
            </a:r>
            <a:r>
              <a:rPr lang="en-US" sz="2800" dirty="0" err="1" smtClean="0">
                <a:latin typeface="Times"/>
                <a:cs typeface="Times"/>
              </a:rPr>
              <a:t>Ancestors,Spirits,and</a:t>
            </a:r>
            <a:r>
              <a:rPr lang="en-US" sz="2800" dirty="0" smtClean="0">
                <a:latin typeface="Times"/>
                <a:cs typeface="Times"/>
              </a:rPr>
              <a:t> Confucius. Here we learn that Jesus Christ is superior to Moses in at least 3 ways.</a:t>
            </a:r>
            <a:endParaRPr lang="en-US" sz="2800" dirty="0">
              <a:latin typeface="Times"/>
              <a:cs typeface="Times"/>
            </a:endParaRPr>
          </a:p>
        </p:txBody>
      </p:sp>
      <p:pic>
        <p:nvPicPr>
          <p:cNvPr id="4" name="Picture 3"/>
          <p:cNvPicPr>
            <a:picLocks noChangeAspect="1"/>
          </p:cNvPicPr>
          <p:nvPr/>
        </p:nvPicPr>
        <p:blipFill>
          <a:blip r:embed="rId2"/>
          <a:stretch>
            <a:fillRect/>
          </a:stretch>
        </p:blipFill>
        <p:spPr>
          <a:xfrm>
            <a:off x="-33868" y="3446149"/>
            <a:ext cx="2700867" cy="3462650"/>
          </a:xfrm>
          <a:prstGeom prst="rect">
            <a:avLst/>
          </a:prstGeom>
        </p:spPr>
      </p:pic>
      <p:pic>
        <p:nvPicPr>
          <p:cNvPr id="5" name="Picture 4"/>
          <p:cNvPicPr>
            <a:picLocks noChangeAspect="1"/>
          </p:cNvPicPr>
          <p:nvPr/>
        </p:nvPicPr>
        <p:blipFill>
          <a:blip r:embed="rId3"/>
          <a:stretch>
            <a:fillRect/>
          </a:stretch>
        </p:blipFill>
        <p:spPr>
          <a:xfrm>
            <a:off x="2658536" y="3446149"/>
            <a:ext cx="2743200" cy="3434366"/>
          </a:xfrm>
          <a:prstGeom prst="rect">
            <a:avLst/>
          </a:prstGeom>
        </p:spPr>
      </p:pic>
      <p:pic>
        <p:nvPicPr>
          <p:cNvPr id="7" name="Picture 6"/>
          <p:cNvPicPr>
            <a:picLocks noChangeAspect="1"/>
          </p:cNvPicPr>
          <p:nvPr/>
        </p:nvPicPr>
        <p:blipFill>
          <a:blip r:embed="rId4"/>
          <a:stretch>
            <a:fillRect/>
          </a:stretch>
        </p:blipFill>
        <p:spPr>
          <a:xfrm>
            <a:off x="5440693" y="3446149"/>
            <a:ext cx="2953100" cy="3429000"/>
          </a:xfrm>
          <a:prstGeom prst="rect">
            <a:avLst/>
          </a:prstGeom>
        </p:spPr>
      </p:pic>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557813" y="637122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a:t>
            </a:r>
            <a:endParaRPr lang="en-US" sz="2400" dirty="0">
              <a:solidFill>
                <a:srgbClr val="0000FF"/>
              </a:solidFill>
              <a:latin typeface="Times"/>
              <a:cs typeface="Times"/>
            </a:endParaRPr>
          </a:p>
        </p:txBody>
      </p:sp>
      <p:sp>
        <p:nvSpPr>
          <p:cNvPr id="10" name="Rectangle 9"/>
          <p:cNvSpPr/>
          <p:nvPr/>
        </p:nvSpPr>
        <p:spPr>
          <a:xfrm>
            <a:off x="0" y="-33359"/>
            <a:ext cx="9143999" cy="3539431"/>
          </a:xfrm>
          <a:prstGeom prst="rect">
            <a:avLst/>
          </a:prstGeom>
        </p:spPr>
        <p:txBody>
          <a:bodyPr wrap="square">
            <a:spAutoFit/>
          </a:bodyPr>
          <a:lstStyle/>
          <a:p>
            <a:r>
              <a:rPr lang="en-US" sz="2800" b="1" dirty="0" smtClean="0">
                <a:solidFill>
                  <a:srgbClr val="FF0000"/>
                </a:solidFill>
                <a:latin typeface="Times"/>
                <a:cs typeface="Times"/>
              </a:rPr>
              <a:t>1. </a:t>
            </a:r>
            <a:r>
              <a:rPr lang="en-US" sz="2800" b="1" dirty="0">
                <a:solidFill>
                  <a:srgbClr val="FF0000"/>
                </a:solidFill>
                <a:latin typeface="Times"/>
                <a:cs typeface="Times"/>
              </a:rPr>
              <a:t>Christ is greater is His Person (3:1-2).</a:t>
            </a:r>
            <a:r>
              <a:rPr lang="en-US" sz="2800" dirty="0">
                <a:solidFill>
                  <a:srgbClr val="FF0000"/>
                </a:solidFill>
                <a:latin typeface="Times"/>
                <a:cs typeface="Times"/>
              </a:rPr>
              <a:t> </a:t>
            </a:r>
            <a:r>
              <a:rPr lang="en-US" sz="2400" dirty="0">
                <a:latin typeface="Times"/>
                <a:cs typeface="Times"/>
              </a:rPr>
              <a:t>Two descriptions </a:t>
            </a:r>
            <a:r>
              <a:rPr lang="en-US" sz="2400" dirty="0" smtClean="0">
                <a:latin typeface="Times"/>
                <a:cs typeface="Times"/>
              </a:rPr>
              <a:t>make </a:t>
            </a:r>
            <a:r>
              <a:rPr lang="en-US" sz="2400" dirty="0">
                <a:latin typeface="Times"/>
                <a:cs typeface="Times"/>
              </a:rPr>
              <a:t>it clear that they were </a:t>
            </a:r>
            <a:r>
              <a:rPr lang="en-US" sz="2400" dirty="0" smtClean="0">
                <a:latin typeface="Times"/>
                <a:cs typeface="Times"/>
              </a:rPr>
              <a:t>believers: “</a:t>
            </a:r>
            <a:r>
              <a:rPr lang="en-US" sz="2400" dirty="0">
                <a:latin typeface="Times"/>
                <a:cs typeface="Times"/>
              </a:rPr>
              <a:t>holy </a:t>
            </a:r>
            <a:r>
              <a:rPr lang="en-US" sz="2400" dirty="0" smtClean="0">
                <a:latin typeface="Times"/>
                <a:cs typeface="Times"/>
              </a:rPr>
              <a:t>brothers and sisters</a:t>
            </a:r>
            <a:r>
              <a:rPr lang="en-US" sz="2400" dirty="0">
                <a:latin typeface="Times"/>
                <a:cs typeface="Times"/>
              </a:rPr>
              <a:t>” could only be applied to people in the family of </a:t>
            </a:r>
            <a:r>
              <a:rPr lang="en-US" sz="2400" dirty="0" err="1">
                <a:latin typeface="Times"/>
                <a:cs typeface="Times"/>
              </a:rPr>
              <a:t>God</a:t>
            </a:r>
            <a:r>
              <a:rPr lang="en-US" sz="2400" dirty="0" err="1" smtClean="0">
                <a:latin typeface="Times"/>
                <a:cs typeface="Times"/>
              </a:rPr>
              <a:t>,and</a:t>
            </a:r>
            <a:r>
              <a:rPr lang="en-US" sz="2400" dirty="0" smtClean="0">
                <a:latin typeface="Times"/>
                <a:cs typeface="Times"/>
              </a:rPr>
              <a:t> </a:t>
            </a:r>
            <a:r>
              <a:rPr lang="en-US" sz="2400" dirty="0">
                <a:latin typeface="Times"/>
                <a:cs typeface="Times"/>
              </a:rPr>
              <a:t>share in “the heavenly calling” could only refer to people in the church who also share “in Christ”(3:14). We are “members of His body”(Eph.5:30</a:t>
            </a:r>
            <a:r>
              <a:rPr lang="en-US" sz="2400" dirty="0" smtClean="0">
                <a:latin typeface="Times"/>
                <a:cs typeface="Times"/>
              </a:rPr>
              <a:t>), who share “in </a:t>
            </a:r>
            <a:r>
              <a:rPr lang="en-US" sz="2400" dirty="0">
                <a:latin typeface="Times"/>
                <a:cs typeface="Times"/>
              </a:rPr>
              <a:t>the Holy Spirit”</a:t>
            </a:r>
            <a:r>
              <a:rPr lang="en-US" sz="2400" dirty="0" smtClean="0">
                <a:latin typeface="Times"/>
                <a:cs typeface="Times"/>
              </a:rPr>
              <a:t>(Heb.6</a:t>
            </a:r>
            <a:r>
              <a:rPr lang="en-US" sz="2400" dirty="0">
                <a:latin typeface="Times"/>
                <a:cs typeface="Times"/>
              </a:rPr>
              <a:t>:4</a:t>
            </a:r>
            <a:r>
              <a:rPr lang="en-US" sz="2400" dirty="0" smtClean="0">
                <a:latin typeface="Times"/>
                <a:cs typeface="Times"/>
              </a:rPr>
              <a:t>). </a:t>
            </a:r>
            <a:endParaRPr lang="en-US" sz="2400" dirty="0">
              <a:latin typeface="Times"/>
              <a:cs typeface="Times"/>
            </a:endParaRPr>
          </a:p>
          <a:p>
            <a:r>
              <a:rPr lang="en-US" sz="2800" b="1" dirty="0" smtClean="0">
                <a:latin typeface="Times"/>
                <a:cs typeface="Times"/>
              </a:rPr>
              <a:t>A. Christ </a:t>
            </a:r>
            <a:r>
              <a:rPr lang="en-US" sz="2800" b="1" dirty="0">
                <a:latin typeface="Times"/>
                <a:cs typeface="Times"/>
              </a:rPr>
              <a:t>is our </a:t>
            </a:r>
            <a:r>
              <a:rPr lang="en-US" sz="2800" b="1" dirty="0" smtClean="0">
                <a:latin typeface="Times"/>
                <a:cs typeface="Times"/>
              </a:rPr>
              <a:t>Focus(</a:t>
            </a:r>
            <a:r>
              <a:rPr lang="en-US" sz="2800" b="1" dirty="0">
                <a:latin typeface="Times"/>
                <a:cs typeface="Times"/>
              </a:rPr>
              <a:t>3:1).</a:t>
            </a:r>
            <a:r>
              <a:rPr lang="en-US" sz="2800" dirty="0">
                <a:latin typeface="Times"/>
                <a:cs typeface="Times"/>
              </a:rPr>
              <a:t> </a:t>
            </a:r>
            <a:endParaRPr lang="en-US" sz="2800" dirty="0" smtClean="0">
              <a:latin typeface="Times"/>
              <a:cs typeface="Times"/>
            </a:endParaRPr>
          </a:p>
          <a:p>
            <a:r>
              <a:rPr lang="en-US" sz="2400" dirty="0">
                <a:latin typeface="Times"/>
                <a:cs typeface="Times"/>
              </a:rPr>
              <a:t>“Fix your thoughts on Jesus.” </a:t>
            </a:r>
            <a:endParaRPr lang="en-US" sz="2400" dirty="0" smtClean="0">
              <a:latin typeface="Times"/>
              <a:cs typeface="Times"/>
            </a:endParaRPr>
          </a:p>
          <a:p>
            <a:r>
              <a:rPr lang="en-US" sz="2400" dirty="0" smtClean="0">
                <a:latin typeface="Times"/>
                <a:cs typeface="Times"/>
              </a:rPr>
              <a:t>This means </a:t>
            </a:r>
            <a:r>
              <a:rPr lang="en-US" sz="2400" dirty="0">
                <a:latin typeface="Times"/>
                <a:cs typeface="Times"/>
              </a:rPr>
              <a:t>to consider carefully and to understand fully” who He is.</a:t>
            </a:r>
          </a:p>
        </p:txBody>
      </p:sp>
      <p:sp>
        <p:nvSpPr>
          <p:cNvPr id="7" name="Rectangle 6"/>
          <p:cNvSpPr/>
          <p:nvPr/>
        </p:nvSpPr>
        <p:spPr>
          <a:xfrm>
            <a:off x="0" y="3409053"/>
            <a:ext cx="5960533" cy="3477875"/>
          </a:xfrm>
          <a:prstGeom prst="rect">
            <a:avLst/>
          </a:prstGeom>
        </p:spPr>
        <p:txBody>
          <a:bodyPr wrap="square">
            <a:spAutoFit/>
          </a:bodyPr>
          <a:lstStyle/>
          <a:p>
            <a:r>
              <a:rPr lang="en-US" sz="2800" b="1" dirty="0" smtClean="0">
                <a:latin typeface="Times"/>
                <a:cs typeface="Times"/>
              </a:rPr>
              <a:t>B</a:t>
            </a:r>
            <a:r>
              <a:rPr lang="en-US" sz="2800" b="1" dirty="0">
                <a:latin typeface="Times"/>
                <a:cs typeface="Times"/>
              </a:rPr>
              <a:t>. Christ is our </a:t>
            </a:r>
            <a:r>
              <a:rPr lang="en-US" sz="2800" b="1" dirty="0" smtClean="0">
                <a:latin typeface="Times"/>
                <a:cs typeface="Times"/>
              </a:rPr>
              <a:t>Apostle(</a:t>
            </a:r>
            <a:r>
              <a:rPr lang="en-US" sz="2800" b="1" dirty="0">
                <a:latin typeface="Times"/>
                <a:cs typeface="Times"/>
              </a:rPr>
              <a:t>3:1).</a:t>
            </a:r>
            <a:r>
              <a:rPr lang="en-US" sz="2800" dirty="0">
                <a:latin typeface="Times"/>
                <a:cs typeface="Times"/>
              </a:rPr>
              <a:t> </a:t>
            </a:r>
            <a:r>
              <a:rPr lang="en-US" sz="2400" dirty="0">
                <a:latin typeface="Times"/>
                <a:cs typeface="Times"/>
              </a:rPr>
              <a:t>Moses was a mere </a:t>
            </a:r>
            <a:r>
              <a:rPr lang="en-US" sz="2400" dirty="0" err="1">
                <a:latin typeface="Times"/>
                <a:cs typeface="Times"/>
              </a:rPr>
              <a:t>man</a:t>
            </a:r>
            <a:r>
              <a:rPr lang="en-US" sz="2400" dirty="0" err="1" smtClean="0">
                <a:latin typeface="Times"/>
                <a:cs typeface="Times"/>
              </a:rPr>
              <a:t>,a</a:t>
            </a:r>
            <a:r>
              <a:rPr lang="en-US" sz="2400" dirty="0" smtClean="0">
                <a:latin typeface="Times"/>
                <a:cs typeface="Times"/>
              </a:rPr>
              <a:t> </a:t>
            </a:r>
            <a:r>
              <a:rPr lang="en-US" sz="2400" dirty="0" err="1">
                <a:latin typeface="Times"/>
                <a:cs typeface="Times"/>
              </a:rPr>
              <a:t>prophet</a:t>
            </a:r>
            <a:r>
              <a:rPr lang="en-US" sz="2400" dirty="0" err="1" smtClean="0">
                <a:latin typeface="Times"/>
                <a:cs typeface="Times"/>
              </a:rPr>
              <a:t>,and</a:t>
            </a:r>
            <a:r>
              <a:rPr lang="en-US" sz="2400" dirty="0" smtClean="0">
                <a:latin typeface="Times"/>
                <a:cs typeface="Times"/>
              </a:rPr>
              <a:t> </a:t>
            </a:r>
            <a:r>
              <a:rPr lang="en-US" sz="2400" dirty="0">
                <a:latin typeface="Times"/>
                <a:cs typeface="Times"/>
              </a:rPr>
              <a:t>a </a:t>
            </a:r>
            <a:r>
              <a:rPr lang="en-US" sz="2400" dirty="0" err="1" smtClean="0">
                <a:latin typeface="Times"/>
                <a:cs typeface="Times"/>
              </a:rPr>
              <a:t>leader.Christ</a:t>
            </a:r>
            <a:r>
              <a:rPr lang="en-US" sz="2400" dirty="0" smtClean="0">
                <a:latin typeface="Times"/>
                <a:cs typeface="Times"/>
              </a:rPr>
              <a:t> </a:t>
            </a:r>
            <a:r>
              <a:rPr lang="en-US" sz="2400" dirty="0">
                <a:latin typeface="Times"/>
                <a:cs typeface="Times"/>
              </a:rPr>
              <a:t>is the Son of </a:t>
            </a:r>
            <a:r>
              <a:rPr lang="en-US" sz="2400" dirty="0" err="1">
                <a:latin typeface="Times"/>
                <a:cs typeface="Times"/>
              </a:rPr>
              <a:t>God</a:t>
            </a:r>
            <a:r>
              <a:rPr lang="en-US" sz="2400" dirty="0" err="1" smtClean="0">
                <a:latin typeface="Times"/>
                <a:cs typeface="Times"/>
              </a:rPr>
              <a:t>,an</a:t>
            </a:r>
            <a:r>
              <a:rPr lang="en-US" sz="2400" dirty="0" smtClean="0">
                <a:latin typeface="Times"/>
                <a:cs typeface="Times"/>
              </a:rPr>
              <a:t> apostle “</a:t>
            </a:r>
            <a:r>
              <a:rPr lang="en-US" sz="2400" dirty="0">
                <a:latin typeface="Times"/>
                <a:cs typeface="Times"/>
              </a:rPr>
              <a:t>sent with a </a:t>
            </a:r>
            <a:r>
              <a:rPr lang="en-US" sz="2400" dirty="0" err="1" smtClean="0">
                <a:latin typeface="Times"/>
                <a:cs typeface="Times"/>
              </a:rPr>
              <a:t>commis-sion</a:t>
            </a:r>
            <a:r>
              <a:rPr lang="en-US" sz="2400" dirty="0">
                <a:latin typeface="Times"/>
                <a:cs typeface="Times"/>
              </a:rPr>
              <a:t>” by the Father into the </a:t>
            </a:r>
            <a:r>
              <a:rPr lang="en-US" sz="2400" dirty="0" err="1" smtClean="0">
                <a:latin typeface="Times"/>
                <a:cs typeface="Times"/>
              </a:rPr>
              <a:t>world.Moses</a:t>
            </a:r>
            <a:r>
              <a:rPr lang="en-US" sz="2400" dirty="0" smtClean="0">
                <a:latin typeface="Times"/>
                <a:cs typeface="Times"/>
              </a:rPr>
              <a:t> </a:t>
            </a:r>
            <a:r>
              <a:rPr lang="en-US" sz="2400" dirty="0">
                <a:latin typeface="Times"/>
                <a:cs typeface="Times"/>
              </a:rPr>
              <a:t>was called by God; Christ was sent as God’s “last Word” to sinful man. In the gospel of John, Jesus is referred to as “sent from God</a:t>
            </a:r>
            <a:r>
              <a:rPr lang="en-US" sz="2400" dirty="0" smtClean="0">
                <a:latin typeface="Times"/>
                <a:cs typeface="Times"/>
              </a:rPr>
              <a:t>”(13</a:t>
            </a:r>
            <a:r>
              <a:rPr lang="en-US" sz="2400" dirty="0">
                <a:latin typeface="Times"/>
                <a:cs typeface="Times"/>
              </a:rPr>
              <a:t>:3). “For the law was given through </a:t>
            </a:r>
            <a:r>
              <a:rPr lang="en-US" sz="2400" dirty="0" err="1">
                <a:latin typeface="Times"/>
                <a:cs typeface="Times"/>
              </a:rPr>
              <a:t>Moses</a:t>
            </a:r>
            <a:r>
              <a:rPr lang="en-US" sz="2400" dirty="0" err="1" smtClean="0">
                <a:latin typeface="Times"/>
                <a:cs typeface="Times"/>
              </a:rPr>
              <a:t>;grace</a:t>
            </a:r>
            <a:r>
              <a:rPr lang="en-US" sz="2400" dirty="0" smtClean="0">
                <a:latin typeface="Times"/>
                <a:cs typeface="Times"/>
              </a:rPr>
              <a:t> </a:t>
            </a:r>
            <a:r>
              <a:rPr lang="en-US" sz="2400" dirty="0">
                <a:latin typeface="Times"/>
                <a:cs typeface="Times"/>
              </a:rPr>
              <a:t>and truth came through Jesus </a:t>
            </a:r>
            <a:r>
              <a:rPr lang="en-US" sz="2400" dirty="0" smtClean="0">
                <a:latin typeface="Times"/>
                <a:cs typeface="Times"/>
              </a:rPr>
              <a:t>Christ”(</a:t>
            </a:r>
            <a:r>
              <a:rPr lang="en-US" sz="2400" dirty="0">
                <a:latin typeface="Times"/>
                <a:cs typeface="Times"/>
              </a:rPr>
              <a:t>Jn.1:17).</a:t>
            </a:r>
            <a:endParaRPr lang="en-US" sz="2400" dirty="0">
              <a:latin typeface="Times"/>
              <a:cs typeface="Times"/>
            </a:endParaRPr>
          </a:p>
        </p:txBody>
      </p:sp>
      <p:pic>
        <p:nvPicPr>
          <p:cNvPr id="4" name="Picture 3"/>
          <p:cNvPicPr>
            <a:picLocks noChangeAspect="1"/>
          </p:cNvPicPr>
          <p:nvPr/>
        </p:nvPicPr>
        <p:blipFill>
          <a:blip r:embed="rId2"/>
          <a:stretch>
            <a:fillRect/>
          </a:stretch>
        </p:blipFill>
        <p:spPr>
          <a:xfrm>
            <a:off x="4436533" y="1936797"/>
            <a:ext cx="4419600" cy="1186745"/>
          </a:xfrm>
          <a:prstGeom prst="rect">
            <a:avLst/>
          </a:prstGeom>
        </p:spPr>
      </p:pic>
      <p:pic>
        <p:nvPicPr>
          <p:cNvPr id="8" name="Picture 7"/>
          <p:cNvPicPr>
            <a:picLocks noChangeAspect="1"/>
          </p:cNvPicPr>
          <p:nvPr/>
        </p:nvPicPr>
        <p:blipFill>
          <a:blip r:embed="rId3"/>
          <a:stretch>
            <a:fillRect/>
          </a:stretch>
        </p:blipFill>
        <p:spPr>
          <a:xfrm>
            <a:off x="5681135" y="4246964"/>
            <a:ext cx="3606800" cy="2247900"/>
          </a:xfrm>
          <a:prstGeom prst="rect">
            <a:avLst/>
          </a:prstGeom>
        </p:spPr>
      </p:pic>
    </p:spTree>
    <p:extLst>
      <p:ext uri="{BB962C8B-B14F-4D97-AF65-F5344CB8AC3E}">
        <p14:creationId xmlns:p14="http://schemas.microsoft.com/office/powerpoint/2010/main" val="5826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67736"/>
            <a:ext cx="9204473" cy="1261884"/>
          </a:xfrm>
          <a:prstGeom prst="rect">
            <a:avLst/>
          </a:prstGeom>
        </p:spPr>
        <p:txBody>
          <a:bodyPr wrap="square">
            <a:spAutoFit/>
          </a:bodyPr>
          <a:lstStyle/>
          <a:p>
            <a:r>
              <a:rPr lang="en-US" sz="2800" b="1" dirty="0">
                <a:solidFill>
                  <a:srgbClr val="FF0000"/>
                </a:solidFill>
                <a:latin typeface="Times"/>
                <a:cs typeface="Times"/>
              </a:rPr>
              <a:t>2. Christ is greater is His </a:t>
            </a:r>
            <a:r>
              <a:rPr lang="en-US" sz="2800" b="1" dirty="0" smtClean="0">
                <a:solidFill>
                  <a:srgbClr val="FF0000"/>
                </a:solidFill>
                <a:latin typeface="Times"/>
                <a:cs typeface="Times"/>
              </a:rPr>
              <a:t>Ministry(</a:t>
            </a:r>
            <a:r>
              <a:rPr lang="en-US" sz="2800" b="1" dirty="0">
                <a:solidFill>
                  <a:srgbClr val="FF0000"/>
                </a:solidFill>
                <a:latin typeface="Times"/>
                <a:cs typeface="Times"/>
              </a:rPr>
              <a:t>3:3-6).</a:t>
            </a:r>
            <a:r>
              <a:rPr lang="en-US" sz="2800" dirty="0">
                <a:solidFill>
                  <a:srgbClr val="FF0000"/>
                </a:solidFill>
                <a:latin typeface="Times"/>
                <a:cs typeface="Times"/>
              </a:rPr>
              <a:t> </a:t>
            </a:r>
            <a:r>
              <a:rPr lang="en-US" sz="2400" dirty="0">
                <a:latin typeface="Times"/>
                <a:cs typeface="Times"/>
              </a:rPr>
              <a:t>The word “house” is used 6 times in these </a:t>
            </a:r>
            <a:r>
              <a:rPr lang="en-US" sz="2400" dirty="0" smtClean="0">
                <a:latin typeface="Times"/>
                <a:cs typeface="Times"/>
              </a:rPr>
              <a:t>verses. It </a:t>
            </a:r>
            <a:r>
              <a:rPr lang="en-US" sz="2400" dirty="0">
                <a:latin typeface="Times"/>
                <a:cs typeface="Times"/>
              </a:rPr>
              <a:t>refers to the people </a:t>
            </a:r>
            <a:r>
              <a:rPr lang="en-US" sz="2400" dirty="0" smtClean="0">
                <a:latin typeface="Times"/>
                <a:cs typeface="Times"/>
              </a:rPr>
              <a:t>						  of </a:t>
            </a:r>
            <a:r>
              <a:rPr lang="en-US" sz="2400" dirty="0">
                <a:latin typeface="Times"/>
                <a:cs typeface="Times"/>
              </a:rPr>
              <a:t>God</a:t>
            </a:r>
            <a:r>
              <a:rPr lang="en-US" sz="2400" dirty="0" smtClean="0">
                <a:latin typeface="Times"/>
                <a:cs typeface="Times"/>
              </a:rPr>
              <a:t>, not </a:t>
            </a:r>
            <a:r>
              <a:rPr lang="en-US" sz="2400" dirty="0">
                <a:latin typeface="Times"/>
                <a:cs typeface="Times"/>
              </a:rPr>
              <a:t>to a material building. </a:t>
            </a: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9" name="Rectangle 8"/>
          <p:cNvSpPr/>
          <p:nvPr/>
        </p:nvSpPr>
        <p:spPr>
          <a:xfrm>
            <a:off x="25195" y="3405031"/>
            <a:ext cx="6252553" cy="3539431"/>
          </a:xfrm>
          <a:prstGeom prst="rect">
            <a:avLst/>
          </a:prstGeom>
        </p:spPr>
        <p:txBody>
          <a:bodyPr wrap="square">
            <a:spAutoFit/>
          </a:bodyPr>
          <a:lstStyle/>
          <a:p>
            <a:r>
              <a:rPr lang="en-US" sz="2800" b="1" dirty="0" err="1" smtClean="0">
                <a:latin typeface="Times"/>
                <a:cs typeface="Times"/>
              </a:rPr>
              <a:t>B.Contrast</a:t>
            </a:r>
            <a:r>
              <a:rPr lang="en-US" sz="2800" dirty="0" smtClean="0">
                <a:latin typeface="Times"/>
                <a:cs typeface="Times"/>
              </a:rPr>
              <a:t> </a:t>
            </a:r>
            <a:r>
              <a:rPr lang="en-US" sz="2800" dirty="0">
                <a:latin typeface="Times"/>
                <a:cs typeface="Times"/>
              </a:rPr>
              <a:t>between Moses and Christ. </a:t>
            </a:r>
            <a:r>
              <a:rPr lang="en-US" sz="2400" dirty="0">
                <a:latin typeface="Times"/>
                <a:cs typeface="Times"/>
              </a:rPr>
              <a:t>Moses was a servant in the house, while Christ is a Son over the house. Moses was a member of the household, but Christ built the house! This is also an argument for Christ’s deity. If God built all things, and Christ built God’s house, then Christ must be God. The prophet Moses spoke about things to come, but Christ brought the fulfillment of these things</a:t>
            </a:r>
            <a:r>
              <a:rPr lang="en-US" sz="2400" dirty="0" smtClean="0">
                <a:latin typeface="Times"/>
                <a:cs typeface="Times"/>
              </a:rPr>
              <a:t>.</a:t>
            </a:r>
            <a:endParaRPr lang="en-US" sz="2400" dirty="0">
              <a:latin typeface="Times"/>
              <a:cs typeface="Times"/>
            </a:endParaRPr>
          </a:p>
        </p:txBody>
      </p:sp>
      <p:pic>
        <p:nvPicPr>
          <p:cNvPr id="3" name="Picture 2"/>
          <p:cNvPicPr>
            <a:picLocks noChangeAspect="1"/>
          </p:cNvPicPr>
          <p:nvPr/>
        </p:nvPicPr>
        <p:blipFill>
          <a:blip r:embed="rId2"/>
          <a:stretch>
            <a:fillRect/>
          </a:stretch>
        </p:blipFill>
        <p:spPr>
          <a:xfrm>
            <a:off x="6280526" y="609600"/>
            <a:ext cx="2884751" cy="1308100"/>
          </a:xfrm>
          <a:prstGeom prst="rect">
            <a:avLst/>
          </a:prstGeom>
        </p:spPr>
      </p:pic>
      <p:pic>
        <p:nvPicPr>
          <p:cNvPr id="4" name="Picture 3"/>
          <p:cNvPicPr>
            <a:picLocks noChangeAspect="1"/>
          </p:cNvPicPr>
          <p:nvPr/>
        </p:nvPicPr>
        <p:blipFill>
          <a:blip r:embed="rId3"/>
          <a:stretch>
            <a:fillRect/>
          </a:stretch>
        </p:blipFill>
        <p:spPr>
          <a:xfrm>
            <a:off x="6277748" y="2036231"/>
            <a:ext cx="2891447" cy="4406900"/>
          </a:xfrm>
          <a:prstGeom prst="rect">
            <a:avLst/>
          </a:prstGeom>
        </p:spPr>
      </p:pic>
      <p:sp>
        <p:nvSpPr>
          <p:cNvPr id="10" name="Rectangle 9"/>
          <p:cNvSpPr/>
          <p:nvPr/>
        </p:nvSpPr>
        <p:spPr>
          <a:xfrm>
            <a:off x="25195" y="1058684"/>
            <a:ext cx="6392538" cy="2369880"/>
          </a:xfrm>
          <a:prstGeom prst="rect">
            <a:avLst/>
          </a:prstGeom>
        </p:spPr>
        <p:txBody>
          <a:bodyPr wrap="square">
            <a:spAutoFit/>
          </a:bodyPr>
          <a:lstStyle/>
          <a:p>
            <a:r>
              <a:rPr lang="en-US" sz="2800" b="1" dirty="0" err="1">
                <a:latin typeface="Times"/>
                <a:cs typeface="Times"/>
              </a:rPr>
              <a:t>A.Comparison</a:t>
            </a:r>
            <a:r>
              <a:rPr lang="en-US" sz="2800" dirty="0">
                <a:latin typeface="Times"/>
                <a:cs typeface="Times"/>
              </a:rPr>
              <a:t> between Moses and Christ. </a:t>
            </a:r>
            <a:r>
              <a:rPr lang="en-US" sz="2400" dirty="0">
                <a:latin typeface="Times"/>
                <a:cs typeface="Times"/>
              </a:rPr>
              <a:t>Moses ministered to Israel, the people of God under the old covenant. Today, Christ ministers to His </a:t>
            </a:r>
            <a:r>
              <a:rPr lang="en-US" sz="2400" dirty="0" err="1">
                <a:latin typeface="Times"/>
                <a:cs typeface="Times"/>
              </a:rPr>
              <a:t>church,the</a:t>
            </a:r>
            <a:r>
              <a:rPr lang="en-US" sz="2400" dirty="0">
                <a:latin typeface="Times"/>
                <a:cs typeface="Times"/>
              </a:rPr>
              <a:t> people of God under the new covenant. “We are His house”(3:6). David also spoke of two houses(</a:t>
            </a:r>
            <a:r>
              <a:rPr lang="en-US" sz="2400" dirty="0" smtClean="0">
                <a:latin typeface="Times"/>
                <a:cs typeface="Times"/>
              </a:rPr>
              <a:t>2Sam.</a:t>
            </a:r>
            <a:r>
              <a:rPr lang="en-US" sz="2400" dirty="0">
                <a:latin typeface="Times"/>
                <a:cs typeface="Times"/>
              </a:rPr>
              <a:t>7).</a:t>
            </a:r>
            <a:endParaRPr lang="en-US" sz="2400" dirty="0">
              <a:latin typeface="Times"/>
              <a:cs typeface="Times"/>
            </a:endParaRPr>
          </a:p>
        </p:txBody>
      </p:sp>
    </p:spTree>
    <p:extLst>
      <p:ext uri="{BB962C8B-B14F-4D97-AF65-F5344CB8AC3E}">
        <p14:creationId xmlns:p14="http://schemas.microsoft.com/office/powerpoint/2010/main" val="2872622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0" name="Rectangle 9"/>
          <p:cNvSpPr/>
          <p:nvPr/>
        </p:nvSpPr>
        <p:spPr>
          <a:xfrm>
            <a:off x="-35278" y="-48172"/>
            <a:ext cx="9179278" cy="1692771"/>
          </a:xfrm>
          <a:prstGeom prst="rect">
            <a:avLst/>
          </a:prstGeom>
        </p:spPr>
        <p:txBody>
          <a:bodyPr wrap="square">
            <a:spAutoFit/>
          </a:bodyPr>
          <a:lstStyle/>
          <a:p>
            <a:r>
              <a:rPr lang="en-US" sz="2800" b="1" dirty="0">
                <a:solidFill>
                  <a:srgbClr val="FF0000"/>
                </a:solidFill>
                <a:latin typeface="Times"/>
                <a:cs typeface="Times"/>
              </a:rPr>
              <a:t>3. Christ is greater in the rest He gives (3:7-4:13).</a:t>
            </a:r>
            <a:r>
              <a:rPr lang="en-US" sz="2800" dirty="0">
                <a:solidFill>
                  <a:srgbClr val="FF0000"/>
                </a:solidFill>
                <a:latin typeface="Times"/>
                <a:cs typeface="Times"/>
              </a:rPr>
              <a:t> </a:t>
            </a:r>
            <a:r>
              <a:rPr lang="en-US" sz="2400" dirty="0">
                <a:latin typeface="Times"/>
                <a:cs typeface="Times"/>
              </a:rPr>
              <a:t>Three admonitions are spiritual lessons in the geography of Israel’s experiences. </a:t>
            </a:r>
          </a:p>
          <a:p>
            <a:r>
              <a:rPr lang="en-US" sz="2800" b="1" dirty="0">
                <a:latin typeface="Times"/>
                <a:cs typeface="Times"/>
              </a:rPr>
              <a:t>A. Let us take heed (3:7-19)</a:t>
            </a:r>
            <a:r>
              <a:rPr lang="en-US" sz="2800" b="1" dirty="0" smtClean="0">
                <a:latin typeface="Times"/>
                <a:cs typeface="Times"/>
              </a:rPr>
              <a:t>. </a:t>
            </a:r>
            <a:r>
              <a:rPr lang="en-US" sz="2400" dirty="0" smtClean="0">
                <a:latin typeface="Times"/>
                <a:cs typeface="Times"/>
              </a:rPr>
              <a:t>To </a:t>
            </a:r>
            <a:r>
              <a:rPr lang="en-US" sz="2400" dirty="0">
                <a:latin typeface="Times"/>
                <a:cs typeface="Times"/>
              </a:rPr>
              <a:t>the sad history of Israel, doubting and disbelieving the Word because of hardness of heart(Ps.95:7-11). </a:t>
            </a:r>
          </a:p>
        </p:txBody>
      </p:sp>
      <p:sp>
        <p:nvSpPr>
          <p:cNvPr id="9" name="TextBox 8"/>
          <p:cNvSpPr txBox="1"/>
          <p:nvPr/>
        </p:nvSpPr>
        <p:spPr>
          <a:xfrm>
            <a:off x="8677307"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8" name="Rectangle 7"/>
          <p:cNvSpPr/>
          <p:nvPr/>
        </p:nvSpPr>
        <p:spPr>
          <a:xfrm>
            <a:off x="0" y="1574490"/>
            <a:ext cx="9179278" cy="4893647"/>
          </a:xfrm>
          <a:prstGeom prst="rect">
            <a:avLst/>
          </a:prstGeom>
        </p:spPr>
        <p:txBody>
          <a:bodyPr wrap="square">
            <a:spAutoFit/>
          </a:bodyPr>
          <a:lstStyle/>
          <a:p>
            <a:r>
              <a:rPr lang="en-US" sz="2400" dirty="0">
                <a:latin typeface="Times"/>
                <a:cs typeface="Times"/>
              </a:rPr>
              <a:t>(1) Israel’s bondage in Egypt is an illustration of a sinner’s bondage in their world. </a:t>
            </a:r>
          </a:p>
          <a:p>
            <a:r>
              <a:rPr lang="en-US" sz="2400" dirty="0">
                <a:latin typeface="Times"/>
                <a:cs typeface="Times"/>
              </a:rPr>
              <a:t>(2) Israel’s deliverance from Egypt by the blood of the lambs and the power of God, so a sinner who believes on Christ is delivered from the bondage of sin by the blood of “the Lamb of God” and the power of Christ’s death and resurrection (Col.1:13-14). </a:t>
            </a:r>
          </a:p>
          <a:p>
            <a:r>
              <a:rPr lang="en-US" sz="2400" dirty="0">
                <a:latin typeface="Times"/>
                <a:cs typeface="Times"/>
              </a:rPr>
              <a:t>(3) Israel’s rest was found neither in Egypt nor in the wilderness, </a:t>
            </a:r>
            <a:r>
              <a:rPr lang="en-US" sz="2400" dirty="0" smtClean="0">
                <a:latin typeface="Times"/>
                <a:cs typeface="Times"/>
              </a:rPr>
              <a:t>but their </a:t>
            </a:r>
            <a:r>
              <a:rPr lang="en-US" sz="2400" dirty="0">
                <a:latin typeface="Times"/>
                <a:cs typeface="Times"/>
              </a:rPr>
              <a:t>entry in the land of Canaan. They delayed because they doubted God’s promise (Num.13-14). “We are not able” said the ten spies and the people. “We are able with God’s help!” said Moses, Joshua, and Caleb. Because the people went backward in unbelief instead of forward by faith, they missed their inheritance and died in the wilderness. It was the new generation that possessed the land </a:t>
            </a:r>
            <a:r>
              <a:rPr lang="en-US" sz="2400" dirty="0" smtClean="0">
                <a:latin typeface="Times"/>
                <a:cs typeface="Times"/>
              </a:rPr>
              <a:t>that entered </a:t>
            </a:r>
            <a:r>
              <a:rPr lang="en-US" sz="2400" dirty="0">
                <a:latin typeface="Times"/>
                <a:cs typeface="Times"/>
              </a:rPr>
              <a:t>into the rest. </a:t>
            </a:r>
            <a:endParaRPr lang="en-US" sz="2400" dirty="0">
              <a:latin typeface="Times"/>
              <a:cs typeface="Times"/>
            </a:endParaRPr>
          </a:p>
        </p:txBody>
      </p:sp>
    </p:spTree>
    <p:extLst>
      <p:ext uri="{BB962C8B-B14F-4D97-AF65-F5344CB8AC3E}">
        <p14:creationId xmlns:p14="http://schemas.microsoft.com/office/powerpoint/2010/main" val="199219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64509"/>
            <a:ext cx="9179277" cy="4154983"/>
          </a:xfrm>
          <a:prstGeom prst="rect">
            <a:avLst/>
          </a:prstGeom>
        </p:spPr>
        <p:txBody>
          <a:bodyPr wrap="square">
            <a:spAutoFit/>
          </a:bodyPr>
          <a:lstStyle/>
          <a:p>
            <a:r>
              <a:rPr lang="en-US" sz="2400" dirty="0" smtClean="0">
                <a:latin typeface="Times"/>
                <a:cs typeface="Times"/>
              </a:rPr>
              <a:t>*</a:t>
            </a:r>
            <a:r>
              <a:rPr lang="en-US" sz="2400" dirty="0">
                <a:latin typeface="Times"/>
                <a:cs typeface="Times"/>
              </a:rPr>
              <a:t>What does Canaan represent to us as Christians today? It represents our spiritual inheritance in Christ (Eph.1:3,11,15-23). </a:t>
            </a:r>
            <a:r>
              <a:rPr lang="en-US" sz="2400" dirty="0" err="1">
                <a:latin typeface="Times"/>
                <a:cs typeface="Times"/>
              </a:rPr>
              <a:t>Canann</a:t>
            </a:r>
            <a:r>
              <a:rPr lang="en-US" sz="2400" dirty="0">
                <a:latin typeface="Times"/>
                <a:cs typeface="Times"/>
              </a:rPr>
              <a:t> is not a picture of heaven and “crossing the Jordan” is not a picture of death. Since Canaan was a place of battles and even </a:t>
            </a:r>
            <a:r>
              <a:rPr lang="en-US" sz="2400" dirty="0" err="1">
                <a:latin typeface="Times"/>
                <a:cs typeface="Times"/>
              </a:rPr>
              <a:t>defeats</a:t>
            </a:r>
            <a:r>
              <a:rPr lang="en-US" sz="2400" dirty="0" err="1" smtClean="0">
                <a:latin typeface="Times"/>
                <a:cs typeface="Times"/>
              </a:rPr>
              <a:t>,and</a:t>
            </a:r>
            <a:r>
              <a:rPr lang="en-US" sz="2400" dirty="0" smtClean="0">
                <a:latin typeface="Times"/>
                <a:cs typeface="Times"/>
              </a:rPr>
              <a:t> </a:t>
            </a:r>
            <a:r>
              <a:rPr lang="en-US" sz="2400" dirty="0">
                <a:latin typeface="Times"/>
                <a:cs typeface="Times"/>
              </a:rPr>
              <a:t>Israel had to cross the river by faith (a picture of the believer as he dies to self and the world-</a:t>
            </a:r>
            <a:r>
              <a:rPr lang="en-US" sz="2400" dirty="0" smtClean="0">
                <a:latin typeface="Times"/>
                <a:cs typeface="Times"/>
              </a:rPr>
              <a:t>Ro.</a:t>
            </a:r>
            <a:r>
              <a:rPr lang="en-US" sz="2400" dirty="0">
                <a:latin typeface="Times"/>
                <a:cs typeface="Times"/>
              </a:rPr>
              <a:t>6</a:t>
            </a:r>
            <a:r>
              <a:rPr lang="en-US" sz="2400" dirty="0" smtClean="0">
                <a:latin typeface="Times"/>
                <a:cs typeface="Times"/>
              </a:rPr>
              <a:t>)and </a:t>
            </a:r>
            <a:r>
              <a:rPr lang="en-US" sz="2400" dirty="0">
                <a:latin typeface="Times"/>
                <a:cs typeface="Times"/>
              </a:rPr>
              <a:t>claims the inheritance by </a:t>
            </a:r>
            <a:r>
              <a:rPr lang="en-US" sz="2400" dirty="0" err="1" smtClean="0">
                <a:latin typeface="Times"/>
                <a:cs typeface="Times"/>
              </a:rPr>
              <a:t>faith.They</a:t>
            </a:r>
            <a:r>
              <a:rPr lang="en-US" sz="2400" dirty="0" smtClean="0">
                <a:latin typeface="Times"/>
                <a:cs typeface="Times"/>
              </a:rPr>
              <a:t> </a:t>
            </a:r>
            <a:r>
              <a:rPr lang="en-US" sz="2400" dirty="0">
                <a:latin typeface="Times"/>
                <a:cs typeface="Times"/>
              </a:rPr>
              <a:t>had to “step out by faith” </a:t>
            </a:r>
            <a:endParaRPr lang="en-US" sz="2400" dirty="0" smtClean="0">
              <a:latin typeface="Times"/>
              <a:cs typeface="Times"/>
            </a:endParaRPr>
          </a:p>
          <a:p>
            <a:r>
              <a:rPr lang="en-US" sz="2400" dirty="0" smtClean="0">
                <a:latin typeface="Times"/>
                <a:cs typeface="Times"/>
              </a:rPr>
              <a:t>(</a:t>
            </a:r>
            <a:r>
              <a:rPr lang="en-US" sz="2400" dirty="0">
                <a:latin typeface="Times"/>
                <a:cs typeface="Times"/>
              </a:rPr>
              <a:t>Josh.1:3), and claim the land for themselves, just as believers today must do. They are “out of Egypt” but they are not yet “in Canaan.”  The key word “rest” (occurs 12x in Heb.). There are 2 different “rests found in OT history: God’s Sabbath rest, when He ceased from His creation </a:t>
            </a:r>
            <a:r>
              <a:rPr lang="en-US" sz="2400" dirty="0" smtClean="0">
                <a:latin typeface="Times"/>
                <a:cs typeface="Times"/>
              </a:rPr>
              <a:t>activities(Ge.</a:t>
            </a:r>
            <a:r>
              <a:rPr lang="en-US" sz="2400" dirty="0">
                <a:latin typeface="Times"/>
                <a:cs typeface="Times"/>
              </a:rPr>
              <a:t>2:2</a:t>
            </a:r>
            <a:r>
              <a:rPr lang="en-US" sz="2400" dirty="0" smtClean="0">
                <a:latin typeface="Times"/>
                <a:cs typeface="Times"/>
              </a:rPr>
              <a:t>;Heb.4</a:t>
            </a:r>
            <a:r>
              <a:rPr lang="en-US" sz="2400" dirty="0">
                <a:latin typeface="Times"/>
                <a:cs typeface="Times"/>
              </a:rPr>
              <a:t>:4) and Israel’s rest in </a:t>
            </a:r>
            <a:r>
              <a:rPr lang="en-US" sz="2400" dirty="0" smtClean="0">
                <a:latin typeface="Times"/>
                <a:cs typeface="Times"/>
              </a:rPr>
              <a:t>Canaan(</a:t>
            </a:r>
            <a:r>
              <a:rPr lang="en-US" sz="2400" dirty="0">
                <a:latin typeface="Times"/>
                <a:cs typeface="Times"/>
              </a:rPr>
              <a:t>D</a:t>
            </a:r>
            <a:r>
              <a:rPr lang="en-US" sz="2400" dirty="0" smtClean="0">
                <a:latin typeface="Times"/>
                <a:cs typeface="Times"/>
              </a:rPr>
              <a:t>t</a:t>
            </a:r>
            <a:r>
              <a:rPr lang="en-US" sz="2400" dirty="0">
                <a:latin typeface="Times"/>
                <a:cs typeface="Times"/>
              </a:rPr>
              <a:t>.12:</a:t>
            </a:r>
            <a:r>
              <a:rPr lang="en-US" sz="2400" dirty="0" smtClean="0">
                <a:latin typeface="Times"/>
                <a:cs typeface="Times"/>
              </a:rPr>
              <a:t>9;Heb</a:t>
            </a:r>
            <a:r>
              <a:rPr lang="en-US" sz="2400" dirty="0">
                <a:latin typeface="Times"/>
                <a:cs typeface="Times"/>
              </a:rPr>
              <a:t>.3:11). </a:t>
            </a:r>
            <a:endParaRPr lang="en-US" sz="2400" dirty="0" smtClean="0">
              <a:latin typeface="Times"/>
              <a:cs typeface="Times"/>
            </a:endParaRP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63940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7" name="Rectangle 6"/>
          <p:cNvSpPr/>
          <p:nvPr/>
        </p:nvSpPr>
        <p:spPr>
          <a:xfrm>
            <a:off x="-2823" y="5320283"/>
            <a:ext cx="9179277" cy="1569660"/>
          </a:xfrm>
          <a:prstGeom prst="rect">
            <a:avLst/>
          </a:prstGeom>
        </p:spPr>
        <p:txBody>
          <a:bodyPr wrap="square">
            <a:spAutoFit/>
          </a:bodyPr>
          <a:lstStyle/>
          <a:p>
            <a:r>
              <a:rPr lang="en-US" sz="2400" b="1" dirty="0">
                <a:latin typeface="Times"/>
                <a:cs typeface="Times"/>
              </a:rPr>
              <a:t>Application:</a:t>
            </a:r>
            <a:r>
              <a:rPr lang="en-US" sz="2400" dirty="0">
                <a:latin typeface="Times"/>
                <a:cs typeface="Times"/>
              </a:rPr>
              <a:t> The sin of Israel is apostasy, which is “departing (turning away) from the living God(3:12). Israel departed from God by refusing God’s will for their lives and stubbornly wanting to go their own way back to Egypt. God disciplined them in the wilderness. </a:t>
            </a:r>
            <a:endParaRPr lang="en-US" sz="2400" dirty="0">
              <a:latin typeface="Times"/>
              <a:cs typeface="Times"/>
            </a:endParaRPr>
          </a:p>
        </p:txBody>
      </p:sp>
      <p:graphicFrame>
        <p:nvGraphicFramePr>
          <p:cNvPr id="2" name="Table 1"/>
          <p:cNvGraphicFramePr>
            <a:graphicFrameLocks noGrp="1"/>
          </p:cNvGraphicFramePr>
          <p:nvPr>
            <p:extLst>
              <p:ext uri="{D42A27DB-BD31-4B8C-83A1-F6EECF244321}">
                <p14:modId xmlns:p14="http://schemas.microsoft.com/office/powerpoint/2010/main" val="2695845956"/>
              </p:ext>
            </p:extLst>
          </p:nvPr>
        </p:nvGraphicFramePr>
        <p:xfrm>
          <a:off x="287861" y="4139863"/>
          <a:ext cx="8554743" cy="1188720"/>
        </p:xfrm>
        <a:graphic>
          <a:graphicData uri="http://schemas.openxmlformats.org/drawingml/2006/table">
            <a:tbl>
              <a:tblPr firstRow="1" bandRow="1">
                <a:tableStyleId>{5940675A-B579-460E-94D1-54222C63F5DA}</a:tableStyleId>
              </a:tblPr>
              <a:tblGrid>
                <a:gridCol w="2851581"/>
                <a:gridCol w="2851581"/>
                <a:gridCol w="2851581"/>
              </a:tblGrid>
              <a:tr h="39341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latin typeface="Times"/>
                          <a:cs typeface="Times"/>
                        </a:rPr>
                        <a:t>Past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3366FF"/>
                          </a:solidFill>
                          <a:latin typeface="Times"/>
                          <a:cs typeface="Times"/>
                        </a:rPr>
                        <a:t>Present</a:t>
                      </a:r>
                      <a:endParaRPr lang="en-US" sz="2000" b="1" dirty="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660066"/>
                          </a:solidFill>
                          <a:latin typeface="Times"/>
                          <a:cs typeface="Times"/>
                        </a:rPr>
                        <a:t>Future</a:t>
                      </a:r>
                      <a:endParaRPr lang="en-US" sz="2000" b="1" dirty="0" smtClean="0">
                        <a:solidFill>
                          <a:srgbClr val="660066"/>
                        </a:solidFill>
                      </a:endParaRPr>
                    </a:p>
                  </a:txBody>
                  <a:tcPr/>
                </a:tc>
              </a:tr>
              <a:tr h="393417">
                <a:tc>
                  <a:txBody>
                    <a:bodyPr/>
                    <a:lstStyle/>
                    <a:p>
                      <a:pPr algn="ctr"/>
                      <a:r>
                        <a:rPr lang="en-US" sz="2000" b="1" dirty="0" smtClean="0">
                          <a:solidFill>
                            <a:srgbClr val="FF0000"/>
                          </a:solidFill>
                          <a:latin typeface="Times"/>
                          <a:cs typeface="Times"/>
                        </a:rPr>
                        <a:t>God’s Sabbath rest</a:t>
                      </a:r>
                      <a:endParaRPr lang="en-US" sz="2000" b="1"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3366FF"/>
                          </a:solidFill>
                          <a:latin typeface="Times"/>
                          <a:cs typeface="Times"/>
                        </a:rPr>
                        <a:t>Salvation rest</a:t>
                      </a:r>
                      <a:endParaRPr lang="en-US" sz="2000" b="1" dirty="0" smtClean="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660066"/>
                          </a:solidFill>
                          <a:latin typeface="Times"/>
                          <a:cs typeface="Times"/>
                        </a:rPr>
                        <a:t>Heaven</a:t>
                      </a:r>
                      <a:endParaRPr lang="en-US" sz="2000" b="1" dirty="0" smtClean="0">
                        <a:solidFill>
                          <a:srgbClr val="660066"/>
                        </a:solidFill>
                      </a:endParaRPr>
                    </a:p>
                  </a:txBody>
                  <a:tcPr/>
                </a:tc>
              </a:tr>
              <a:tr h="39341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latin typeface="Times"/>
                          <a:cs typeface="Times"/>
                        </a:rPr>
                        <a:t>Israel’s Canaan rest</a:t>
                      </a:r>
                      <a:endParaRPr lang="en-US" sz="2000" b="1"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3366FF"/>
                          </a:solidFill>
                          <a:latin typeface="Times"/>
                          <a:cs typeface="Times"/>
                        </a:rPr>
                        <a:t>Submission rest </a:t>
                      </a:r>
                      <a:endParaRPr lang="en-US" sz="2000" b="1" dirty="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660066"/>
                          </a:solidFill>
                          <a:latin typeface="Times"/>
                          <a:cs typeface="Times"/>
                        </a:rPr>
                        <a:t>Victory</a:t>
                      </a:r>
                      <a:r>
                        <a:rPr lang="en-US" sz="2000" b="1" baseline="0" dirty="0" smtClean="0">
                          <a:solidFill>
                            <a:srgbClr val="660066"/>
                          </a:solidFill>
                          <a:latin typeface="Times"/>
                          <a:cs typeface="Times"/>
                        </a:rPr>
                        <a:t> in Christ</a:t>
                      </a:r>
                      <a:endParaRPr lang="en-US" sz="2000" b="1" dirty="0" smtClean="0">
                        <a:solidFill>
                          <a:srgbClr val="660066"/>
                        </a:solidFill>
                      </a:endParaRPr>
                    </a:p>
                  </a:txBody>
                  <a:tcPr/>
                </a:tc>
              </a:tr>
            </a:tbl>
          </a:graphicData>
        </a:graphic>
      </p:graphicFrame>
    </p:spTree>
    <p:extLst>
      <p:ext uri="{BB962C8B-B14F-4D97-AF65-F5344CB8AC3E}">
        <p14:creationId xmlns:p14="http://schemas.microsoft.com/office/powerpoint/2010/main" val="2771695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1" name="TextBox 10"/>
          <p:cNvSpPr txBox="1"/>
          <p:nvPr/>
        </p:nvSpPr>
        <p:spPr>
          <a:xfrm>
            <a:off x="0"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10" name="Rectangle 9"/>
          <p:cNvSpPr/>
          <p:nvPr/>
        </p:nvSpPr>
        <p:spPr>
          <a:xfrm>
            <a:off x="-35278" y="-48172"/>
            <a:ext cx="9179278" cy="1631216"/>
          </a:xfrm>
          <a:prstGeom prst="rect">
            <a:avLst/>
          </a:prstGeom>
        </p:spPr>
        <p:txBody>
          <a:bodyPr wrap="square">
            <a:spAutoFit/>
          </a:bodyPr>
          <a:lstStyle/>
          <a:p>
            <a:r>
              <a:rPr lang="en-US" sz="2800" b="1" dirty="0">
                <a:latin typeface="Times"/>
                <a:cs typeface="Times"/>
              </a:rPr>
              <a:t>B. Let us be careful (4:1-8).</a:t>
            </a:r>
            <a:r>
              <a:rPr lang="en-US" sz="2800" dirty="0">
                <a:latin typeface="Times"/>
                <a:cs typeface="Times"/>
              </a:rPr>
              <a:t> </a:t>
            </a:r>
            <a:r>
              <a:rPr lang="en-US" sz="2400" dirty="0">
                <a:latin typeface="Times"/>
                <a:cs typeface="Times"/>
              </a:rPr>
              <a:t>We must be careful lest we fail to believe God’s Word, for it is only as the Word is mixed with faith that it can accomplish its purposes. It is by believing that we enter into rest, it is by obeying and surrendering to His will that rest enters into us</a:t>
            </a:r>
            <a:r>
              <a:rPr lang="en-US" sz="2400" dirty="0" smtClean="0">
                <a:latin typeface="Times"/>
                <a:cs typeface="Times"/>
              </a:rPr>
              <a:t>.</a:t>
            </a:r>
            <a:endParaRPr lang="en-US" sz="2400" dirty="0">
              <a:latin typeface="Times"/>
              <a:cs typeface="Times"/>
            </a:endParaRPr>
          </a:p>
        </p:txBody>
      </p:sp>
      <p:sp>
        <p:nvSpPr>
          <p:cNvPr id="7" name="Rectangle 6"/>
          <p:cNvSpPr/>
          <p:nvPr/>
        </p:nvSpPr>
        <p:spPr>
          <a:xfrm>
            <a:off x="0" y="1583044"/>
            <a:ext cx="5367867" cy="3416320"/>
          </a:xfrm>
          <a:prstGeom prst="rect">
            <a:avLst/>
          </a:prstGeom>
        </p:spPr>
        <p:txBody>
          <a:bodyPr wrap="square">
            <a:spAutoFit/>
          </a:bodyPr>
          <a:lstStyle/>
          <a:p>
            <a:r>
              <a:rPr lang="en-US" sz="2400" dirty="0">
                <a:latin typeface="Times"/>
                <a:cs typeface="Times"/>
              </a:rPr>
              <a:t>(1) God finished His work and rested, so that His rest had been available since creation.</a:t>
            </a:r>
          </a:p>
          <a:p>
            <a:r>
              <a:rPr lang="en-US" sz="2400" dirty="0">
                <a:latin typeface="Times"/>
                <a:cs typeface="Times"/>
              </a:rPr>
              <a:t>(2) The Jews failed to enter into their rest.</a:t>
            </a:r>
          </a:p>
          <a:p>
            <a:r>
              <a:rPr lang="en-US" sz="2400" dirty="0">
                <a:latin typeface="Times"/>
                <a:cs typeface="Times"/>
              </a:rPr>
              <a:t>(3) God said that a rest was still available. </a:t>
            </a:r>
          </a:p>
          <a:p>
            <a:r>
              <a:rPr lang="en-US" sz="2400" b="1" dirty="0">
                <a:latin typeface="Times"/>
                <a:cs typeface="Times"/>
              </a:rPr>
              <a:t>Application:</a:t>
            </a:r>
            <a:r>
              <a:rPr lang="en-US" sz="2400" dirty="0">
                <a:latin typeface="Times"/>
                <a:cs typeface="Times"/>
              </a:rPr>
              <a:t> There is a rest that still </a:t>
            </a:r>
            <a:r>
              <a:rPr lang="en-US" sz="2400" dirty="0" smtClean="0">
                <a:latin typeface="Times"/>
                <a:cs typeface="Times"/>
              </a:rPr>
              <a:t>remains. </a:t>
            </a:r>
            <a:r>
              <a:rPr lang="en-US" sz="2400" dirty="0">
                <a:latin typeface="Times"/>
                <a:cs typeface="Times"/>
              </a:rPr>
              <a:t>We may enter into His rest by trusting His Word and obeying His </a:t>
            </a:r>
            <a:r>
              <a:rPr lang="en-US" sz="2400" dirty="0" smtClean="0">
                <a:latin typeface="Times"/>
                <a:cs typeface="Times"/>
              </a:rPr>
              <a:t>will (Ps.62:1-2,5). </a:t>
            </a:r>
            <a:endParaRPr lang="en-US" sz="2400" dirty="0">
              <a:latin typeface="Times"/>
              <a:cs typeface="Times"/>
            </a:endParaRPr>
          </a:p>
        </p:txBody>
      </p:sp>
      <p:pic>
        <p:nvPicPr>
          <p:cNvPr id="4" name="Picture 3"/>
          <p:cNvPicPr>
            <a:picLocks noChangeAspect="1"/>
          </p:cNvPicPr>
          <p:nvPr/>
        </p:nvPicPr>
        <p:blipFill>
          <a:blip r:embed="rId2"/>
          <a:stretch>
            <a:fillRect/>
          </a:stretch>
        </p:blipFill>
        <p:spPr>
          <a:xfrm>
            <a:off x="5367867" y="1518359"/>
            <a:ext cx="6858000" cy="5105400"/>
          </a:xfrm>
          <a:prstGeom prst="rect">
            <a:avLst/>
          </a:prstGeom>
        </p:spPr>
      </p:pic>
      <p:pic>
        <p:nvPicPr>
          <p:cNvPr id="6" name="Picture 5"/>
          <p:cNvPicPr>
            <a:picLocks noChangeAspect="1"/>
          </p:cNvPicPr>
          <p:nvPr/>
        </p:nvPicPr>
        <p:blipFill>
          <a:blip r:embed="rId3"/>
          <a:stretch>
            <a:fillRect/>
          </a:stretch>
        </p:blipFill>
        <p:spPr>
          <a:xfrm>
            <a:off x="1676406" y="4614862"/>
            <a:ext cx="3987800" cy="2243138"/>
          </a:xfrm>
          <a:prstGeom prst="rect">
            <a:avLst/>
          </a:prstGeom>
        </p:spPr>
      </p:pic>
    </p:spTree>
    <p:extLst>
      <p:ext uri="{BB962C8B-B14F-4D97-AF65-F5344CB8AC3E}">
        <p14:creationId xmlns:p14="http://schemas.microsoft.com/office/powerpoint/2010/main" val="870973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10" name="Rectangle 9"/>
          <p:cNvSpPr/>
          <p:nvPr/>
        </p:nvSpPr>
        <p:spPr>
          <a:xfrm>
            <a:off x="-35278" y="-48172"/>
            <a:ext cx="9179278" cy="5262980"/>
          </a:xfrm>
          <a:prstGeom prst="rect">
            <a:avLst/>
          </a:prstGeom>
        </p:spPr>
        <p:txBody>
          <a:bodyPr wrap="square">
            <a:spAutoFit/>
          </a:bodyPr>
          <a:lstStyle/>
          <a:p>
            <a:r>
              <a:rPr lang="en-US" sz="2800" b="1" dirty="0">
                <a:latin typeface="Times"/>
                <a:cs typeface="Times"/>
              </a:rPr>
              <a:t>C. Let us make every effort (4:9-13)</a:t>
            </a:r>
            <a:r>
              <a:rPr lang="en-US" sz="2800" b="1" dirty="0" smtClean="0">
                <a:latin typeface="Times"/>
                <a:cs typeface="Times"/>
              </a:rPr>
              <a:t>. </a:t>
            </a:r>
            <a:r>
              <a:rPr lang="en-US" sz="2800" dirty="0" smtClean="0">
                <a:latin typeface="Times"/>
                <a:cs typeface="Times"/>
              </a:rPr>
              <a:t>Diligence </a:t>
            </a:r>
            <a:r>
              <a:rPr lang="en-US" sz="2800" dirty="0">
                <a:latin typeface="Times"/>
                <a:cs typeface="Times"/>
              </a:rPr>
              <a:t>is the opposite of “drifting”(2:1-3). By paying attention to the Word of God(Ro.10:17).</a:t>
            </a:r>
          </a:p>
          <a:p>
            <a:r>
              <a:rPr lang="en-US" sz="2800" dirty="0">
                <a:latin typeface="Times"/>
                <a:cs typeface="Times"/>
              </a:rPr>
              <a:t>(1) Not by our works. “For anyone who enters God’s rest also rests from their works”(4:10).</a:t>
            </a:r>
          </a:p>
          <a:p>
            <a:r>
              <a:rPr lang="en-US" sz="2800" dirty="0">
                <a:latin typeface="Times"/>
                <a:cs typeface="Times"/>
              </a:rPr>
              <a:t>(2) By God’s finished work. God finished the work of creation, and Christ finished the work of the new creation. </a:t>
            </a:r>
          </a:p>
          <a:p>
            <a:r>
              <a:rPr lang="en-US" sz="2800" dirty="0">
                <a:latin typeface="Times"/>
                <a:cs typeface="Times"/>
              </a:rPr>
              <a:t>(3) By God’s Word. “For the word of God is alive and active.</a:t>
            </a:r>
            <a:r>
              <a:rPr lang="en-US" sz="2800" dirty="0" smtClean="0">
                <a:latin typeface="Times"/>
                <a:cs typeface="Times"/>
              </a:rPr>
              <a:t>” </a:t>
            </a:r>
          </a:p>
          <a:p>
            <a:r>
              <a:rPr lang="en-US" sz="2800" dirty="0" smtClean="0">
                <a:latin typeface="Times"/>
                <a:cs typeface="Times"/>
              </a:rPr>
              <a:t>(</a:t>
            </a:r>
            <a:r>
              <a:rPr lang="en-US" sz="2800" dirty="0">
                <a:latin typeface="Times"/>
                <a:cs typeface="Times"/>
              </a:rPr>
              <a:t>4:12). It is sharper than any double-edged sword (dagger). It penetrates and exposes the inner heart of man. It judges the thoughts and attitudes of the heart. In the Word we see God, and how God sees us</a:t>
            </a:r>
            <a:r>
              <a:rPr lang="en-US" sz="2800" dirty="0" smtClean="0">
                <a:latin typeface="Times"/>
                <a:cs typeface="Times"/>
              </a:rPr>
              <a:t>.</a:t>
            </a:r>
            <a:endParaRPr lang="en-US" sz="2800" dirty="0">
              <a:latin typeface="Times"/>
              <a:cs typeface="Times"/>
            </a:endParaRPr>
          </a:p>
        </p:txBody>
      </p:sp>
      <p:sp>
        <p:nvSpPr>
          <p:cNvPr id="7" name="Rectangle 6"/>
          <p:cNvSpPr/>
          <p:nvPr/>
        </p:nvSpPr>
        <p:spPr>
          <a:xfrm>
            <a:off x="-19757" y="5114107"/>
            <a:ext cx="9179278" cy="1384995"/>
          </a:xfrm>
          <a:prstGeom prst="rect">
            <a:avLst/>
          </a:prstGeom>
        </p:spPr>
        <p:txBody>
          <a:bodyPr wrap="square">
            <a:spAutoFit/>
          </a:bodyPr>
          <a:lstStyle/>
          <a:p>
            <a:r>
              <a:rPr lang="en-US" sz="2800" b="1" dirty="0" err="1">
                <a:latin typeface="Times"/>
                <a:cs typeface="Times"/>
              </a:rPr>
              <a:t>Application:</a:t>
            </a:r>
            <a:r>
              <a:rPr lang="en-US" sz="2800" dirty="0" err="1">
                <a:latin typeface="Times"/>
                <a:cs typeface="Times"/>
              </a:rPr>
              <a:t>If</a:t>
            </a:r>
            <a:r>
              <a:rPr lang="en-US" sz="2800" dirty="0">
                <a:latin typeface="Times"/>
                <a:cs typeface="Times"/>
              </a:rPr>
              <a:t> we trust God, then the Word enables us to obey God and His promises. Joshua met Jesus and His sword(Josh.5:13-15).</a:t>
            </a:r>
            <a:endParaRPr lang="en-US" sz="2800" dirty="0">
              <a:latin typeface="Times"/>
              <a:cs typeface="Times"/>
            </a:endParaRPr>
          </a:p>
        </p:txBody>
      </p:sp>
    </p:spTree>
    <p:extLst>
      <p:ext uri="{BB962C8B-B14F-4D97-AF65-F5344CB8AC3E}">
        <p14:creationId xmlns:p14="http://schemas.microsoft.com/office/powerpoint/2010/main" val="16227592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0" name="Rectangle 9"/>
          <p:cNvSpPr/>
          <p:nvPr/>
        </p:nvSpPr>
        <p:spPr>
          <a:xfrm>
            <a:off x="-35278" y="-48172"/>
            <a:ext cx="9179278" cy="6555642"/>
          </a:xfrm>
          <a:prstGeom prst="rect">
            <a:avLst/>
          </a:prstGeom>
        </p:spPr>
        <p:txBody>
          <a:bodyPr wrap="square">
            <a:spAutoFit/>
          </a:bodyPr>
          <a:lstStyle/>
          <a:p>
            <a:r>
              <a:rPr lang="en-US" sz="2800" b="1" dirty="0">
                <a:solidFill>
                  <a:srgbClr val="FF0000"/>
                </a:solidFill>
                <a:latin typeface="Times"/>
                <a:cs typeface="Times"/>
              </a:rPr>
              <a:t>Conclusion:</a:t>
            </a:r>
            <a:r>
              <a:rPr lang="en-US" sz="2800" dirty="0">
                <a:solidFill>
                  <a:srgbClr val="FF0000"/>
                </a:solidFill>
                <a:latin typeface="Times"/>
                <a:cs typeface="Times"/>
              </a:rPr>
              <a:t> </a:t>
            </a:r>
            <a:r>
              <a:rPr lang="en-US" sz="2800" dirty="0">
                <a:latin typeface="Times"/>
                <a:cs typeface="Times"/>
              </a:rPr>
              <a:t>Christ is greater than the angels, Abraham, Moses, and Joshua. Jesus said, “Come unto me, all you who are weary and burdened, and I will give you rest” (Mt. 11:28). When we come to Christ by faith, we find salvation rest. This is “peace with God” (Rom.5:1).  Then Jesus said, “Take my yoke upon you and learn from me, for I am gentle and humble in heart, and you will find rest for your souls. For my yoke is easy and my burden is light” (Mt.11:29-30). When we yield and learn of Him and obey Him by faith, we enjoy submission rest. This is the “peace of God” (Phil.4:6-8). It is by believing that we enter into rest, it is by obeying and surrendering to His will that rest enters into us. Abraham, Angels, and Moses cannot bring rest to the Jews. Ancestors, Spirits, and Confucius cannot bring rest to the Chinese. Christ is greater, only He can bring rest. </a:t>
            </a:r>
            <a:r>
              <a:rPr lang="en-US" sz="2800" dirty="0" smtClean="0">
                <a:latin typeface="Times"/>
                <a:cs typeface="Times"/>
              </a:rPr>
              <a:t>“Resting/Leaning </a:t>
            </a:r>
            <a:r>
              <a:rPr lang="en-US" sz="2800" dirty="0">
                <a:latin typeface="Times"/>
                <a:cs typeface="Times"/>
              </a:rPr>
              <a:t>on the everlasting arms” (#465).</a:t>
            </a:r>
          </a:p>
        </p:txBody>
      </p:sp>
    </p:spTree>
    <p:extLst>
      <p:ext uri="{BB962C8B-B14F-4D97-AF65-F5344CB8AC3E}">
        <p14:creationId xmlns:p14="http://schemas.microsoft.com/office/powerpoint/2010/main" val="31372179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82377"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pic>
        <p:nvPicPr>
          <p:cNvPr id="7" name="Picture 6"/>
          <p:cNvPicPr>
            <a:picLocks noChangeAspect="1"/>
          </p:cNvPicPr>
          <p:nvPr/>
        </p:nvPicPr>
        <p:blipFill>
          <a:blip r:embed="rId2"/>
          <a:stretch>
            <a:fillRect/>
          </a:stretch>
        </p:blipFill>
        <p:spPr>
          <a:xfrm>
            <a:off x="16939" y="-372526"/>
            <a:ext cx="9144000" cy="4404417"/>
          </a:xfrm>
          <a:prstGeom prst="rect">
            <a:avLst/>
          </a:prstGeom>
        </p:spPr>
      </p:pic>
      <p:sp>
        <p:nvSpPr>
          <p:cNvPr id="12" name="TextBox 11"/>
          <p:cNvSpPr txBox="1"/>
          <p:nvPr/>
        </p:nvSpPr>
        <p:spPr>
          <a:xfrm>
            <a:off x="6011338" y="-406388"/>
            <a:ext cx="3200400" cy="7355859"/>
          </a:xfrm>
          <a:prstGeom prst="rect">
            <a:avLst/>
          </a:prstGeom>
          <a:noFill/>
        </p:spPr>
        <p:txBody>
          <a:bodyPr wrap="square" rtlCol="0">
            <a:spAutoFit/>
          </a:bodyPr>
          <a:lstStyle/>
          <a:p>
            <a:pPr algn="ctr"/>
            <a:r>
              <a:rPr lang="zh-CN" altLang="en-US" sz="18000" dirty="0" smtClean="0">
                <a:solidFill>
                  <a:srgbClr val="FF0000"/>
                </a:solidFill>
                <a:latin typeface="华文楷体"/>
                <a:ea typeface="华文楷体"/>
                <a:cs typeface="华文楷体"/>
              </a:rPr>
              <a:t>休</a:t>
            </a:r>
            <a:endParaRPr lang="en-US" altLang="zh-CN" sz="18000" dirty="0" smtClean="0">
              <a:solidFill>
                <a:srgbClr val="FF0000"/>
              </a:solidFill>
              <a:latin typeface="华文楷体"/>
              <a:ea typeface="华文楷体"/>
              <a:cs typeface="华文楷体"/>
            </a:endParaRPr>
          </a:p>
          <a:p>
            <a:pPr algn="ctr"/>
            <a:r>
              <a:rPr lang="en-US" altLang="zh-CN" sz="2800" dirty="0" smtClean="0">
                <a:latin typeface="Arial"/>
                <a:ea typeface="华文细黑"/>
                <a:cs typeface="Arial"/>
              </a:rPr>
              <a:t>Rest by leaning on the tree.</a:t>
            </a:r>
          </a:p>
          <a:p>
            <a:pPr algn="ctr"/>
            <a:r>
              <a:rPr lang="zh-CN" altLang="en-US" sz="18000" dirty="0" smtClean="0">
                <a:solidFill>
                  <a:srgbClr val="FF0000"/>
                </a:solidFill>
                <a:latin typeface="华文楷体"/>
                <a:ea typeface="华文楷体"/>
                <a:cs typeface="华文楷体"/>
              </a:rPr>
              <a:t>信</a:t>
            </a:r>
            <a:endParaRPr lang="en-US" altLang="zh-CN" sz="18000" dirty="0" smtClean="0">
              <a:solidFill>
                <a:srgbClr val="FF0000"/>
              </a:solidFill>
              <a:latin typeface="华文楷体"/>
              <a:ea typeface="华文楷体"/>
              <a:cs typeface="华文楷体"/>
            </a:endParaRPr>
          </a:p>
          <a:p>
            <a:pPr algn="ctr"/>
            <a:r>
              <a:rPr lang="en-US" altLang="zh-CN" sz="2800" dirty="0" smtClean="0">
                <a:latin typeface="Arial"/>
                <a:ea typeface="华文细黑"/>
                <a:cs typeface="Arial"/>
              </a:rPr>
              <a:t>Believe by leaning on the Word.</a:t>
            </a:r>
          </a:p>
        </p:txBody>
      </p:sp>
      <p:sp>
        <p:nvSpPr>
          <p:cNvPr id="9" name="TextBox 8"/>
          <p:cNvSpPr txBox="1"/>
          <p:nvPr/>
        </p:nvSpPr>
        <p:spPr>
          <a:xfrm>
            <a:off x="-84658" y="-115390"/>
            <a:ext cx="5638794" cy="400110"/>
          </a:xfrm>
          <a:prstGeom prst="rect">
            <a:avLst/>
          </a:prstGeom>
          <a:noFill/>
        </p:spPr>
        <p:txBody>
          <a:bodyPr wrap="square" rtlCol="0">
            <a:spAutoFit/>
          </a:bodyPr>
          <a:lstStyle/>
          <a:p>
            <a:r>
              <a:rPr lang="en-US" sz="2000" b="1" dirty="0" smtClean="0">
                <a:solidFill>
                  <a:srgbClr val="FF0000"/>
                </a:solidFill>
                <a:latin typeface="Times"/>
                <a:cs typeface="Times"/>
              </a:rPr>
              <a:t>Resting/Leaning on the everlasting arms(#465)</a:t>
            </a:r>
            <a:endParaRPr lang="en-US" sz="2000" b="1" dirty="0">
              <a:solidFill>
                <a:srgbClr val="FF0000"/>
              </a:solidFill>
              <a:latin typeface="Times"/>
              <a:cs typeface="Times"/>
            </a:endParaRPr>
          </a:p>
        </p:txBody>
      </p:sp>
      <p:sp>
        <p:nvSpPr>
          <p:cNvPr id="14" name="TextBox 13"/>
          <p:cNvSpPr txBox="1"/>
          <p:nvPr/>
        </p:nvSpPr>
        <p:spPr>
          <a:xfrm>
            <a:off x="16938" y="4168745"/>
            <a:ext cx="5994399" cy="2554545"/>
          </a:xfrm>
          <a:prstGeom prst="rect">
            <a:avLst/>
          </a:prstGeom>
          <a:noFill/>
        </p:spPr>
        <p:txBody>
          <a:bodyPr wrap="square" rtlCol="0">
            <a:spAutoFit/>
          </a:bodyPr>
          <a:lstStyle/>
          <a:p>
            <a:r>
              <a:rPr lang="en-US" sz="2000" dirty="0" smtClean="0">
                <a:solidFill>
                  <a:srgbClr val="FF0000"/>
                </a:solidFill>
                <a:latin typeface="Times"/>
                <a:cs typeface="Times"/>
              </a:rPr>
              <a:t>The story behind the song:</a:t>
            </a:r>
          </a:p>
          <a:p>
            <a:r>
              <a:rPr lang="en-US" sz="2000" dirty="0">
                <a:solidFill>
                  <a:srgbClr val="FF0000"/>
                </a:solidFill>
                <a:latin typeface="Times"/>
                <a:cs typeface="Times"/>
              </a:rPr>
              <a:t>Elisha </a:t>
            </a:r>
            <a:r>
              <a:rPr lang="en-US" sz="2000" dirty="0" smtClean="0">
                <a:solidFill>
                  <a:srgbClr val="FF0000"/>
                </a:solidFill>
                <a:latin typeface="Times"/>
                <a:cs typeface="Times"/>
              </a:rPr>
              <a:t>Hoffman</a:t>
            </a:r>
            <a:r>
              <a:rPr lang="en-US" sz="2000" dirty="0">
                <a:solidFill>
                  <a:srgbClr val="FF0000"/>
                </a:solidFill>
                <a:latin typeface="Times"/>
                <a:cs typeface="Times"/>
              </a:rPr>
              <a:t> </a:t>
            </a:r>
            <a:r>
              <a:rPr lang="en-US" sz="2000" dirty="0" smtClean="0">
                <a:solidFill>
                  <a:srgbClr val="FF0000"/>
                </a:solidFill>
                <a:latin typeface="Times"/>
                <a:cs typeface="Times"/>
              </a:rPr>
              <a:t>is author </a:t>
            </a:r>
            <a:r>
              <a:rPr lang="en-US" sz="2000" dirty="0">
                <a:solidFill>
                  <a:srgbClr val="FF0000"/>
                </a:solidFill>
                <a:latin typeface="Times"/>
                <a:cs typeface="Times"/>
              </a:rPr>
              <a:t>of more than 2,000 </a:t>
            </a:r>
            <a:r>
              <a:rPr lang="en-US" sz="2000" dirty="0" smtClean="0">
                <a:solidFill>
                  <a:srgbClr val="FF0000"/>
                </a:solidFill>
                <a:latin typeface="Times"/>
                <a:cs typeface="Times"/>
              </a:rPr>
              <a:t>hymns. One </a:t>
            </a:r>
            <a:r>
              <a:rPr lang="en-US" sz="2000" dirty="0">
                <a:solidFill>
                  <a:srgbClr val="FF0000"/>
                </a:solidFill>
                <a:latin typeface="Times"/>
                <a:cs typeface="Times"/>
              </a:rPr>
              <a:t>day </a:t>
            </a:r>
            <a:r>
              <a:rPr lang="en-US" sz="2000" dirty="0" smtClean="0">
                <a:solidFill>
                  <a:srgbClr val="FF0000"/>
                </a:solidFill>
                <a:latin typeface="Times"/>
                <a:cs typeface="Times"/>
              </a:rPr>
              <a:t>he</a:t>
            </a:r>
            <a:r>
              <a:rPr lang="en-US" sz="2000" dirty="0">
                <a:solidFill>
                  <a:srgbClr val="FF0000"/>
                </a:solidFill>
                <a:latin typeface="Times"/>
                <a:cs typeface="Times"/>
              </a:rPr>
              <a:t> received a letter from a friend in Alabama. In the letter his friend, a music teacher named A. J. Showalter, mentioned two </a:t>
            </a:r>
            <a:r>
              <a:rPr lang="en-US" sz="2000" dirty="0" smtClean="0">
                <a:solidFill>
                  <a:srgbClr val="FF0000"/>
                </a:solidFill>
                <a:latin typeface="Times"/>
                <a:cs typeface="Times"/>
              </a:rPr>
              <a:t>of </a:t>
            </a:r>
            <a:r>
              <a:rPr lang="en-US" sz="2000" dirty="0">
                <a:solidFill>
                  <a:srgbClr val="FF0000"/>
                </a:solidFill>
                <a:latin typeface="Times"/>
                <a:cs typeface="Times"/>
              </a:rPr>
              <a:t>his former students, recent widowers. He told Elisha he’d tried consoling them with the words of </a:t>
            </a:r>
            <a:r>
              <a:rPr lang="en-US" sz="2000" dirty="0" smtClean="0">
                <a:solidFill>
                  <a:srgbClr val="FF0000"/>
                </a:solidFill>
                <a:latin typeface="Times"/>
                <a:cs typeface="Times"/>
              </a:rPr>
              <a:t>Deut.</a:t>
            </a:r>
            <a:r>
              <a:rPr lang="en-US" sz="2000" dirty="0">
                <a:solidFill>
                  <a:srgbClr val="FF0000"/>
                </a:solidFill>
                <a:latin typeface="Times"/>
                <a:cs typeface="Times"/>
              </a:rPr>
              <a:t> 33:</a:t>
            </a:r>
            <a:r>
              <a:rPr lang="en-US" sz="2000" dirty="0" smtClean="0">
                <a:solidFill>
                  <a:srgbClr val="FF0000"/>
                </a:solidFill>
                <a:latin typeface="Times"/>
                <a:cs typeface="Times"/>
              </a:rPr>
              <a:t>27 “</a:t>
            </a:r>
            <a:r>
              <a:rPr lang="en-US" sz="2000" dirty="0">
                <a:solidFill>
                  <a:srgbClr val="FF0000"/>
                </a:solidFill>
                <a:latin typeface="Times"/>
                <a:cs typeface="Times"/>
              </a:rPr>
              <a:t>The eternal God is our refuge, and underneath are the everlasting arms.” </a:t>
            </a:r>
            <a:endParaRPr lang="en-US" sz="2000" dirty="0">
              <a:solidFill>
                <a:srgbClr val="FF0000"/>
              </a:solidFill>
              <a:latin typeface="Times"/>
              <a:cs typeface="Times"/>
            </a:endParaRPr>
          </a:p>
        </p:txBody>
      </p:sp>
    </p:spTree>
    <p:extLst>
      <p:ext uri="{BB962C8B-B14F-4D97-AF65-F5344CB8AC3E}">
        <p14:creationId xmlns:p14="http://schemas.microsoft.com/office/powerpoint/2010/main" val="198139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29080</TotalTime>
  <Words>1733</Words>
  <Application>Microsoft Macintosh PowerPoint</Application>
  <PresentationFormat>On-screen Show (4:3)</PresentationFormat>
  <Paragraphs>62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354</cp:revision>
  <cp:lastPrinted>2016-08-18T21:45:20Z</cp:lastPrinted>
  <dcterms:created xsi:type="dcterms:W3CDTF">2015-09-06T13:13:13Z</dcterms:created>
  <dcterms:modified xsi:type="dcterms:W3CDTF">2016-09-13T21:05:07Z</dcterms:modified>
</cp:coreProperties>
</file>