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406" r:id="rId2"/>
    <p:sldId id="256" r:id="rId3"/>
    <p:sldId id="296" r:id="rId4"/>
    <p:sldId id="393" r:id="rId5"/>
    <p:sldId id="295" r:id="rId6"/>
    <p:sldId id="403" r:id="rId7"/>
    <p:sldId id="386" r:id="rId8"/>
    <p:sldId id="292" r:id="rId9"/>
    <p:sldId id="394" r:id="rId10"/>
    <p:sldId id="395" r:id="rId11"/>
    <p:sldId id="392" r:id="rId12"/>
    <p:sldId id="396" r:id="rId13"/>
    <p:sldId id="397" r:id="rId14"/>
    <p:sldId id="298" r:id="rId15"/>
    <p:sldId id="398" r:id="rId16"/>
    <p:sldId id="399" r:id="rId17"/>
    <p:sldId id="400" r:id="rId18"/>
    <p:sldId id="388" r:id="rId19"/>
    <p:sldId id="360" r:id="rId20"/>
    <p:sldId id="404" r:id="rId21"/>
    <p:sldId id="374" r:id="rId22"/>
    <p:sldId id="405" r:id="rId23"/>
    <p:sldId id="3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37" autoAdjust="0"/>
  </p:normalViewPr>
  <p:slideViewPr>
    <p:cSldViewPr snapToGrid="0" snapToObjects="1">
      <p:cViewPr varScale="1">
        <p:scale>
          <a:sx n="68" d="100"/>
          <a:sy n="68" d="100"/>
        </p:scale>
        <p:origin x="-2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1:3).</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BB15E-1FFC-5140-A5E1-72FEDEDAC4D4}" type="slidenum">
              <a:rPr lang="en-US" smtClean="0"/>
              <a:pPr/>
              <a:t>2</a:t>
            </a:fld>
            <a:endParaRPr lang="en-US"/>
          </a:p>
        </p:txBody>
      </p:sp>
    </p:spTree>
    <p:extLst>
      <p:ext uri="{BB962C8B-B14F-4D97-AF65-F5344CB8AC3E}">
        <p14:creationId xmlns:p14="http://schemas.microsoft.com/office/powerpoint/2010/main" val="408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fànzuì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xiǎozimen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zhōngbǎo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2:1).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kònggào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12:10).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qīpiàn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de” (2:26).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déjiùle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xìnfèng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 (5:13).</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tiáojiàn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Rènhé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dírén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(9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nèizài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pànnì</a:t>
            </a:r>
            <a:r>
              <a:rPr lang="en-US" sz="1200" kern="1200" dirty="0" smtClean="0">
                <a:solidFill>
                  <a:schemeClr val="tx1"/>
                </a:solidFill>
                <a:effectLst/>
                <a:latin typeface="+mn-lt"/>
                <a:ea typeface="+mn-ea"/>
                <a:cs typeface="+mn-cs"/>
              </a:rPr>
              <a:t> (3:4; 2:16).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hēi'àn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Xíngzǒu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fāngfǎ</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zuìguo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zuì'è</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huǎngyán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biérén</a:t>
            </a:r>
            <a:r>
              <a:rPr lang="en-US" sz="1200" kern="1200" dirty="0" smtClean="0">
                <a:solidFill>
                  <a:schemeClr val="tx1"/>
                </a:solidFill>
                <a:effectLst/>
                <a:latin typeface="+mn-lt"/>
                <a:ea typeface="+mn-ea"/>
                <a:cs typeface="+mn-cs"/>
              </a:rPr>
              <a:t> (1:6).(2)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qīpiàn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(1:8).(3)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(1:10). </a:t>
            </a:r>
            <a:r>
              <a:rPr lang="en-US" sz="1200" kern="1200" dirty="0" err="1" smtClean="0">
                <a:solidFill>
                  <a:schemeClr val="tx1"/>
                </a:solidFill>
                <a:effectLst/>
                <a:latin typeface="+mn-lt"/>
                <a:ea typeface="+mn-ea"/>
                <a:cs typeface="+mn-cs"/>
              </a:rPr>
              <a:t>Jíshǐ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jiāowǎng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xìnggé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guòchéng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yīngxǔ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1:9). “</a:t>
            </a:r>
            <a:r>
              <a:rPr lang="en-US" sz="1200" kern="1200" dirty="0" err="1" smtClean="0">
                <a:solidFill>
                  <a:schemeClr val="tx1"/>
                </a:solidFill>
                <a:effectLst/>
                <a:latin typeface="+mn-lt"/>
                <a:ea typeface="+mn-ea"/>
                <a:cs typeface="+mn-cs"/>
              </a:rPr>
              <a:t>Zhēyǎn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zuìguo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hēngtōng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zuìguo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liánxù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28:13).</a:t>
            </a:r>
          </a:p>
          <a:p>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shèmiǎn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1:9).</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(2:1-3,5-6). </a:t>
            </a:r>
            <a:r>
              <a:rPr lang="en-US" sz="1200" kern="1200" dirty="0" err="1" smtClean="0">
                <a:solidFill>
                  <a:schemeClr val="tx1"/>
                </a:solidFill>
                <a:effectLst/>
                <a:latin typeface="+mn-lt"/>
                <a:ea typeface="+mn-ea"/>
                <a:cs typeface="+mn-cs"/>
              </a:rPr>
              <a:t>Shèngguò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”(1:7).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yìwèizhe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kāifàng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dòngjī</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gùyuán</a:t>
            </a: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guānxì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xíngzǒu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gēnsuí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bǎngyàng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lùshàng</a:t>
            </a:r>
            <a:r>
              <a:rPr lang="en-US" sz="1200" kern="1200" dirty="0" smtClean="0">
                <a:solidFill>
                  <a:schemeClr val="tx1"/>
                </a:solidFill>
                <a:effectLst/>
                <a:latin typeface="+mn-lt"/>
                <a:ea typeface="+mn-ea"/>
                <a:cs typeface="+mn-cs"/>
              </a:rPr>
              <a:t> (2:6).</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a:t>
            </a:r>
            <a:r>
              <a:rPr lang="en-US" sz="1200" kern="1200" dirty="0" err="1" smtClean="0">
                <a:solidFill>
                  <a:schemeClr val="tx1"/>
                </a:solidFill>
                <a:effectLst/>
                <a:latin typeface="+mn-lt"/>
                <a:ea typeface="+mn-ea"/>
                <a:cs typeface="+mn-cs"/>
              </a:rPr>
              <a:t>āozhèng</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wèishéme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lǐyóu</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(2:7-11).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zhìliàng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zuìjìn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xīnxiān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(3:10-24).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cáiwù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qióngfá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liánxù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ne?” (3:16-18).</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(4:7-21).“</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dúshēngzǐ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xiǎnmíngliǎo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wǎnhuí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wánquánle</a:t>
            </a:r>
            <a:r>
              <a:rPr lang="en-US" sz="1200" kern="1200" dirty="0" smtClean="0">
                <a:solidFill>
                  <a:schemeClr val="tx1"/>
                </a:solidFill>
                <a:effectLst/>
                <a:latin typeface="+mn-lt"/>
                <a:ea typeface="+mn-ea"/>
                <a:cs typeface="+mn-cs"/>
              </a:rPr>
              <a:t>” (4:7-12).</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jǐnggào</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b="1" dirty="0" smtClean="0">
                <a:solidFill>
                  <a:srgbClr val="FF0000"/>
                </a:solidFill>
                <a:latin typeface="华文细黑"/>
                <a:ea typeface="华文细黑"/>
                <a:cs typeface="华文细黑"/>
              </a:rPr>
              <a:t>有事实</a:t>
            </a:r>
            <a:r>
              <a:rPr lang="zh-TW" altLang="en-US" sz="1200" b="1" dirty="0" smtClean="0">
                <a:solidFill>
                  <a:srgbClr val="FF0000"/>
                </a:solidFill>
                <a:latin typeface="华文细黑"/>
                <a:ea typeface="华文细黑"/>
                <a:cs typeface="华文细黑"/>
              </a:rPr>
              <a:t>背后的后果。</a:t>
            </a:r>
            <a:r>
              <a:rPr lang="en-US" sz="1200" dirty="0" smtClean="0">
                <a:latin typeface="Arial Narrow"/>
                <a:cs typeface="Arial Narrow"/>
              </a:rPr>
              <a:t>There are consequences of turning from the truth. </a:t>
            </a:r>
          </a:p>
          <a:p>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líkāile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Xiǎozimen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rújīn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shíliǎo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chūláile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rújīn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shíliǎo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Ruòshì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réngjiù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de”(2: 18-19).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qīpiàn</a:t>
            </a:r>
            <a:r>
              <a:rPr lang="en-US" sz="1200" kern="1200" dirty="0" smtClean="0">
                <a:solidFill>
                  <a:schemeClr val="tx1"/>
                </a:solidFill>
                <a:effectLst/>
                <a:latin typeface="+mn-lt"/>
                <a:ea typeface="+mn-ea"/>
                <a:cs typeface="+mn-cs"/>
              </a:rPr>
              <a:t> (2:26-29).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wèizhuāng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móguǐ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 (3:10).</a:t>
            </a:r>
          </a:p>
          <a:p>
            <a:endParaRPr lang="zh-TW" altLang="en-US" sz="1200" b="1" dirty="0">
              <a:solidFill>
                <a:srgbClr val="FF0000"/>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Cóngcǐ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Suǒyǐ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(4:1-3,5-6).</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huānyíng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7-11).“</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jiàoxùn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fèn</a:t>
            </a:r>
            <a:r>
              <a:rPr lang="en-US" sz="1200" kern="1200" dirty="0" smtClean="0">
                <a:solidFill>
                  <a:schemeClr val="tx1"/>
                </a:solidFill>
                <a:effectLst/>
                <a:latin typeface="+mn-lt"/>
                <a:ea typeface="+mn-ea"/>
                <a:cs typeface="+mn-cs"/>
              </a:rPr>
              <a:t>”(7,10-11).</a:t>
            </a:r>
          </a:p>
          <a:p>
            <a:r>
              <a:rPr lang="en-US" sz="1200" kern="1200" dirty="0" err="1" smtClean="0">
                <a:solidFill>
                  <a:schemeClr val="tx1"/>
                </a:solidFill>
                <a:effectLst/>
                <a:latin typeface="+mn-lt"/>
                <a:ea typeface="+mn-ea"/>
                <a:cs typeface="+mn-cs"/>
              </a:rPr>
              <a:t>Xièjué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tuīxiāo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kāimén</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xīngshèng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shēntǐ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jiànzhuàng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zhèngrú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línghún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xīngshèng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zhèngrú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érnǚmen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zhèngmíngliǎo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bāngzhù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bāngrén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a:t>
            </a:r>
            <a:r>
              <a:rPr lang="en-US" sz="1200" kern="1200" dirty="0" smtClean="0">
                <a:solidFill>
                  <a:schemeClr val="tx1"/>
                </a:solidFill>
                <a:effectLst/>
                <a:latin typeface="+mn-lt"/>
                <a:ea typeface="+mn-ea"/>
                <a:cs typeface="+mn-cs"/>
              </a:rPr>
              <a:t>”(1-8).</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Yǐnyán:A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zhǎnglǎo</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1:1;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1:1).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1:19).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yúfū</a:t>
            </a:r>
            <a:r>
              <a:rPr lang="en-US" sz="1200" kern="1200" dirty="0" smtClean="0">
                <a:solidFill>
                  <a:schemeClr val="tx1"/>
                </a:solidFill>
                <a:effectLst/>
                <a:latin typeface="+mn-lt"/>
                <a:ea typeface="+mn-ea"/>
                <a:cs typeface="+mn-cs"/>
              </a:rPr>
              <a:t> (1:20).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héxīn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bǐdé</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méntú</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13:23).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féi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lüèlüè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wéishǒu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xiàofǎ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xiàofǎ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wèicéng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”(9-11: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20:20-28).</a:t>
            </a:r>
          </a:p>
          <a:p>
            <a:r>
              <a:rPr lang="en-US" sz="1200" kern="1200" dirty="0" smtClean="0">
                <a:solidFill>
                  <a:schemeClr val="tx1"/>
                </a:solidFill>
                <a:effectLst/>
                <a:latin typeface="+mn-lt"/>
                <a:ea typeface="+mn-ea"/>
                <a:cs typeface="+mn-cs"/>
              </a:rPr>
              <a:t>教堂的恶霸。 这是一个无恶意的区域。</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Dī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de”(12).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péngyǒu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péngyǒu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”(15).</a:t>
            </a:r>
          </a:p>
          <a:p>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shànliáng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jiēshòu</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Jiāotōng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t>
            </a:r>
            <a:r>
              <a:rPr lang="en-US" sz="1200" kern="1200" dirty="0" err="1" smtClean="0">
                <a:solidFill>
                  <a:schemeClr val="tx1"/>
                </a:solidFill>
                <a:effectLst/>
                <a:latin typeface="+mn-lt"/>
                <a:ea typeface="+mn-ea"/>
                <a:cs typeface="+mn-cs"/>
              </a:rPr>
              <a:t>uánqì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shēnfèn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fāshēng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Péngyǒu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27:17).</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Yǐnyán:B</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xiǎoyàxìyà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jiǎnxuǎn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tàitài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érnǚ</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1:1).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xiǎoyàxìyà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xībù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1:1).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yěxǔ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xiǎoyàxìyà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xībù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lǐngxiù</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Xiǎoyàxìyà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dìtú</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Xiǎoyàxìyà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dìtú</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sān,53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sān,21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Guānjiàn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9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94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Zǎoqí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jiàoxùn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jiāojiē</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2:42).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défēn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1:9).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bǎoluó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2:9).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jiāotōng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duànjiāo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mǎxì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miánhuā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dàkǒu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shìshí</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xiǎnlù</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qīnyǎn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mōguò</a:t>
            </a:r>
            <a:r>
              <a:rPr lang="en-US" sz="1200" kern="1200" dirty="0" smtClean="0">
                <a:solidFill>
                  <a:schemeClr val="tx1"/>
                </a:solidFill>
                <a:effectLst/>
                <a:latin typeface="+mn-lt"/>
                <a:ea typeface="+mn-ea"/>
                <a:cs typeface="+mn-cs"/>
              </a:rPr>
              <a:t> de”(1:1).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luō</a:t>
            </a:r>
            <a:r>
              <a:rPr lang="en-US" sz="1200" kern="1200" dirty="0" smtClean="0">
                <a:solidFill>
                  <a:schemeClr val="tx1"/>
                </a:solidFill>
                <a:effectLst/>
                <a:latin typeface="+mn-lt"/>
                <a:ea typeface="+mn-ea"/>
                <a:cs typeface="+mn-cs"/>
              </a:rPr>
              <a:t> 1:20);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3:16),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14:9).</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jīngyàn</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”(1:2).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”(20:31).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quèdìng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5:11-12).</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gòngxiǎng</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chōngzú</a:t>
            </a:r>
            <a:r>
              <a:rPr lang="en-US" sz="1200" kern="1200" dirty="0" smtClean="0">
                <a:solidFill>
                  <a:schemeClr val="tx1"/>
                </a:solidFill>
                <a:effectLst/>
                <a:latin typeface="+mn-lt"/>
                <a:ea typeface="+mn-ea"/>
                <a:cs typeface="+mn-cs"/>
              </a:rPr>
              <a:t>”(1:3-4).</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F</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mùdì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jiāotōng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gūdú</a:t>
            </a:r>
            <a:r>
              <a:rPr lang="en-US" sz="1200" kern="1200" dirty="0" smtClean="0">
                <a:solidFill>
                  <a:schemeClr val="tx1"/>
                </a:solidFill>
                <a:effectLst/>
                <a:latin typeface="+mn-lt"/>
                <a:ea typeface="+mn-ea"/>
                <a:cs typeface="+mn-cs"/>
              </a:rPr>
              <a:t> de</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huíyīng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kōngxū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huídá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a:t>
            </a:r>
            <a:r>
              <a:rPr lang="en-US" sz="1200" kern="1200" dirty="0" smtClean="0">
                <a:solidFill>
                  <a:schemeClr val="tx1"/>
                </a:solidFill>
                <a:effectLst/>
                <a:latin typeface="+mn-lt"/>
                <a:ea typeface="+mn-ea"/>
                <a:cs typeface="+mn-cs"/>
              </a:rPr>
              <a:t> 16:11).</a:t>
            </a:r>
          </a:p>
          <a:p>
            <a:r>
              <a:rPr lang="en-US" sz="1200" kern="1200" dirty="0" err="1" smtClean="0">
                <a:solidFill>
                  <a:schemeClr val="tx1"/>
                </a:solidFill>
                <a:effectLst/>
                <a:latin typeface="+mn-lt"/>
                <a:ea typeface="+mn-ea"/>
                <a:cs typeface="+mn-cs"/>
              </a:rPr>
              <a:t>Koinonia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chūxiàn</a:t>
            </a:r>
            <a:r>
              <a:rPr lang="en-US" sz="1200" kern="1200" dirty="0" smtClean="0">
                <a:solidFill>
                  <a:schemeClr val="tx1"/>
                </a:solidFill>
                <a:effectLst/>
                <a:latin typeface="+mn-lt"/>
                <a:ea typeface="+mn-ea"/>
                <a:cs typeface="+mn-cs"/>
              </a:rPr>
              <a:t> 20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gòngtóng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gǔlì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yīqǐ</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2" y="1657864"/>
            <a:ext cx="9117338" cy="3407902"/>
          </a:xfrm>
        </p:spPr>
        <p:txBody>
          <a:bodyPr>
            <a:noAutofit/>
          </a:bodyPr>
          <a:lstStyle/>
          <a:p>
            <a:pPr algn="l"/>
            <a:r>
              <a:rPr lang="en-US" sz="4800" b="1" dirty="0">
                <a:solidFill>
                  <a:srgbClr val="000000"/>
                </a:solidFill>
                <a:latin typeface="Arial Narrow"/>
                <a:cs typeface="Arial Narrow"/>
              </a:rPr>
              <a:t>Welcome to </a:t>
            </a:r>
            <a:r>
              <a:rPr lang="en-US" sz="4800" b="1" dirty="0" smtClean="0">
                <a:solidFill>
                  <a:srgbClr val="000000"/>
                </a:solidFill>
                <a:latin typeface="Arial Narrow"/>
                <a:cs typeface="Arial Narrow"/>
              </a:rPr>
              <a:t>sing Christmas Carol</a:t>
            </a:r>
            <a:r>
              <a:rPr lang="en-US" altLang="zh-CN" sz="4800" b="1" dirty="0" smtClean="0">
                <a:solidFill>
                  <a:srgbClr val="000000"/>
                </a:solidFill>
                <a:latin typeface="Arial Narrow"/>
                <a:cs typeface="Arial Narrow"/>
              </a:rPr>
              <a:t>s</a:t>
            </a:r>
            <a:r>
              <a:rPr lang="en-US" sz="4800" b="1" dirty="0" smtClean="0">
                <a:solidFill>
                  <a:srgbClr val="000000"/>
                </a:solidFill>
                <a:latin typeface="Arial Narrow"/>
                <a:cs typeface="Arial Narrow"/>
              </a:rPr>
              <a:t>!</a:t>
            </a:r>
            <a:r>
              <a:rPr lang="en-US" sz="4800" b="1" dirty="0" smtClean="0">
                <a:solidFill>
                  <a:srgbClr val="000000"/>
                </a:solidFill>
                <a:latin typeface="Arial Narrow"/>
                <a:cs typeface="Arial Narrow"/>
              </a:rPr>
              <a:t/>
            </a:r>
            <a:br>
              <a:rPr lang="en-US" sz="4800" b="1" dirty="0" smtClean="0">
                <a:solidFill>
                  <a:srgbClr val="000000"/>
                </a:solidFill>
                <a:latin typeface="Arial Narrow"/>
                <a:cs typeface="Arial Narrow"/>
              </a:rPr>
            </a:br>
            <a:r>
              <a:rPr lang="zh-TW" altLang="en-US" sz="4800" b="1" dirty="0">
                <a:solidFill>
                  <a:srgbClr val="000000"/>
                </a:solidFill>
                <a:latin typeface="华文细黑"/>
                <a:ea typeface="华文细黑"/>
                <a:cs typeface="华文细黑"/>
              </a:rPr>
              <a:t>欢</a:t>
            </a:r>
            <a:r>
              <a:rPr lang="zh-TW" altLang="en-US" sz="4800" b="1" dirty="0" smtClean="0">
                <a:solidFill>
                  <a:srgbClr val="000000"/>
                </a:solidFill>
                <a:latin typeface="华文细黑"/>
                <a:ea typeface="华文细黑"/>
                <a:cs typeface="华文细黑"/>
              </a:rPr>
              <a:t>迎来</a:t>
            </a:r>
            <a:r>
              <a:rPr lang="zh-CN" altLang="en-US" sz="4800" b="1" dirty="0" smtClean="0">
                <a:solidFill>
                  <a:srgbClr val="000000"/>
                </a:solidFill>
                <a:latin typeface="华文细黑"/>
                <a:ea typeface="华文细黑"/>
                <a:cs typeface="华文细黑"/>
              </a:rPr>
              <a:t>唱</a:t>
            </a:r>
            <a:r>
              <a:rPr lang="zh-TW" altLang="en-US" sz="4800" b="1" dirty="0" smtClean="0">
                <a:solidFill>
                  <a:srgbClr val="000000"/>
                </a:solidFill>
                <a:latin typeface="华文细黑"/>
                <a:ea typeface="华文细黑"/>
                <a:cs typeface="华文细黑"/>
              </a:rPr>
              <a:t>圣诞颂歌！</a:t>
            </a:r>
            <a:r>
              <a:rPr lang="en-US" altLang="zh-TW" sz="4800" b="1" dirty="0" smtClean="0">
                <a:solidFill>
                  <a:srgbClr val="000000"/>
                </a:solidFill>
                <a:latin typeface="华文细黑"/>
                <a:ea typeface="华文细黑"/>
                <a:cs typeface="华文细黑"/>
              </a:rPr>
              <a:t/>
            </a:r>
            <a:br>
              <a:rPr lang="en-US" altLang="zh-TW" sz="4800" b="1" dirty="0" smtClean="0">
                <a:solidFill>
                  <a:srgbClr val="000000"/>
                </a:solidFill>
                <a:latin typeface="华文细黑"/>
                <a:ea typeface="华文细黑"/>
                <a:cs typeface="华文细黑"/>
              </a:rPr>
            </a:br>
            <a:r>
              <a:rPr lang="en-US" altLang="zh-TW" sz="4000" b="1" dirty="0">
                <a:solidFill>
                  <a:srgbClr val="0000FF"/>
                </a:solidFill>
                <a:latin typeface="Arial Narrow"/>
                <a:cs typeface="Arial Narrow"/>
              </a:rPr>
              <a:t>M</a:t>
            </a:r>
            <a:r>
              <a:rPr lang="en-US" sz="4000" b="1" dirty="0" smtClean="0">
                <a:solidFill>
                  <a:srgbClr val="0000FF"/>
                </a:solidFill>
                <a:latin typeface="Arial Narrow"/>
                <a:cs typeface="Arial Narrow"/>
              </a:rPr>
              <a:t>eet </a:t>
            </a:r>
            <a:r>
              <a:rPr lang="en-US" sz="4000" b="1" dirty="0">
                <a:solidFill>
                  <a:srgbClr val="0000FF"/>
                </a:solidFill>
                <a:latin typeface="Arial Narrow"/>
                <a:cs typeface="Arial Narrow"/>
              </a:rPr>
              <a:t>in the </a:t>
            </a:r>
            <a:r>
              <a:rPr lang="en-US" sz="4000" b="1" dirty="0" smtClean="0">
                <a:solidFill>
                  <a:srgbClr val="0000FF"/>
                </a:solidFill>
                <a:latin typeface="Arial Narrow"/>
                <a:cs typeface="Arial Narrow"/>
              </a:rPr>
              <a:t>Lobby at 7:30pm.</a:t>
            </a:r>
            <a:r>
              <a:rPr lang="en-US" sz="4000" b="1" dirty="0">
                <a:solidFill>
                  <a:srgbClr val="0000FF"/>
                </a:solidFill>
                <a:latin typeface="Arial Narrow"/>
                <a:cs typeface="Arial Narrow"/>
              </a:rPr>
              <a:t/>
            </a:r>
            <a:br>
              <a:rPr lang="en-US" sz="4000" b="1" dirty="0">
                <a:solidFill>
                  <a:srgbClr val="0000FF"/>
                </a:solidFill>
                <a:latin typeface="Arial Narrow"/>
                <a:cs typeface="Arial Narrow"/>
              </a:rPr>
            </a:br>
            <a:r>
              <a:rPr lang="zh-TW" altLang="en-US" sz="4000" b="1" dirty="0">
                <a:solidFill>
                  <a:srgbClr val="0000FF"/>
                </a:solidFill>
                <a:latin typeface="华文细黑"/>
                <a:ea typeface="华文细黑"/>
                <a:cs typeface="华文细黑"/>
              </a:rPr>
              <a:t>晚上七点</a:t>
            </a:r>
            <a:r>
              <a:rPr lang="zh-TW" altLang="en-US" sz="4000" b="1" dirty="0" smtClean="0">
                <a:solidFill>
                  <a:srgbClr val="0000FF"/>
                </a:solidFill>
                <a:latin typeface="华文细黑"/>
                <a:ea typeface="华文细黑"/>
                <a:cs typeface="华文细黑"/>
              </a:rPr>
              <a:t>半在大堂见面</a:t>
            </a:r>
            <a:r>
              <a:rPr lang="zh-TW" altLang="en-US" sz="4000" b="1" dirty="0" smtClean="0">
                <a:solidFill>
                  <a:srgbClr val="0000FF"/>
                </a:solidFill>
                <a:latin typeface="华文细黑"/>
                <a:ea typeface="华文细黑"/>
                <a:cs typeface="华文细黑"/>
              </a:rPr>
              <a:t>。</a:t>
            </a:r>
            <a:r>
              <a:rPr lang="en-US" altLang="zh-TW" sz="4000" b="1" dirty="0" smtClean="0">
                <a:solidFill>
                  <a:srgbClr val="0000FF"/>
                </a:solidFill>
                <a:latin typeface="Arial Narrow"/>
                <a:cs typeface="Arial Narrow"/>
              </a:rPr>
              <a:t/>
            </a:r>
            <a:br>
              <a:rPr lang="en-US" altLang="zh-TW" sz="4000" b="1" dirty="0" smtClean="0">
                <a:solidFill>
                  <a:srgbClr val="0000FF"/>
                </a:solidFill>
                <a:latin typeface="Arial Narrow"/>
                <a:cs typeface="Arial Narrow"/>
              </a:rPr>
            </a:br>
            <a:r>
              <a:rPr lang="en-US" sz="4000" b="1" dirty="0" smtClean="0">
                <a:solidFill>
                  <a:srgbClr val="0000FF"/>
                </a:solidFill>
                <a:latin typeface="Arial Narrow"/>
                <a:cs typeface="Arial Narrow"/>
              </a:rPr>
              <a:t>Santa </a:t>
            </a:r>
            <a:r>
              <a:rPr lang="en-US" sz="4000" b="1" dirty="0" smtClean="0">
                <a:solidFill>
                  <a:srgbClr val="0000FF"/>
                </a:solidFill>
                <a:latin typeface="Arial Narrow"/>
                <a:cs typeface="Arial Narrow"/>
              </a:rPr>
              <a:t>Fe Towers Apartments</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8101 </a:t>
            </a:r>
            <a:r>
              <a:rPr lang="en-US" sz="4000" b="1" dirty="0">
                <a:solidFill>
                  <a:srgbClr val="0000FF"/>
                </a:solidFill>
                <a:latin typeface="Arial Narrow"/>
                <a:cs typeface="Arial Narrow"/>
              </a:rPr>
              <a:t>S</a:t>
            </a:r>
            <a:r>
              <a:rPr lang="en-US" sz="4000" b="1" dirty="0" smtClean="0">
                <a:solidFill>
                  <a:srgbClr val="0000FF"/>
                </a:solidFill>
                <a:latin typeface="Arial Narrow"/>
                <a:cs typeface="Arial Narrow"/>
              </a:rPr>
              <a:t>anta Fe Drive </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Overland Park, KS 66103</a:t>
            </a:r>
            <a:br>
              <a:rPr lang="en-US" sz="4000" b="1" dirty="0" smtClean="0">
                <a:solidFill>
                  <a:srgbClr val="0000FF"/>
                </a:solidFill>
                <a:latin typeface="Arial Narrow"/>
                <a:cs typeface="Arial Narrow"/>
              </a:rPr>
            </a:br>
            <a:r>
              <a:rPr lang="en-US" sz="4000" b="1" dirty="0" smtClean="0">
                <a:solidFill>
                  <a:srgbClr val="FF0000"/>
                </a:solidFill>
                <a:latin typeface="Arial Narrow"/>
                <a:cs typeface="Arial Narrow"/>
              </a:rPr>
              <a:t>Go to apartments to s</a:t>
            </a:r>
            <a:r>
              <a:rPr lang="en-US" sz="4000" b="1" dirty="0" smtClean="0">
                <a:solidFill>
                  <a:srgbClr val="FF0000"/>
                </a:solidFill>
                <a:latin typeface="Arial Narrow"/>
                <a:cs typeface="Arial Narrow"/>
              </a:rPr>
              <a:t>ing in </a:t>
            </a:r>
            <a:r>
              <a:rPr lang="en-US" altLang="zh-CN" sz="4000" b="1" dirty="0" smtClean="0">
                <a:solidFill>
                  <a:srgbClr val="FF0000"/>
                </a:solidFill>
                <a:latin typeface="Arial Narrow"/>
                <a:cs typeface="Arial Narrow"/>
              </a:rPr>
              <a:t>English/Chinese</a:t>
            </a:r>
            <a:r>
              <a:rPr lang="en-US" altLang="zh-CN" sz="4000" b="1" dirty="0" smtClean="0">
                <a:solidFill>
                  <a:srgbClr val="FF0000"/>
                </a:solidFill>
                <a:latin typeface="Arial Narrow"/>
                <a:cs typeface="Arial Narrow"/>
              </a:rPr>
              <a:t>. </a:t>
            </a:r>
            <a:r>
              <a:rPr lang="zh-CHT" altLang="en-US" sz="4000" b="1" dirty="0">
                <a:solidFill>
                  <a:srgbClr val="FF0000"/>
                </a:solidFill>
                <a:latin typeface="华文细黑"/>
                <a:ea typeface="华文细黑"/>
                <a:cs typeface="华文细黑"/>
              </a:rPr>
              <a:t>去公寓</a:t>
            </a:r>
            <a:r>
              <a:rPr lang="zh-CN" altLang="en-US" sz="4000" b="1" dirty="0" smtClean="0">
                <a:solidFill>
                  <a:srgbClr val="FF0000"/>
                </a:solidFill>
                <a:latin typeface="华文细黑"/>
                <a:ea typeface="华文细黑"/>
                <a:cs typeface="华文细黑"/>
              </a:rPr>
              <a:t>用英文</a:t>
            </a:r>
            <a:r>
              <a:rPr lang="en-US" altLang="zh-CN" sz="4000" b="1" dirty="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中文</a:t>
            </a:r>
            <a:r>
              <a:rPr lang="zh-CN" altLang="en-US" sz="4000" b="1" dirty="0" smtClean="0">
                <a:solidFill>
                  <a:srgbClr val="FF0000"/>
                </a:solidFill>
                <a:latin typeface="华文细黑"/>
                <a:ea typeface="华文细黑"/>
                <a:cs typeface="华文细黑"/>
              </a:rPr>
              <a:t>唱歌</a:t>
            </a:r>
            <a:r>
              <a:rPr lang="zh-CN" altLang="en-US" sz="4000" b="1" dirty="0" smtClean="0">
                <a:solidFill>
                  <a:srgbClr val="FF0000"/>
                </a:solidFill>
                <a:latin typeface="华文细黑"/>
                <a:ea typeface="华文细黑"/>
                <a:cs typeface="华文细黑"/>
              </a:rPr>
              <a:t>。</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sz="4000" b="1" dirty="0" smtClean="0">
                <a:solidFill>
                  <a:srgbClr val="FF0000"/>
                </a:solidFill>
                <a:latin typeface="Arial Narrow"/>
                <a:cs typeface="Arial Narrow"/>
              </a:rPr>
              <a:t>Friday</a:t>
            </a:r>
            <a:r>
              <a:rPr lang="en-US" sz="4000" b="1" dirty="0" smtClean="0">
                <a:solidFill>
                  <a:srgbClr val="FF0000"/>
                </a:solidFill>
                <a:latin typeface="Arial Narrow"/>
                <a:cs typeface="Arial Narrow"/>
              </a:rPr>
              <a:t>, Dec.15,2017</a:t>
            </a:r>
            <a:r>
              <a:rPr lang="en-US" sz="4000" b="1" dirty="0" smtClean="0">
                <a:solidFill>
                  <a:srgbClr val="FF0000"/>
                </a:solidFill>
                <a:latin typeface="Arial Narrow"/>
                <a:cs typeface="Arial Narrow"/>
              </a:rPr>
              <a:t> </a:t>
            </a:r>
            <a:r>
              <a:rPr lang="en-US" sz="4000" b="1" dirty="0" smtClean="0">
                <a:solidFill>
                  <a:srgbClr val="FF0000"/>
                </a:solidFill>
                <a:latin typeface="Arial Narrow"/>
                <a:cs typeface="Arial Narrow"/>
              </a:rPr>
              <a:t>from </a:t>
            </a:r>
            <a:r>
              <a:rPr lang="en-US" sz="4000" b="1" dirty="0" smtClean="0">
                <a:solidFill>
                  <a:srgbClr val="FF0000"/>
                </a:solidFill>
                <a:latin typeface="Arial Narrow"/>
                <a:cs typeface="Arial Narrow"/>
              </a:rPr>
              <a:t>7:30</a:t>
            </a:r>
            <a:r>
              <a:rPr lang="en-US" sz="4000" b="1" dirty="0" smtClean="0">
                <a:solidFill>
                  <a:srgbClr val="FF0000"/>
                </a:solidFill>
                <a:latin typeface="Arial Narrow"/>
                <a:cs typeface="Arial Narrow"/>
              </a:rPr>
              <a:t> </a:t>
            </a:r>
            <a:r>
              <a:rPr lang="en-US" sz="4000" b="1" dirty="0" smtClean="0">
                <a:solidFill>
                  <a:srgbClr val="FF0000"/>
                </a:solidFill>
                <a:latin typeface="Arial Narrow"/>
                <a:cs typeface="Arial Narrow"/>
              </a:rPr>
              <a:t>to </a:t>
            </a:r>
            <a:r>
              <a:rPr lang="en-US" sz="4000" b="1" dirty="0">
                <a:solidFill>
                  <a:srgbClr val="FF0000"/>
                </a:solidFill>
                <a:latin typeface="Arial Narrow"/>
                <a:cs typeface="Arial Narrow"/>
              </a:rPr>
              <a:t>9</a:t>
            </a:r>
            <a:r>
              <a:rPr lang="en-US" sz="4000" b="1" dirty="0" smtClean="0">
                <a:solidFill>
                  <a:srgbClr val="FF0000"/>
                </a:solidFill>
                <a:latin typeface="Arial Narrow"/>
                <a:cs typeface="Arial Narrow"/>
              </a:rPr>
              <a:t>:00 </a:t>
            </a:r>
            <a:r>
              <a:rPr lang="en-US" sz="4000" b="1" dirty="0" smtClean="0">
                <a:solidFill>
                  <a:srgbClr val="FF0000"/>
                </a:solidFill>
                <a:latin typeface="Arial Narrow"/>
                <a:cs typeface="Arial Narrow"/>
              </a:rPr>
              <a:t>p</a:t>
            </a:r>
            <a:r>
              <a:rPr lang="en-US" sz="4000" b="1" dirty="0" smtClean="0">
                <a:solidFill>
                  <a:srgbClr val="FF0000"/>
                </a:solidFill>
                <a:latin typeface="Arial Narrow"/>
                <a:cs typeface="Arial Narrow"/>
              </a:rPr>
              <a:t>m</a:t>
            </a:r>
            <a:r>
              <a:rPr lang="en-US" sz="4000" b="1" dirty="0" smtClean="0">
                <a:solidFill>
                  <a:srgbClr val="FF0000"/>
                </a:solidFill>
                <a:latin typeface="Arial Narrow"/>
                <a:cs typeface="Arial Narrow"/>
              </a:rPr>
              <a:t>.</a:t>
            </a:r>
            <a:br>
              <a:rPr lang="en-US" sz="4000" b="1" dirty="0" smtClean="0">
                <a:solidFill>
                  <a:srgbClr val="FF0000"/>
                </a:solidFill>
                <a:latin typeface="Arial Narrow"/>
                <a:cs typeface="Arial Narrow"/>
              </a:rPr>
            </a:br>
            <a:r>
              <a:rPr lang="en-US" sz="4000" b="1" dirty="0" smtClean="0">
                <a:solidFill>
                  <a:srgbClr val="FF0000"/>
                </a:solidFill>
                <a:latin typeface="Arial Narrow"/>
                <a:cs typeface="Arial Narrow"/>
              </a:rPr>
              <a:t>2017</a:t>
            </a:r>
            <a:r>
              <a:rPr lang="zh-CN" altLang="en-US" sz="4000" b="1" dirty="0" smtClean="0">
                <a:solidFill>
                  <a:srgbClr val="FF0000"/>
                </a:solidFill>
                <a:latin typeface="华文细黑"/>
                <a:ea typeface="华文细黑"/>
                <a:cs typeface="华文细黑"/>
              </a:rPr>
              <a:t>年</a:t>
            </a:r>
            <a:r>
              <a:rPr lang="en-US" sz="4000" b="1" dirty="0" smtClean="0">
                <a:solidFill>
                  <a:srgbClr val="FF0000"/>
                </a:solidFill>
                <a:latin typeface="Arial Narrow"/>
                <a:cs typeface="Arial Narrow"/>
              </a:rPr>
              <a:t>12</a:t>
            </a:r>
            <a:r>
              <a:rPr lang="zh-CN" altLang="en-US" sz="4000" b="1" dirty="0" smtClean="0">
                <a:solidFill>
                  <a:srgbClr val="FF0000"/>
                </a:solidFill>
                <a:latin typeface="华文细黑"/>
                <a:ea typeface="华文细黑"/>
                <a:cs typeface="华文细黑"/>
              </a:rPr>
              <a:t>月</a:t>
            </a:r>
            <a:r>
              <a:rPr lang="en-US" sz="4000" b="1" dirty="0" smtClean="0">
                <a:solidFill>
                  <a:srgbClr val="FF0000"/>
                </a:solidFill>
                <a:latin typeface="Arial Narrow"/>
                <a:cs typeface="Arial Narrow"/>
              </a:rPr>
              <a:t>15</a:t>
            </a:r>
            <a:r>
              <a:rPr lang="zh-CN" altLang="en-US" sz="4000" b="1" dirty="0" smtClean="0">
                <a:solidFill>
                  <a:srgbClr val="FF0000"/>
                </a:solidFill>
                <a:latin typeface="华文细黑"/>
                <a:ea typeface="华文细黑"/>
                <a:cs typeface="华文细黑"/>
              </a:rPr>
              <a:t>日</a:t>
            </a:r>
            <a:r>
              <a:rPr lang="zh-CN" altLang="en-US" sz="4000" b="1" dirty="0" smtClean="0">
                <a:solidFill>
                  <a:srgbClr val="FF0000"/>
                </a:solidFill>
                <a:latin typeface="华文细黑"/>
                <a:ea typeface="华文细黑"/>
                <a:cs typeface="华文细黑"/>
              </a:rPr>
              <a:t>星期</a:t>
            </a:r>
            <a:r>
              <a:rPr lang="zh-CN" altLang="en-US" sz="4000" b="1" dirty="0" smtClean="0">
                <a:solidFill>
                  <a:srgbClr val="FF0000"/>
                </a:solidFill>
                <a:latin typeface="华文细黑"/>
                <a:ea typeface="华文细黑"/>
                <a:cs typeface="华文细黑"/>
              </a:rPr>
              <a:t>五</a:t>
            </a:r>
            <a:r>
              <a:rPr lang="zh-CN" altLang="en-US" sz="4000" b="1" dirty="0" smtClean="0">
                <a:solidFill>
                  <a:srgbClr val="FF0000"/>
                </a:solidFill>
                <a:latin typeface="华文细黑"/>
                <a:ea typeface="华文细黑"/>
                <a:cs typeface="华文细黑"/>
              </a:rPr>
              <a:t>晚</a:t>
            </a:r>
            <a:r>
              <a:rPr lang="zh-CN" altLang="en-US" sz="4000" b="1" dirty="0" smtClean="0">
                <a:solidFill>
                  <a:srgbClr val="FF0000"/>
                </a:solidFill>
                <a:latin typeface="华文细黑"/>
                <a:ea typeface="华文细黑"/>
                <a:cs typeface="华文细黑"/>
              </a:rPr>
              <a:t>上从</a:t>
            </a:r>
            <a:r>
              <a:rPr lang="en-US" sz="4000" b="1" dirty="0">
                <a:solidFill>
                  <a:srgbClr val="FF0000"/>
                </a:solidFill>
                <a:latin typeface="Arial Narrow"/>
                <a:cs typeface="Arial Narrow"/>
              </a:rPr>
              <a:t>7:30</a:t>
            </a:r>
            <a:r>
              <a:rPr lang="zh-CN" altLang="en-US" sz="4000" b="1" dirty="0" smtClean="0">
                <a:solidFill>
                  <a:srgbClr val="FF0000"/>
                </a:solidFill>
                <a:latin typeface="华文细黑"/>
                <a:ea typeface="华文细黑"/>
                <a:cs typeface="华文细黑"/>
              </a:rPr>
              <a:t>到</a:t>
            </a:r>
            <a:r>
              <a:rPr lang="en-US" sz="4000" b="1" dirty="0">
                <a:solidFill>
                  <a:srgbClr val="FF0000"/>
                </a:solidFill>
                <a:latin typeface="Arial Narrow"/>
                <a:cs typeface="Arial Narrow"/>
              </a:rPr>
              <a:t>9:</a:t>
            </a:r>
            <a:r>
              <a:rPr lang="en-US" sz="4000" b="1" dirty="0" smtClean="0">
                <a:solidFill>
                  <a:srgbClr val="FF0000"/>
                </a:solidFill>
                <a:latin typeface="Arial Narrow"/>
                <a:cs typeface="Arial Narrow"/>
              </a:rPr>
              <a:t>00</a:t>
            </a:r>
            <a:r>
              <a:rPr lang="zh-CN" altLang="en-US" sz="4000" b="1" dirty="0" smtClean="0">
                <a:solidFill>
                  <a:srgbClr val="FF0000"/>
                </a:solidFill>
                <a:latin typeface="Arial Narrow"/>
                <a:cs typeface="Arial Narrow"/>
              </a:rPr>
              <a:t>。</a:t>
            </a:r>
            <a:r>
              <a:rPr lang="en-US" sz="4000" b="1" dirty="0" smtClean="0">
                <a:solidFill>
                  <a:srgbClr val="FF0000"/>
                </a:solidFill>
                <a:latin typeface="Arial Narrow"/>
                <a:cs typeface="Arial Narrow"/>
              </a:rPr>
              <a:t> </a:t>
            </a:r>
            <a:endParaRPr lang="en-US" sz="4000" b="1" dirty="0">
              <a:solidFill>
                <a:srgbClr val="FF0000"/>
              </a:solidFill>
              <a:latin typeface="Arial Narrow"/>
              <a:ea typeface="华文细黑"/>
              <a:cs typeface="Arial Narrow"/>
            </a:endParaRPr>
          </a:p>
        </p:txBody>
      </p:sp>
      <p:pic>
        <p:nvPicPr>
          <p:cNvPr id="6" name="Picture 5" descr="Screen Shot 2017-03-22 at 1.5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60" y="1369733"/>
            <a:ext cx="3243039" cy="2133948"/>
          </a:xfrm>
          <a:prstGeom prst="rect">
            <a:avLst/>
          </a:prstGeom>
        </p:spPr>
      </p:pic>
    </p:spTree>
    <p:extLst>
      <p:ext uri="{BB962C8B-B14F-4D97-AF65-F5344CB8AC3E}">
        <p14:creationId xmlns:p14="http://schemas.microsoft.com/office/powerpoint/2010/main" val="15048327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2677656"/>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zh-TW"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这个生命是共</a:t>
            </a:r>
            <a:r>
              <a:rPr lang="zh-CN" altLang="en-US" sz="2400" b="1" dirty="0" smtClean="0">
                <a:solidFill>
                  <a:srgbClr val="FF0000"/>
                </a:solidFill>
                <a:latin typeface="华文细黑"/>
                <a:ea typeface="华文细黑"/>
                <a:cs typeface="华文细黑"/>
              </a:rPr>
              <a:t>享的</a:t>
            </a:r>
            <a:r>
              <a:rPr lang="zh-TW" altLang="en-US" sz="2400" b="1" dirty="0" smtClean="0">
                <a:solidFill>
                  <a:srgbClr val="FF0000"/>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我们将所看见，所听见的，传给你们，使你们与我们相交。我们乃是与父并他儿子耶稣基督相交的。我们将这些话写给你们，使你们的喜乐</a:t>
            </a:r>
            <a:r>
              <a:rPr lang="en-US" sz="2400" dirty="0" smtClean="0">
                <a:solidFill>
                  <a:srgbClr val="0000FF"/>
                </a:solidFill>
                <a:latin typeface="华文细黑"/>
                <a:ea typeface="华文细黑"/>
                <a:cs typeface="华文细黑"/>
              </a:rPr>
              <a:t>充足</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a:t>
            </a:r>
            <a:r>
              <a:rPr lang="en-US" altLang="zh-CN" sz="2400" b="1" dirty="0" smtClean="0">
                <a:solidFill>
                  <a:srgbClr val="0000FF"/>
                </a:solidFill>
                <a:latin typeface="华文细黑"/>
                <a:ea typeface="华文细黑"/>
                <a:cs typeface="华文细黑"/>
              </a:rPr>
              <a:t>3</a:t>
            </a:r>
            <a:r>
              <a:rPr lang="en-US" altLang="zh-TW" sz="2400" b="1" dirty="0" smtClean="0">
                <a:solidFill>
                  <a:srgbClr val="0000FF"/>
                </a:solidFill>
                <a:latin typeface="华文细黑"/>
                <a:ea typeface="华文细黑"/>
                <a:cs typeface="华文细黑"/>
              </a:rPr>
              <a:t>-</a:t>
            </a:r>
            <a:r>
              <a:rPr lang="en-US" altLang="zh-CN" sz="2400" b="1" dirty="0" smtClean="0">
                <a:solidFill>
                  <a:srgbClr val="0000FF"/>
                </a:solidFill>
                <a:latin typeface="华文细黑"/>
                <a:ea typeface="华文细黑"/>
                <a:cs typeface="华文细黑"/>
              </a:rPr>
              <a:t>4</a:t>
            </a:r>
            <a:r>
              <a:rPr lang="en-US" altLang="zh-TW" sz="2400" b="1" dirty="0" smtClean="0">
                <a:solidFill>
                  <a:srgbClr val="0000FF"/>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endParaRPr lang="en-US" altLang="zh-TW" sz="2400" b="1" dirty="0" smtClean="0">
              <a:solidFill>
                <a:srgbClr val="0000FF"/>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分享</a:t>
            </a:r>
            <a:r>
              <a:rPr lang="zh-TW" altLang="en-US" sz="2400" dirty="0" smtClean="0">
                <a:solidFill>
                  <a:srgbClr val="FF0000"/>
                </a:solidFill>
                <a:latin typeface="华文细黑"/>
                <a:ea typeface="华文细黑"/>
                <a:cs typeface="华文细黑"/>
              </a:rPr>
              <a:t>有</a:t>
            </a:r>
            <a:r>
              <a:rPr lang="zh-CN" altLang="en-US" sz="2400" dirty="0" smtClean="0">
                <a:solidFill>
                  <a:srgbClr val="FF0000"/>
                </a:solidFill>
                <a:latin typeface="华文细黑"/>
                <a:ea typeface="华文细黑"/>
                <a:cs typeface="华文细黑"/>
              </a:rPr>
              <a:t>五</a:t>
            </a:r>
            <a:r>
              <a:rPr lang="zh-TW" altLang="en-US" sz="2400" dirty="0" smtClean="0">
                <a:solidFill>
                  <a:srgbClr val="FF0000"/>
                </a:solidFill>
                <a:latin typeface="华文细黑"/>
                <a:ea typeface="华文细黑"/>
                <a:cs typeface="华文细黑"/>
              </a:rPr>
              <a:t>个</a:t>
            </a:r>
            <a:r>
              <a:rPr lang="zh-TW" altLang="en-US" sz="2400" dirty="0">
                <a:solidFill>
                  <a:srgbClr val="FF0000"/>
                </a:solidFill>
                <a:latin typeface="华文细黑"/>
                <a:ea typeface="华文细黑"/>
                <a:cs typeface="华文细黑"/>
              </a:rPr>
              <a:t>目的。</a:t>
            </a: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我们有许</a:t>
            </a:r>
            <a:r>
              <a:rPr lang="zh-TW" altLang="en-US" sz="2400" dirty="0">
                <a:solidFill>
                  <a:srgbClr val="FF0000"/>
                </a:solidFill>
                <a:latin typeface="华文细黑"/>
                <a:ea typeface="华文细黑"/>
                <a:cs typeface="华文细黑"/>
              </a:rPr>
              <a:t>多交通。</a:t>
            </a:r>
          </a:p>
          <a:p>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我们</a:t>
            </a:r>
            <a:r>
              <a:rPr lang="zh-TW" altLang="en-US" sz="2400" dirty="0">
                <a:solidFill>
                  <a:srgbClr val="FF0000"/>
                </a:solidFill>
                <a:latin typeface="华文细黑"/>
                <a:ea typeface="华文细黑"/>
                <a:cs typeface="华文细黑"/>
              </a:rPr>
              <a:t>可能有喜乐</a:t>
            </a:r>
            <a:r>
              <a:rPr lang="zh-TW" altLang="en-US" sz="2400" dirty="0" smtClean="0">
                <a:solidFill>
                  <a:srgbClr val="FF0000"/>
                </a:solidFill>
                <a:latin typeface="华文细黑"/>
                <a:ea typeface="华文细黑"/>
                <a:cs typeface="华文细黑"/>
              </a:rPr>
              <a:t>。团契是</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对</a:t>
            </a:r>
            <a:r>
              <a:rPr lang="zh-TW" altLang="en-US" sz="2400" dirty="0">
                <a:solidFill>
                  <a:srgbClr val="FF0000"/>
                </a:solidFill>
                <a:latin typeface="华文细黑"/>
                <a:ea typeface="华文细黑"/>
                <a:cs typeface="华文细黑"/>
              </a:rPr>
              <a:t>生命</a:t>
            </a:r>
            <a:r>
              <a:rPr lang="zh-TW" altLang="en-US" sz="2400" dirty="0" smtClean="0">
                <a:solidFill>
                  <a:srgbClr val="FF0000"/>
                </a:solidFill>
                <a:latin typeface="华文细黑"/>
                <a:ea typeface="华文细黑"/>
                <a:cs typeface="华文细黑"/>
              </a:rPr>
              <a:t>孤独的</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回应</a:t>
            </a:r>
            <a:r>
              <a:rPr lang="zh-TW" altLang="en-US" sz="2400" dirty="0">
                <a:solidFill>
                  <a:srgbClr val="FF0000"/>
                </a:solidFill>
                <a:latin typeface="华文细黑"/>
                <a:ea typeface="华文细黑"/>
                <a:cs typeface="华文细黑"/>
              </a:rPr>
              <a:t>。 喜乐是祂对生命</a:t>
            </a:r>
            <a:r>
              <a:rPr lang="zh-TW" altLang="en-US" sz="2400" dirty="0" smtClean="0">
                <a:solidFill>
                  <a:srgbClr val="FF0000"/>
                </a:solidFill>
                <a:latin typeface="华文细黑"/>
                <a:ea typeface="华文细黑"/>
                <a:cs typeface="华文细黑"/>
              </a:rPr>
              <a:t>空虚的回答</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诗</a:t>
            </a:r>
            <a:r>
              <a:rPr lang="en-US" altLang="zh-TW" sz="2400" dirty="0" smtClean="0">
                <a:solidFill>
                  <a:srgbClr val="FF0000"/>
                </a:solidFill>
                <a:latin typeface="华文细黑"/>
                <a:ea typeface="华文细黑"/>
                <a:cs typeface="华文细黑"/>
              </a:rPr>
              <a:t>16:11)</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932" y="-29190"/>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一。真正团契的事实。</a:t>
            </a:r>
            <a:r>
              <a:rPr lang="en-US" sz="2800" b="1" dirty="0">
                <a:latin typeface="Arial Narrow"/>
                <a:cs typeface="Arial Narrow"/>
              </a:rPr>
              <a:t>1.Facts about real fellowship</a:t>
            </a:r>
            <a:r>
              <a:rPr lang="en-US" sz="2800" dirty="0">
                <a:latin typeface="Arial Narrow"/>
                <a:cs typeface="Arial Narrow"/>
              </a:rPr>
              <a:t>.</a:t>
            </a:r>
            <a:endParaRPr lang="en-US" sz="2800" b="1" dirty="0">
              <a:latin typeface="Arial Narrow"/>
              <a:cs typeface="Arial Narrow"/>
            </a:endParaRPr>
          </a:p>
        </p:txBody>
      </p:sp>
      <p:sp>
        <p:nvSpPr>
          <p:cNvPr id="7" name="TextBox 6"/>
          <p:cNvSpPr txBox="1"/>
          <p:nvPr/>
        </p:nvSpPr>
        <p:spPr>
          <a:xfrm>
            <a:off x="8669873" y="-2919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8</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0" y="3095190"/>
            <a:ext cx="5619048" cy="3785652"/>
          </a:xfrm>
          <a:prstGeom prst="rect">
            <a:avLst/>
          </a:prstGeom>
        </p:spPr>
        <p:txBody>
          <a:bodyPr wrap="square">
            <a:spAutoFit/>
          </a:bodyPr>
          <a:lstStyle/>
          <a:p>
            <a:r>
              <a:rPr lang="en-US" sz="2400" b="1" dirty="0" err="1">
                <a:latin typeface="Arial Narrow"/>
                <a:cs typeface="Arial Narrow"/>
              </a:rPr>
              <a:t>C.This</a:t>
            </a:r>
            <a:r>
              <a:rPr lang="en-US" sz="2400" b="1" dirty="0">
                <a:latin typeface="Arial Narrow"/>
                <a:cs typeface="Arial Narrow"/>
              </a:rPr>
              <a:t> Life is shared. </a:t>
            </a:r>
            <a:r>
              <a:rPr lang="en-US" sz="2400" dirty="0">
                <a:solidFill>
                  <a:srgbClr val="0000FF"/>
                </a:solidFill>
                <a:latin typeface="Arial Narrow"/>
                <a:cs typeface="Arial Narrow"/>
              </a:rPr>
              <a:t>“We proclaim to you what we have seen and </a:t>
            </a:r>
            <a:r>
              <a:rPr lang="en-US" sz="2400" dirty="0" err="1">
                <a:solidFill>
                  <a:srgbClr val="0000FF"/>
                </a:solidFill>
                <a:latin typeface="Arial Narrow"/>
                <a:cs typeface="Arial Narrow"/>
              </a:rPr>
              <a:t>heard,so</a:t>
            </a:r>
            <a:r>
              <a:rPr lang="en-US" sz="2400" dirty="0">
                <a:solidFill>
                  <a:srgbClr val="0000FF"/>
                </a:solidFill>
                <a:latin typeface="Arial Narrow"/>
                <a:cs typeface="Arial Narrow"/>
              </a:rPr>
              <a:t> that you also may have fellowship with </a:t>
            </a:r>
            <a:r>
              <a:rPr lang="en-US" sz="2400" dirty="0" smtClean="0">
                <a:solidFill>
                  <a:srgbClr val="0000FF"/>
                </a:solidFill>
                <a:latin typeface="Arial Narrow"/>
                <a:cs typeface="Arial Narrow"/>
              </a:rPr>
              <a:t>us. And our fellowship is with the Father and with his </a:t>
            </a:r>
            <a:r>
              <a:rPr lang="en-US" sz="2400" dirty="0" err="1" smtClean="0">
                <a:solidFill>
                  <a:srgbClr val="0000FF"/>
                </a:solidFill>
                <a:latin typeface="Arial Narrow"/>
                <a:cs typeface="Arial Narrow"/>
              </a:rPr>
              <a:t>Son,Jesus</a:t>
            </a:r>
            <a:r>
              <a:rPr lang="en-US" sz="2400" dirty="0" smtClean="0">
                <a:solidFill>
                  <a:srgbClr val="0000FF"/>
                </a:solidFill>
                <a:latin typeface="Arial Narrow"/>
                <a:cs typeface="Arial Narrow"/>
              </a:rPr>
              <a:t> </a:t>
            </a:r>
            <a:r>
              <a:rPr lang="en-US" sz="2400" dirty="0" err="1" smtClean="0">
                <a:solidFill>
                  <a:srgbClr val="0000FF"/>
                </a:solidFill>
                <a:latin typeface="Arial Narrow"/>
                <a:cs typeface="Arial Narrow"/>
              </a:rPr>
              <a:t>Christ.We</a:t>
            </a:r>
            <a:r>
              <a:rPr lang="en-US" sz="2400" dirty="0" smtClean="0">
                <a:solidFill>
                  <a:srgbClr val="0000FF"/>
                </a:solidFill>
                <a:latin typeface="Arial Narrow"/>
                <a:cs typeface="Arial Narrow"/>
              </a:rPr>
              <a:t> write this to make </a:t>
            </a:r>
            <a:r>
              <a:rPr lang="en-US" sz="2400" dirty="0">
                <a:solidFill>
                  <a:srgbClr val="0000FF"/>
                </a:solidFill>
                <a:latin typeface="Arial Narrow"/>
                <a:cs typeface="Arial Narrow"/>
              </a:rPr>
              <a:t>our joy complete”(1:3-4)</a:t>
            </a:r>
            <a:r>
              <a:rPr lang="en-US" sz="2400" dirty="0" smtClean="0">
                <a:solidFill>
                  <a:srgbClr val="0000FF"/>
                </a:solidFill>
                <a:latin typeface="Arial Narrow"/>
                <a:cs typeface="Arial Narrow"/>
              </a:rPr>
              <a:t>. </a:t>
            </a:r>
            <a:r>
              <a:rPr lang="en-US" sz="2400" dirty="0" smtClean="0">
                <a:latin typeface="Arial Narrow"/>
                <a:cs typeface="Arial Narrow"/>
              </a:rPr>
              <a:t>There </a:t>
            </a:r>
            <a:r>
              <a:rPr lang="en-US" sz="2400" dirty="0">
                <a:latin typeface="Arial Narrow"/>
                <a:cs typeface="Arial Narrow"/>
              </a:rPr>
              <a:t>are 5 purposes for sharing</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1)That we many have fellowship.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2)That we may have joy. </a:t>
            </a:r>
            <a:r>
              <a:rPr lang="en-US" sz="2400" dirty="0" smtClean="0">
                <a:latin typeface="Arial Narrow"/>
                <a:cs typeface="Arial Narrow"/>
              </a:rPr>
              <a:t>Fellowship </a:t>
            </a:r>
            <a:r>
              <a:rPr lang="en-US" sz="2400" dirty="0">
                <a:latin typeface="Arial Narrow"/>
                <a:cs typeface="Arial Narrow"/>
              </a:rPr>
              <a:t>is </a:t>
            </a:r>
            <a:r>
              <a:rPr lang="en-US" sz="2400" dirty="0" smtClean="0">
                <a:latin typeface="Arial Narrow"/>
                <a:cs typeface="Arial Narrow"/>
              </a:rPr>
              <a:t>God’s </a:t>
            </a:r>
            <a:r>
              <a:rPr lang="en-US" sz="2400" dirty="0">
                <a:latin typeface="Arial Narrow"/>
                <a:cs typeface="Arial Narrow"/>
              </a:rPr>
              <a:t>answer to the loneliness of life</a:t>
            </a:r>
            <a:r>
              <a:rPr lang="en-US" sz="2400" dirty="0" smtClean="0">
                <a:latin typeface="Arial Narrow"/>
                <a:cs typeface="Arial Narrow"/>
              </a:rPr>
              <a:t>. Joy </a:t>
            </a:r>
            <a:r>
              <a:rPr lang="en-US" sz="2400" dirty="0">
                <a:latin typeface="Arial Narrow"/>
                <a:cs typeface="Arial Narrow"/>
              </a:rPr>
              <a:t>is His answer to the emptiness of </a:t>
            </a:r>
            <a:r>
              <a:rPr lang="en-US" sz="2400" dirty="0" smtClean="0">
                <a:latin typeface="Arial Narrow"/>
                <a:cs typeface="Arial Narrow"/>
              </a:rPr>
              <a:t>life(</a:t>
            </a:r>
            <a:r>
              <a:rPr lang="en-US" sz="2400" dirty="0">
                <a:latin typeface="Arial Narrow"/>
                <a:cs typeface="Arial Narrow"/>
              </a:rPr>
              <a:t>Ps.16:11)</a:t>
            </a:r>
            <a:r>
              <a:rPr lang="en-US" sz="2400" dirty="0" smtClean="0">
                <a:latin typeface="Arial Narrow"/>
                <a:cs typeface="Arial Narrow"/>
              </a:rPr>
              <a:t>.</a:t>
            </a:r>
            <a:endParaRPr lang="en-US" sz="2200" dirty="0">
              <a:solidFill>
                <a:srgbClr val="0000FF"/>
              </a:solidFill>
              <a:latin typeface="Arial Narrow"/>
              <a:cs typeface="Arial Narrow"/>
            </a:endParaRPr>
          </a:p>
        </p:txBody>
      </p:sp>
      <p:sp>
        <p:nvSpPr>
          <p:cNvPr id="3" name="TextBox 2"/>
          <p:cNvSpPr txBox="1"/>
          <p:nvPr/>
        </p:nvSpPr>
        <p:spPr>
          <a:xfrm>
            <a:off x="6045677" y="1592477"/>
            <a:ext cx="3111404" cy="5324535"/>
          </a:xfrm>
          <a:prstGeom prst="rect">
            <a:avLst/>
          </a:prstGeom>
          <a:noFill/>
        </p:spPr>
        <p:txBody>
          <a:bodyPr wrap="square" rtlCol="0">
            <a:spAutoFit/>
          </a:bodyPr>
          <a:lstStyle/>
          <a:p>
            <a:r>
              <a:rPr lang="en-US" sz="2000" dirty="0" err="1" smtClean="0">
                <a:solidFill>
                  <a:srgbClr val="008000"/>
                </a:solidFill>
                <a:latin typeface="Arial Narrow"/>
                <a:cs typeface="Arial Narrow"/>
              </a:rPr>
              <a:t>Koinonia</a:t>
            </a:r>
            <a:r>
              <a:rPr lang="en-US" sz="2000" dirty="0" smtClean="0">
                <a:solidFill>
                  <a:srgbClr val="008000"/>
                </a:solidFill>
                <a:latin typeface="Arial Narrow"/>
                <a:cs typeface="Arial Narrow"/>
              </a:rPr>
              <a:t> is a Greek word that occurs 20 times in the Bible. Its primary meaning is “fellowship, sharing in common, </a:t>
            </a:r>
            <a:r>
              <a:rPr lang="en-US" sz="2000" dirty="0" err="1" smtClean="0">
                <a:solidFill>
                  <a:srgbClr val="008000"/>
                </a:solidFill>
                <a:latin typeface="Arial Narrow"/>
                <a:cs typeface="Arial Narrow"/>
              </a:rPr>
              <a:t>commun</a:t>
            </a:r>
            <a:r>
              <a:rPr lang="en-US" sz="2000" dirty="0" smtClean="0">
                <a:solidFill>
                  <a:srgbClr val="008000"/>
                </a:solidFill>
                <a:latin typeface="Arial Narrow"/>
                <a:cs typeface="Arial Narrow"/>
              </a:rPr>
              <a:t>-ion.” Christian fellowship is a key aspect of the Christian life. Believers in Christ are to come together in love, faith, and encouragement.</a:t>
            </a:r>
          </a:p>
          <a:p>
            <a:r>
              <a:rPr lang="en-US" altLang="zh-TW" sz="2000" dirty="0" err="1">
                <a:solidFill>
                  <a:srgbClr val="008000"/>
                </a:solidFill>
                <a:latin typeface="Arial Narrow"/>
                <a:cs typeface="Arial Narrow"/>
              </a:rPr>
              <a:t>Koinonia</a:t>
            </a:r>
            <a:r>
              <a:rPr lang="zh-TW" altLang="en-US" sz="2000" dirty="0">
                <a:solidFill>
                  <a:srgbClr val="008000"/>
                </a:solidFill>
                <a:latin typeface="华文细黑"/>
                <a:ea typeface="华文细黑"/>
                <a:cs typeface="华文细黑"/>
              </a:rPr>
              <a:t>是一个希腊词，在圣经中出现</a:t>
            </a:r>
            <a:r>
              <a:rPr lang="en-US" altLang="zh-TW" sz="2000" dirty="0">
                <a:solidFill>
                  <a:srgbClr val="008000"/>
                </a:solidFill>
                <a:latin typeface="华文细黑"/>
                <a:ea typeface="华文细黑"/>
                <a:cs typeface="华文细黑"/>
              </a:rPr>
              <a:t>20</a:t>
            </a:r>
            <a:r>
              <a:rPr lang="zh-TW" altLang="en-US" sz="2000" dirty="0">
                <a:solidFill>
                  <a:srgbClr val="008000"/>
                </a:solidFill>
                <a:latin typeface="华文细黑"/>
                <a:ea typeface="华文细黑"/>
                <a:cs typeface="华文细黑"/>
              </a:rPr>
              <a:t>次。 它的</a:t>
            </a:r>
            <a:r>
              <a:rPr lang="zh-TW" altLang="en-US" sz="2000" dirty="0" smtClean="0">
                <a:solidFill>
                  <a:srgbClr val="008000"/>
                </a:solidFill>
                <a:latin typeface="华文细黑"/>
                <a:ea typeface="华文细黑"/>
                <a:cs typeface="华文细黑"/>
              </a:rPr>
              <a:t>主要</a:t>
            </a:r>
            <a:r>
              <a:rPr lang="zh-CN" altLang="en-US" sz="2000" dirty="0" smtClean="0">
                <a:solidFill>
                  <a:srgbClr val="008000"/>
                </a:solidFill>
                <a:latin typeface="华文细黑"/>
                <a:ea typeface="华文细黑"/>
                <a:cs typeface="华文细黑"/>
              </a:rPr>
              <a:t>意思</a:t>
            </a:r>
            <a:r>
              <a:rPr lang="zh-TW" altLang="en-US" sz="2000" dirty="0" smtClean="0">
                <a:solidFill>
                  <a:srgbClr val="008000"/>
                </a:solidFill>
                <a:latin typeface="华文细黑"/>
                <a:ea typeface="华文细黑"/>
                <a:cs typeface="华文细黑"/>
              </a:rPr>
              <a:t>是</a:t>
            </a:r>
            <a:r>
              <a:rPr lang="zh-TW" altLang="en-US" sz="2000" dirty="0">
                <a:solidFill>
                  <a:srgbClr val="008000"/>
                </a:solidFill>
                <a:latin typeface="华文细黑"/>
                <a:ea typeface="华文细黑"/>
                <a:cs typeface="华文细黑"/>
              </a:rPr>
              <a:t>“友谊，共同分享，共融”。基督徒的团契是基督徒生活的一个关键方面。 在基督里的信徒要以爱，信心和鼓励走到一起。</a:t>
            </a:r>
            <a:endParaRPr lang="en-US" sz="2000" dirty="0">
              <a:solidFill>
                <a:srgbClr val="008000"/>
              </a:solidFill>
              <a:latin typeface="华文细黑"/>
              <a:ea typeface="华文细黑"/>
              <a:cs typeface="华文细黑"/>
            </a:endParaRPr>
          </a:p>
        </p:txBody>
      </p:sp>
    </p:spTree>
    <p:extLst>
      <p:ext uri="{BB962C8B-B14F-4D97-AF65-F5344CB8AC3E}">
        <p14:creationId xmlns:p14="http://schemas.microsoft.com/office/powerpoint/2010/main" val="2569846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748" y="563417"/>
            <a:ext cx="9175649" cy="3046988"/>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我们不犯罪。</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我小子们哪，我将这些话写给你们，是要叫你们不犯罪。若有人犯罪，在父那里我们有一位中保，就是那义者</a:t>
            </a:r>
            <a:r>
              <a:rPr lang="en-US" sz="2400" dirty="0" smtClean="0">
                <a:solidFill>
                  <a:srgbClr val="0000FF"/>
                </a:solidFill>
                <a:latin typeface="华文细黑"/>
                <a:ea typeface="华文细黑"/>
                <a:cs typeface="华文细黑"/>
              </a:rPr>
              <a:t>耶稣基督</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约一</a:t>
            </a:r>
            <a:r>
              <a:rPr lang="en-US" sz="2400" dirty="0" smtClean="0">
                <a:solidFill>
                  <a:srgbClr val="0000FF"/>
                </a:solidFill>
                <a:latin typeface="华文细黑"/>
                <a:ea typeface="华文细黑"/>
                <a:cs typeface="华文细黑"/>
              </a:rPr>
              <a:t>2:</a:t>
            </a:r>
            <a:r>
              <a:rPr lang="en-US" altLang="zh-CN" sz="2400" dirty="0">
                <a:solidFill>
                  <a:srgbClr val="0000FF"/>
                </a:solidFill>
                <a:latin typeface="华文细黑"/>
                <a:ea typeface="华文细黑"/>
                <a:cs typeface="华文细黑"/>
              </a:rPr>
              <a:t>1</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撒但可能是我们的</a:t>
            </a:r>
            <a:r>
              <a:rPr lang="zh-CN" altLang="en-US" sz="2400" dirty="0" smtClean="0">
                <a:solidFill>
                  <a:srgbClr val="FF0000"/>
                </a:solidFill>
                <a:latin typeface="华文细黑"/>
                <a:ea typeface="华文细黑"/>
                <a:cs typeface="华文细黑"/>
              </a:rPr>
              <a:t>控告者</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启</a:t>
            </a:r>
            <a:r>
              <a:rPr lang="en-US" altLang="zh-TW" sz="2400" dirty="0" smtClean="0">
                <a:solidFill>
                  <a:srgbClr val="FF0000"/>
                </a:solidFill>
                <a:latin typeface="华文细黑"/>
                <a:ea typeface="华文细黑"/>
                <a:cs typeface="华文细黑"/>
              </a:rPr>
              <a:t>12:10)</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基督是我们</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中</a:t>
            </a:r>
            <a:r>
              <a:rPr lang="zh-CN" altLang="en-US" sz="2400" dirty="0" smtClean="0">
                <a:solidFill>
                  <a:srgbClr val="FF0000"/>
                </a:solidFill>
                <a:latin typeface="华文细黑"/>
                <a:ea typeface="华文细黑"/>
                <a:cs typeface="华文细黑"/>
              </a:rPr>
              <a:t>保</a:t>
            </a:r>
            <a:r>
              <a:rPr lang="zh-TW" altLang="en-US" sz="2400" dirty="0" smtClean="0">
                <a:solidFill>
                  <a:srgbClr val="FF0000"/>
                </a:solidFill>
                <a:latin typeface="华文细黑"/>
                <a:ea typeface="华文细黑"/>
                <a:cs typeface="华文细黑"/>
              </a:rPr>
              <a:t>。</a:t>
            </a:r>
            <a:endParaRPr lang="en-US"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我们不会被欺骗。</a:t>
            </a:r>
            <a:r>
              <a:rPr lang="zh-CN" altLang="en-US" sz="2400" dirty="0" smtClean="0">
                <a:solidFill>
                  <a:srgbClr val="0000FF"/>
                </a:solidFill>
                <a:latin typeface="华文细黑"/>
                <a:ea typeface="华文细黑"/>
                <a:cs typeface="华文细黑"/>
              </a:rPr>
              <a:t>“</a:t>
            </a:r>
            <a:r>
              <a:rPr lang="en-US" sz="2400" dirty="0">
                <a:solidFill>
                  <a:srgbClr val="0000FF"/>
                </a:solidFill>
              </a:rPr>
              <a:t>我将这些话写给你们，是指着那引诱你们的人</a:t>
            </a:r>
            <a:r>
              <a:rPr lang="en-US" sz="2400" dirty="0" smtClean="0">
                <a:solidFill>
                  <a:srgbClr val="0000FF"/>
                </a:solidFill>
              </a:rPr>
              <a:t>说的</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(2:26)</a:t>
            </a:r>
            <a:r>
              <a:rPr lang="zh-CN" altLang="en-US" sz="2400" dirty="0">
                <a:solidFill>
                  <a:srgbClr val="0000FF"/>
                </a:solidFill>
                <a:latin typeface="Arial Narrow"/>
                <a:cs typeface="Arial Narrow"/>
              </a:rPr>
              <a:t>。</a:t>
            </a:r>
            <a:endParaRPr lang="en-US" altLang="zh-TW"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zh-CN" altLang="zh-TW" sz="2400" dirty="0" smtClean="0">
                <a:solidFill>
                  <a:srgbClr val="FF0000"/>
                </a:solidFill>
                <a:latin typeface="华文细黑"/>
                <a:ea typeface="华文细黑"/>
                <a:cs typeface="华文细黑"/>
              </a:rPr>
              <a:t>5</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我们知道我们得救了。</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我将这些话写给你们信奉神儿子之名的人，要叫你们知道自己有</a:t>
            </a:r>
            <a:r>
              <a:rPr lang="en-US" sz="2400" dirty="0" smtClean="0">
                <a:solidFill>
                  <a:srgbClr val="0000FF"/>
                </a:solidFill>
                <a:latin typeface="华文细黑"/>
                <a:ea typeface="华文细黑"/>
                <a:cs typeface="华文细黑"/>
              </a:rPr>
              <a:t>永生</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altLang="zh-CN" sz="2400" dirty="0" smtClean="0">
                <a:solidFill>
                  <a:srgbClr val="0000FF"/>
                </a:solidFill>
                <a:latin typeface="华文细黑"/>
                <a:ea typeface="华文细黑"/>
                <a:cs typeface="华文细黑"/>
              </a:rPr>
              <a:t>5:13</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一。真正团契的事实。</a:t>
            </a:r>
            <a:r>
              <a:rPr lang="en-US" sz="2800" b="1" dirty="0">
                <a:latin typeface="Arial Narrow"/>
                <a:cs typeface="Arial Narrow"/>
              </a:rPr>
              <a:t>1.Facts about real fellowship</a:t>
            </a:r>
            <a:r>
              <a:rPr lang="en-US" sz="2800" dirty="0">
                <a:latin typeface="Arial Narrow"/>
                <a:cs typeface="Arial Narrow"/>
              </a:rPr>
              <a:t>.</a:t>
            </a:r>
            <a:endParaRPr lang="en-US" sz="2800" b="1" dirty="0">
              <a:latin typeface="Arial Narrow"/>
              <a:cs typeface="Arial Narrow"/>
            </a:endParaRPr>
          </a:p>
        </p:txBody>
      </p:sp>
      <p:sp>
        <p:nvSpPr>
          <p:cNvPr id="7" name="TextBox 6"/>
          <p:cNvSpPr txBox="1"/>
          <p:nvPr/>
        </p:nvSpPr>
        <p:spPr>
          <a:xfrm>
            <a:off x="8660826" y="8766"/>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9</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2668" y="3441680"/>
            <a:ext cx="9175649" cy="3416320"/>
          </a:xfrm>
          <a:prstGeom prst="rect">
            <a:avLst/>
          </a:prstGeom>
        </p:spPr>
        <p:txBody>
          <a:bodyPr wrap="square">
            <a:spAutoFit/>
          </a:bodyPr>
          <a:lstStyle/>
          <a:p>
            <a:r>
              <a:rPr lang="en-US" sz="2400" dirty="0">
                <a:latin typeface="Arial Narrow"/>
                <a:cs typeface="Arial Narrow"/>
              </a:rPr>
              <a:t>(3)That we may not sin</a:t>
            </a:r>
            <a:r>
              <a:rPr lang="en-US" sz="2400" dirty="0">
                <a:solidFill>
                  <a:srgbClr val="0000FF"/>
                </a:solidFill>
                <a:latin typeface="Arial Narrow"/>
                <a:cs typeface="Arial Narrow"/>
              </a:rPr>
              <a:t>. “My dear </a:t>
            </a:r>
            <a:r>
              <a:rPr lang="en-US" sz="2400" dirty="0" err="1">
                <a:solidFill>
                  <a:srgbClr val="0000FF"/>
                </a:solidFill>
                <a:latin typeface="Arial Narrow"/>
                <a:cs typeface="Arial Narrow"/>
              </a:rPr>
              <a:t>children,I</a:t>
            </a:r>
            <a:r>
              <a:rPr lang="en-US" sz="2400" dirty="0">
                <a:solidFill>
                  <a:srgbClr val="0000FF"/>
                </a:solidFill>
                <a:latin typeface="Arial Narrow"/>
                <a:cs typeface="Arial Narrow"/>
              </a:rPr>
              <a:t> write this to you so that you will not </a:t>
            </a:r>
            <a:r>
              <a:rPr lang="en-US" sz="2400" dirty="0" err="1">
                <a:solidFill>
                  <a:srgbClr val="0000FF"/>
                </a:solidFill>
                <a:latin typeface="Arial Narrow"/>
                <a:cs typeface="Arial Narrow"/>
              </a:rPr>
              <a:t>sin.But</a:t>
            </a:r>
            <a:r>
              <a:rPr lang="en-US" sz="2400" dirty="0">
                <a:solidFill>
                  <a:srgbClr val="0000FF"/>
                </a:solidFill>
                <a:latin typeface="Arial Narrow"/>
                <a:cs typeface="Arial Narrow"/>
              </a:rPr>
              <a:t> if anybody does </a:t>
            </a:r>
            <a:r>
              <a:rPr lang="en-US" sz="2400" dirty="0" err="1">
                <a:solidFill>
                  <a:srgbClr val="0000FF"/>
                </a:solidFill>
                <a:latin typeface="Arial Narrow"/>
                <a:cs typeface="Arial Narrow"/>
              </a:rPr>
              <a:t>sin,we</a:t>
            </a:r>
            <a:r>
              <a:rPr lang="en-US" sz="2400" dirty="0">
                <a:solidFill>
                  <a:srgbClr val="0000FF"/>
                </a:solidFill>
                <a:latin typeface="Arial Narrow"/>
                <a:cs typeface="Arial Narrow"/>
              </a:rPr>
              <a:t> have an advocate with the Father—Jesus Christ, the Righteous One”(1Jn.2:1). </a:t>
            </a:r>
            <a:r>
              <a:rPr lang="en-US" sz="2400" dirty="0">
                <a:latin typeface="Arial Narrow"/>
                <a:cs typeface="Arial Narrow"/>
              </a:rPr>
              <a:t>Satan may be our accuser(Rev.12:10). Christ is our advocate. </a:t>
            </a:r>
            <a:endParaRPr lang="en-US" sz="2200" dirty="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4)That we </a:t>
            </a:r>
            <a:r>
              <a:rPr lang="en-US" sz="2400" dirty="0" smtClean="0">
                <a:latin typeface="Arial Narrow"/>
                <a:cs typeface="Arial Narrow"/>
              </a:rPr>
              <a:t>may </a:t>
            </a:r>
            <a:r>
              <a:rPr lang="en-US" sz="2400" dirty="0">
                <a:latin typeface="Arial Narrow"/>
                <a:cs typeface="Arial Narrow"/>
              </a:rPr>
              <a:t>not be deceived. </a:t>
            </a:r>
            <a:r>
              <a:rPr lang="en-US" sz="2400" dirty="0">
                <a:solidFill>
                  <a:srgbClr val="0000FF"/>
                </a:solidFill>
                <a:latin typeface="Arial Narrow"/>
                <a:cs typeface="Arial Narrow"/>
              </a:rPr>
              <a:t>“I am writing these things to you about those who are trying to lead you astray”(2:26)</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5)That we may know we are saved</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 write these things to you who believe in the name of the Son of God so that you may know that you have eternal life</a:t>
            </a:r>
            <a:r>
              <a:rPr lang="en-US" sz="2400" dirty="0" smtClean="0">
                <a:solidFill>
                  <a:srgbClr val="0000FF"/>
                </a:solidFill>
                <a:latin typeface="Arial Narrow"/>
                <a:cs typeface="Arial Narrow"/>
              </a:rPr>
              <a:t>” </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5:13). </a:t>
            </a:r>
          </a:p>
        </p:txBody>
      </p:sp>
    </p:spTree>
    <p:extLst>
      <p:ext uri="{BB962C8B-B14F-4D97-AF65-F5344CB8AC3E}">
        <p14:creationId xmlns:p14="http://schemas.microsoft.com/office/powerpoint/2010/main" val="772169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471105"/>
            <a:ext cx="9175649" cy="3416320"/>
          </a:xfrm>
          <a:prstGeom prst="rect">
            <a:avLst/>
          </a:prstGeom>
        </p:spPr>
        <p:txBody>
          <a:bodyPr wrap="square">
            <a:spAutoFit/>
          </a:bodyPr>
          <a:lstStyle/>
          <a:p>
            <a:r>
              <a:rPr lang="zh-TW" altLang="en-US" sz="2400" dirty="0">
                <a:solidFill>
                  <a:srgbClr val="FF0000"/>
                </a:solidFill>
                <a:latin typeface="华文细黑"/>
                <a:ea typeface="华文细黑"/>
                <a:cs typeface="华文细黑"/>
              </a:rPr>
              <a:t>任何形式的生命</a:t>
            </a:r>
            <a:r>
              <a:rPr lang="zh-TW" altLang="en-US" sz="2400" dirty="0" smtClean="0">
                <a:solidFill>
                  <a:srgbClr val="FF0000"/>
                </a:solidFill>
                <a:latin typeface="华文细黑"/>
                <a:ea typeface="华文细黑"/>
                <a:cs typeface="华文细黑"/>
              </a:rPr>
              <a:t>都有它的敌人</a:t>
            </a:r>
            <a:r>
              <a:rPr lang="zh-TW" altLang="en-US" sz="2400" dirty="0">
                <a:solidFill>
                  <a:srgbClr val="FF0000"/>
                </a:solidFill>
                <a:latin typeface="华文细黑"/>
                <a:ea typeface="华文细黑"/>
                <a:cs typeface="华文细黑"/>
              </a:rPr>
              <a:t>。真正的生命也有敌人。 </a:t>
            </a:r>
            <a:r>
              <a:rPr lang="zh-TW" altLang="en-US" sz="2400" dirty="0" smtClean="0">
                <a:solidFill>
                  <a:srgbClr val="FF0000"/>
                </a:solidFill>
                <a:latin typeface="华文细黑"/>
                <a:ea typeface="华文细黑"/>
                <a:cs typeface="华文细黑"/>
              </a:rPr>
              <a:t>这</a:t>
            </a:r>
            <a:r>
              <a:rPr lang="zh-CN" altLang="en-US" sz="2400" dirty="0" smtClean="0">
                <a:solidFill>
                  <a:srgbClr val="FF0000"/>
                </a:solidFill>
                <a:latin typeface="华文细黑"/>
                <a:ea typeface="华文细黑"/>
                <a:cs typeface="华文细黑"/>
              </a:rPr>
              <a:t>敌人就</a:t>
            </a:r>
            <a:r>
              <a:rPr lang="zh-TW" altLang="en-US" sz="2400" dirty="0" smtClean="0">
                <a:solidFill>
                  <a:srgbClr val="FF0000"/>
                </a:solidFill>
                <a:latin typeface="华文细黑"/>
                <a:ea typeface="华文细黑"/>
                <a:cs typeface="华文细黑"/>
              </a:rPr>
              <a:t>是罪</a:t>
            </a:r>
            <a:r>
              <a:rPr lang="en-US" altLang="zh-TW" sz="2400" dirty="0" smtClean="0">
                <a:solidFill>
                  <a:srgbClr val="FF0000"/>
                </a:solidFill>
                <a:latin typeface="华文细黑"/>
                <a:ea typeface="华文细黑"/>
                <a:cs typeface="华文细黑"/>
              </a:rPr>
              <a:t>(9</a:t>
            </a:r>
            <a:r>
              <a:rPr lang="zh-CN" altLang="en-US" sz="2400" dirty="0" smtClean="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罪是外在的不顺服和内在的</a:t>
            </a:r>
            <a:r>
              <a:rPr lang="zh-TW" altLang="en-US" sz="2400" dirty="0" smtClean="0">
                <a:solidFill>
                  <a:srgbClr val="FF0000"/>
                </a:solidFill>
                <a:latin typeface="华文细黑"/>
                <a:ea typeface="华文细黑"/>
                <a:cs typeface="华文细黑"/>
              </a:rPr>
              <a:t>叛逆</a:t>
            </a:r>
            <a:r>
              <a:rPr lang="en-US" altLang="zh-TW" sz="2400" dirty="0" smtClean="0">
                <a:solidFill>
                  <a:srgbClr val="FF0000"/>
                </a:solidFill>
                <a:latin typeface="华文细黑"/>
                <a:ea typeface="华文细黑"/>
                <a:cs typeface="华文细黑"/>
              </a:rPr>
              <a:t>(3:4</a:t>
            </a:r>
            <a:r>
              <a:rPr lang="en-US" altLang="zh-TW"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2:16)</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神是光明，罪是黑暗。行走和说话也有对比。 “如果我们说”或“他说</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有三种对待罪的</a:t>
            </a:r>
            <a:r>
              <a:rPr lang="zh-CN" altLang="en-US" sz="2400" dirty="0" smtClean="0">
                <a:solidFill>
                  <a:srgbClr val="FF0000"/>
                </a:solidFill>
                <a:latin typeface="华文细黑"/>
                <a:ea typeface="华文细黑"/>
                <a:cs typeface="华文细黑"/>
              </a:rPr>
              <a:t>方法</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我们可以试图掩盖我们</a:t>
            </a:r>
            <a:r>
              <a:rPr lang="zh-TW" altLang="en-US" sz="2400" b="1" dirty="0">
                <a:solidFill>
                  <a:srgbClr val="FF0000"/>
                </a:solidFill>
                <a:latin typeface="华文细黑"/>
                <a:ea typeface="华文细黑"/>
                <a:cs typeface="华文细黑"/>
              </a:rPr>
              <a:t>的罪过。 </a:t>
            </a:r>
            <a:r>
              <a:rPr lang="zh-TW" altLang="en-US" sz="2400" dirty="0">
                <a:solidFill>
                  <a:srgbClr val="FF0000"/>
                </a:solidFill>
                <a:latin typeface="华文细黑"/>
                <a:ea typeface="华文细黑"/>
                <a:cs typeface="华文细黑"/>
              </a:rPr>
              <a:t>我们怎样掩盖罪恶</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我们把谎言告诉别人</a:t>
            </a:r>
            <a:r>
              <a:rPr lang="en-US" altLang="zh-TW" sz="2400" dirty="0" smtClean="0">
                <a:solidFill>
                  <a:srgbClr val="FF0000"/>
                </a:solidFill>
                <a:latin typeface="华文细黑"/>
                <a:ea typeface="华文细黑"/>
                <a:cs typeface="华文细黑"/>
              </a:rPr>
              <a:t>(1:6)</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我们说谎或欺骗自己</a:t>
            </a:r>
            <a:r>
              <a:rPr lang="en-US" altLang="zh-TW" sz="2400" dirty="0" smtClean="0">
                <a:solidFill>
                  <a:srgbClr val="FF0000"/>
                </a:solidFill>
                <a:latin typeface="华文细黑"/>
                <a:ea typeface="华文细黑"/>
                <a:cs typeface="华文细黑"/>
              </a:rPr>
              <a:t>(1:8)</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我们试图对神说谎</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10)</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即使是基督徒也可能为自己的交往，性格和行为说谎。我们必须对自己，他人和神诚实。</a:t>
            </a:r>
            <a:r>
              <a:rPr lang="zh-TW" altLang="en-US" sz="2400" dirty="0" smtClean="0">
                <a:solidFill>
                  <a:srgbClr val="FF0000"/>
                </a:solidFill>
                <a:latin typeface="华文细黑"/>
                <a:ea typeface="华文细黑"/>
                <a:cs typeface="华文细黑"/>
              </a:rPr>
              <a:t>这个过程</a:t>
            </a:r>
            <a:r>
              <a:rPr lang="en-US" sz="2400" dirty="0">
                <a:solidFill>
                  <a:srgbClr val="FF0000"/>
                </a:solidFill>
                <a:latin typeface="华文细黑"/>
                <a:ea typeface="华文细黑"/>
                <a:cs typeface="华文细黑"/>
              </a:rPr>
              <a:t>始于说谎的过程，终于造就一个说谎者</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真正团契的条件</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2</a:t>
            </a:r>
            <a:r>
              <a:rPr lang="en-US" sz="2800" b="1" dirty="0" smtClean="0">
                <a:latin typeface="Arial Narrow"/>
                <a:cs typeface="Arial Narrow"/>
              </a:rPr>
              <a:t>.Conditions </a:t>
            </a:r>
            <a:r>
              <a:rPr lang="en-US" sz="2800" b="1" dirty="0">
                <a:latin typeface="Arial Narrow"/>
                <a:cs typeface="Arial Narrow"/>
              </a:rPr>
              <a:t>for real </a:t>
            </a:r>
            <a:r>
              <a:rPr lang="en-US" sz="2800" b="1" dirty="0" smtClean="0">
                <a:latin typeface="Arial Narrow"/>
                <a:cs typeface="Arial Narrow"/>
              </a:rPr>
              <a:t>fellowship.</a:t>
            </a:r>
            <a:endParaRPr lang="en-US" sz="2800" b="1" dirty="0">
              <a:latin typeface="Arial Narrow"/>
              <a:cs typeface="Arial Narrow"/>
            </a:endParaRPr>
          </a:p>
        </p:txBody>
      </p:sp>
      <p:sp>
        <p:nvSpPr>
          <p:cNvPr id="7" name="TextBox 6"/>
          <p:cNvSpPr txBox="1"/>
          <p:nvPr/>
        </p:nvSpPr>
        <p:spPr>
          <a:xfrm>
            <a:off x="8508429"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(10)</a:t>
            </a:r>
            <a:endParaRPr lang="en-US" sz="2400" dirty="0">
              <a:solidFill>
                <a:srgbClr val="0000FF"/>
              </a:solidFill>
              <a:latin typeface="Times"/>
              <a:cs typeface="Times"/>
            </a:endParaRPr>
          </a:p>
        </p:txBody>
      </p:sp>
      <p:sp>
        <p:nvSpPr>
          <p:cNvPr id="8" name="Rectangle 7"/>
          <p:cNvSpPr/>
          <p:nvPr/>
        </p:nvSpPr>
        <p:spPr>
          <a:xfrm>
            <a:off x="-31650" y="3774784"/>
            <a:ext cx="9175649" cy="3139321"/>
          </a:xfrm>
          <a:prstGeom prst="rect">
            <a:avLst/>
          </a:prstGeom>
        </p:spPr>
        <p:txBody>
          <a:bodyPr wrap="square">
            <a:spAutoFit/>
          </a:bodyPr>
          <a:lstStyle/>
          <a:p>
            <a:r>
              <a:rPr lang="en-US" sz="2200" dirty="0" smtClean="0">
                <a:latin typeface="Arial Narrow"/>
                <a:cs typeface="Arial Narrow"/>
              </a:rPr>
              <a:t>Every </a:t>
            </a:r>
            <a:r>
              <a:rPr lang="en-US" sz="2200" dirty="0">
                <a:latin typeface="Arial Narrow"/>
                <a:cs typeface="Arial Narrow"/>
              </a:rPr>
              <a:t>form of life has its </a:t>
            </a:r>
            <a:r>
              <a:rPr lang="en-US" sz="2200" dirty="0" err="1">
                <a:latin typeface="Arial Narrow"/>
                <a:cs typeface="Arial Narrow"/>
              </a:rPr>
              <a:t>enemies.The</a:t>
            </a:r>
            <a:r>
              <a:rPr lang="en-US" sz="2200" dirty="0">
                <a:latin typeface="Arial Narrow"/>
                <a:cs typeface="Arial Narrow"/>
              </a:rPr>
              <a:t> life that is real also has an enemy. This enemy is sin(9x).Sin is outward disobedience and inward rebellion(3:4;2:16).God is </a:t>
            </a:r>
            <a:r>
              <a:rPr lang="en-US" sz="2200" dirty="0" err="1">
                <a:latin typeface="Arial Narrow"/>
                <a:cs typeface="Arial Narrow"/>
              </a:rPr>
              <a:t>light;sin</a:t>
            </a:r>
            <a:r>
              <a:rPr lang="en-US" sz="2200" dirty="0">
                <a:latin typeface="Arial Narrow"/>
                <a:cs typeface="Arial Narrow"/>
              </a:rPr>
              <a:t> is </a:t>
            </a:r>
            <a:r>
              <a:rPr lang="en-US" sz="2200" dirty="0" err="1">
                <a:latin typeface="Arial Narrow"/>
                <a:cs typeface="Arial Narrow"/>
              </a:rPr>
              <a:t>darkness.There</a:t>
            </a:r>
            <a:r>
              <a:rPr lang="en-US" sz="2200" dirty="0">
                <a:latin typeface="Arial Narrow"/>
                <a:cs typeface="Arial Narrow"/>
              </a:rPr>
              <a:t> is also a contrast between walking and talking. “If we say” or “he that says”(4x). There are 3 approaches to sin. </a:t>
            </a:r>
            <a:endParaRPr lang="en-US" sz="2200" dirty="0" smtClean="0">
              <a:latin typeface="Arial Narrow"/>
              <a:cs typeface="Arial Narrow"/>
            </a:endParaRPr>
          </a:p>
          <a:p>
            <a:r>
              <a:rPr lang="en-US" sz="2200" b="1" dirty="0" err="1" smtClean="0">
                <a:latin typeface="Arial Narrow"/>
                <a:cs typeface="Arial Narrow"/>
              </a:rPr>
              <a:t>A.We</a:t>
            </a:r>
            <a:r>
              <a:rPr lang="en-US" sz="2200" b="1" dirty="0" smtClean="0">
                <a:latin typeface="Arial Narrow"/>
                <a:cs typeface="Arial Narrow"/>
              </a:rPr>
              <a:t> </a:t>
            </a:r>
            <a:r>
              <a:rPr lang="en-US" sz="2200" b="1" dirty="0">
                <a:latin typeface="Arial Narrow"/>
                <a:cs typeface="Arial Narrow"/>
              </a:rPr>
              <a:t>can try to cover our sins.</a:t>
            </a:r>
            <a:r>
              <a:rPr lang="en-US" sz="2200" dirty="0">
                <a:latin typeface="Arial Narrow"/>
                <a:cs typeface="Arial Narrow"/>
              </a:rPr>
              <a:t> How do we cover up sins? (1)We tell lies to </a:t>
            </a:r>
            <a:r>
              <a:rPr lang="en-US" sz="2200" dirty="0" smtClean="0">
                <a:latin typeface="Arial Narrow"/>
                <a:cs typeface="Arial Narrow"/>
              </a:rPr>
              <a:t>others (</a:t>
            </a:r>
            <a:r>
              <a:rPr lang="en-US" sz="2200" dirty="0">
                <a:latin typeface="Arial Narrow"/>
                <a:cs typeface="Arial Narrow"/>
              </a:rPr>
              <a:t>1:6). (2)We lie or deceive ourselves(1:8).(3)We try to lie to God(1:10).Even a Christian can lie about their </a:t>
            </a:r>
            <a:r>
              <a:rPr lang="en-US" sz="2200" dirty="0" err="1">
                <a:latin typeface="Arial Narrow"/>
                <a:cs typeface="Arial Narrow"/>
              </a:rPr>
              <a:t>fellowship,their</a:t>
            </a:r>
            <a:r>
              <a:rPr lang="en-US" sz="2200" dirty="0">
                <a:latin typeface="Arial Narrow"/>
                <a:cs typeface="Arial Narrow"/>
              </a:rPr>
              <a:t> </a:t>
            </a:r>
            <a:r>
              <a:rPr lang="en-US" sz="2200" dirty="0" err="1">
                <a:latin typeface="Arial Narrow"/>
                <a:cs typeface="Arial Narrow"/>
              </a:rPr>
              <a:t>nature,and</a:t>
            </a:r>
            <a:r>
              <a:rPr lang="en-US" sz="2200" dirty="0">
                <a:latin typeface="Arial Narrow"/>
                <a:cs typeface="Arial Narrow"/>
              </a:rPr>
              <a:t> their </a:t>
            </a:r>
            <a:r>
              <a:rPr lang="en-US" sz="2200" dirty="0" err="1">
                <a:latin typeface="Arial Narrow"/>
                <a:cs typeface="Arial Narrow"/>
              </a:rPr>
              <a:t>actions.We</a:t>
            </a:r>
            <a:r>
              <a:rPr lang="en-US" sz="2200" dirty="0">
                <a:latin typeface="Arial Narrow"/>
                <a:cs typeface="Arial Narrow"/>
              </a:rPr>
              <a:t> must be honest with ourselves, honest with others, and honest with God. The process starts with telling lies and ends with becoming a liar! </a:t>
            </a:r>
            <a:endParaRPr lang="en-US" sz="2200" dirty="0">
              <a:solidFill>
                <a:srgbClr val="0000FF"/>
              </a:solidFill>
              <a:latin typeface="Arial Narrow"/>
              <a:cs typeface="Arial Narrow"/>
            </a:endParaRPr>
          </a:p>
        </p:txBody>
      </p:sp>
    </p:spTree>
    <p:extLst>
      <p:ext uri="{BB962C8B-B14F-4D97-AF65-F5344CB8AC3E}">
        <p14:creationId xmlns:p14="http://schemas.microsoft.com/office/powerpoint/2010/main" val="32120982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471105"/>
            <a:ext cx="9175649" cy="120032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B</a:t>
            </a:r>
            <a:r>
              <a:rPr lang="zh-CN" altLang="zh-TW" sz="2400" b="1" dirty="0" smtClean="0">
                <a:solidFill>
                  <a:srgbClr val="FF0000"/>
                </a:solidFill>
                <a:latin typeface="华文细黑"/>
                <a:ea typeface="华文细黑"/>
                <a:cs typeface="华文细黑"/>
              </a:rPr>
              <a:t>。</a:t>
            </a:r>
            <a:r>
              <a:rPr lang="en-US" sz="2400" b="1" dirty="0" smtClean="0">
                <a:solidFill>
                  <a:srgbClr val="FF0000"/>
                </a:solidFill>
              </a:rPr>
              <a:t>我们</a:t>
            </a:r>
            <a:r>
              <a:rPr lang="en-US" sz="2400" b="1" dirty="0">
                <a:solidFill>
                  <a:srgbClr val="FF0000"/>
                </a:solidFill>
              </a:rPr>
              <a:t>可以承认我们的罪。</a:t>
            </a:r>
            <a:r>
              <a:rPr lang="en-US" sz="2400" dirty="0">
                <a:solidFill>
                  <a:srgbClr val="FF0000"/>
                </a:solidFill>
              </a:rPr>
              <a:t>承认罪就是说上帝对此说的同样的话。神应许原谅</a:t>
            </a:r>
            <a:r>
              <a:rPr lang="en-US" sz="2400" dirty="0" smtClean="0">
                <a:solidFill>
                  <a:srgbClr val="FF0000"/>
                </a:solidFill>
              </a:rPr>
              <a:t>我们</a:t>
            </a:r>
            <a:r>
              <a:rPr lang="en-US" sz="2400" dirty="0">
                <a:solidFill>
                  <a:srgbClr val="FF0000"/>
                </a:solidFill>
              </a:rPr>
              <a:t>(</a:t>
            </a:r>
            <a:r>
              <a:rPr lang="en-US" sz="2400" dirty="0" smtClean="0">
                <a:solidFill>
                  <a:srgbClr val="FF0000"/>
                </a:solidFill>
              </a:rPr>
              <a:t>约一1</a:t>
            </a:r>
            <a:r>
              <a:rPr lang="en-US" sz="2400" dirty="0">
                <a:solidFill>
                  <a:srgbClr val="FF0000"/>
                </a:solidFill>
              </a:rPr>
              <a:t>：</a:t>
            </a:r>
            <a:r>
              <a:rPr lang="en-US" sz="2400" dirty="0" smtClean="0">
                <a:solidFill>
                  <a:srgbClr val="FF0000"/>
                </a:solidFill>
              </a:rPr>
              <a:t>9</a:t>
            </a:r>
            <a:r>
              <a:rPr lang="en-US" sz="2400" dirty="0">
                <a:solidFill>
                  <a:srgbClr val="FF0000"/>
                </a:solidFill>
              </a:rPr>
              <a:t>)</a:t>
            </a:r>
            <a:r>
              <a:rPr lang="zh-TW" altLang="en-US" sz="2400" b="1" dirty="0" smtClean="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遮掩自己罪过的，必不亨通。承认离弃罪过的，必蒙怜</a:t>
            </a:r>
            <a:r>
              <a:rPr lang="en-US" sz="2400" dirty="0" smtClean="0">
                <a:solidFill>
                  <a:srgbClr val="0000FF"/>
                </a:solidFill>
                <a:latin typeface="华文细黑"/>
                <a:ea typeface="华文细黑"/>
                <a:cs typeface="华文细黑"/>
              </a:rPr>
              <a:t>恤</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箴</a:t>
            </a:r>
            <a:r>
              <a:rPr lang="en-US" altLang="zh-TW" sz="2400" dirty="0" smtClean="0">
                <a:solidFill>
                  <a:srgbClr val="0000FF"/>
                </a:solidFill>
                <a:latin typeface="华文细黑"/>
                <a:ea typeface="华文细黑"/>
                <a:cs typeface="华文细黑"/>
              </a:rPr>
              <a:t>28:13)</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真正团契</a:t>
            </a:r>
            <a:r>
              <a:rPr lang="zh-CN"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华文细黑"/>
                <a:ea typeface="华文细黑"/>
                <a:cs typeface="华文细黑"/>
              </a:rPr>
              <a:t>条件</a:t>
            </a:r>
            <a:r>
              <a:rPr lang="zh-CN" altLang="en-US" sz="2800" b="1" dirty="0">
                <a:solidFill>
                  <a:srgbClr val="FF0000"/>
                </a:solidFill>
                <a:latin typeface="华文细黑"/>
                <a:ea typeface="华文细黑"/>
                <a:cs typeface="华文细黑"/>
              </a:rPr>
              <a:t>。</a:t>
            </a:r>
            <a:r>
              <a:rPr lang="en-US" sz="2800" b="1" dirty="0">
                <a:latin typeface="Arial Narrow"/>
                <a:cs typeface="Arial Narrow"/>
              </a:rPr>
              <a:t>2.Conditions for real fellowship.</a:t>
            </a:r>
          </a:p>
        </p:txBody>
      </p:sp>
      <p:sp>
        <p:nvSpPr>
          <p:cNvPr id="7" name="TextBox 6"/>
          <p:cNvSpPr txBox="1"/>
          <p:nvPr/>
        </p:nvSpPr>
        <p:spPr>
          <a:xfrm>
            <a:off x="8508429"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(11)</a:t>
            </a:r>
            <a:endParaRPr lang="en-US" sz="2400" dirty="0">
              <a:solidFill>
                <a:srgbClr val="0000FF"/>
              </a:solidFill>
              <a:latin typeface="Times"/>
              <a:cs typeface="Times"/>
            </a:endParaRPr>
          </a:p>
        </p:txBody>
      </p:sp>
      <p:sp>
        <p:nvSpPr>
          <p:cNvPr id="8" name="Rectangle 7"/>
          <p:cNvSpPr/>
          <p:nvPr/>
        </p:nvSpPr>
        <p:spPr>
          <a:xfrm>
            <a:off x="0" y="1671433"/>
            <a:ext cx="9175649" cy="1569660"/>
          </a:xfrm>
          <a:prstGeom prst="rect">
            <a:avLst/>
          </a:prstGeom>
        </p:spPr>
        <p:txBody>
          <a:bodyPr wrap="square">
            <a:spAutoFit/>
          </a:bodyPr>
          <a:lstStyle/>
          <a:p>
            <a:r>
              <a:rPr lang="en-US" sz="2400" b="1" dirty="0" err="1">
                <a:latin typeface="Arial Narrow"/>
                <a:cs typeface="Arial Narrow"/>
              </a:rPr>
              <a:t>B.We</a:t>
            </a:r>
            <a:r>
              <a:rPr lang="en-US" sz="2400" b="1" dirty="0">
                <a:latin typeface="Arial Narrow"/>
                <a:cs typeface="Arial Narrow"/>
              </a:rPr>
              <a:t> can confess our </a:t>
            </a:r>
            <a:r>
              <a:rPr lang="en-US" sz="2400" b="1" dirty="0" err="1">
                <a:latin typeface="Arial Narrow"/>
                <a:cs typeface="Arial Narrow"/>
              </a:rPr>
              <a:t>sins.</a:t>
            </a:r>
            <a:r>
              <a:rPr lang="en-US" sz="2400" dirty="0" err="1">
                <a:latin typeface="Arial Narrow"/>
                <a:cs typeface="Arial Narrow"/>
              </a:rPr>
              <a:t>To</a:t>
            </a:r>
            <a:r>
              <a:rPr lang="en-US" sz="2400" dirty="0">
                <a:latin typeface="Arial Narrow"/>
                <a:cs typeface="Arial Narrow"/>
              </a:rPr>
              <a:t> confess sin means to say the same thing about it that God says about </a:t>
            </a:r>
            <a:r>
              <a:rPr lang="en-US" sz="2400" dirty="0" err="1">
                <a:latin typeface="Arial Narrow"/>
                <a:cs typeface="Arial Narrow"/>
              </a:rPr>
              <a:t>it.God</a:t>
            </a:r>
            <a:r>
              <a:rPr lang="en-US" sz="2400" dirty="0">
                <a:latin typeface="Arial Narrow"/>
                <a:cs typeface="Arial Narrow"/>
              </a:rPr>
              <a:t> promises to forgive us(1Jn.1:9). </a:t>
            </a:r>
            <a:r>
              <a:rPr lang="en-US" sz="2400" dirty="0">
                <a:solidFill>
                  <a:srgbClr val="0000FF"/>
                </a:solidFill>
                <a:latin typeface="Arial Narrow"/>
                <a:cs typeface="Arial Narrow"/>
              </a:rPr>
              <a:t>“Whoever conceals their sins does not prosper, but the one who confesses and renounces them finds mercy”(Pr.28:13). </a:t>
            </a:r>
          </a:p>
        </p:txBody>
      </p:sp>
      <p:pic>
        <p:nvPicPr>
          <p:cNvPr id="2" name="Picture 1"/>
          <p:cNvPicPr>
            <a:picLocks noChangeAspect="1"/>
          </p:cNvPicPr>
          <p:nvPr/>
        </p:nvPicPr>
        <p:blipFill>
          <a:blip r:embed="rId3"/>
          <a:stretch>
            <a:fillRect/>
          </a:stretch>
        </p:blipFill>
        <p:spPr>
          <a:xfrm>
            <a:off x="0" y="3241093"/>
            <a:ext cx="9144000" cy="4262756"/>
          </a:xfrm>
          <a:prstGeom prst="rect">
            <a:avLst/>
          </a:prstGeom>
        </p:spPr>
      </p:pic>
      <p:sp>
        <p:nvSpPr>
          <p:cNvPr id="3" name="TextBox 2"/>
          <p:cNvSpPr txBox="1"/>
          <p:nvPr/>
        </p:nvSpPr>
        <p:spPr>
          <a:xfrm>
            <a:off x="0" y="3249263"/>
            <a:ext cx="9144000" cy="1015663"/>
          </a:xfrm>
          <a:prstGeom prst="rect">
            <a:avLst/>
          </a:prstGeom>
          <a:noFill/>
        </p:spPr>
        <p:txBody>
          <a:bodyPr wrap="square" rtlCol="0">
            <a:spAutoFit/>
          </a:bodyPr>
          <a:lstStyle/>
          <a:p>
            <a:r>
              <a:rPr lang="en-US" sz="2000" dirty="0">
                <a:solidFill>
                  <a:srgbClr val="FFFF00"/>
                </a:solidFill>
                <a:latin typeface="华文细黑"/>
                <a:ea typeface="华文细黑"/>
                <a:cs typeface="华文细黑"/>
              </a:rPr>
              <a:t>我们若认自己的罪，神是信实的，是公义的，必要赦免我们的罪，洗净我们一切的</a:t>
            </a:r>
            <a:r>
              <a:rPr lang="en-US" sz="2000" dirty="0" smtClean="0">
                <a:solidFill>
                  <a:srgbClr val="FFFF00"/>
                </a:solidFill>
                <a:latin typeface="华文细黑"/>
                <a:ea typeface="华文细黑"/>
                <a:cs typeface="华文细黑"/>
              </a:rPr>
              <a:t>不义(</a:t>
            </a:r>
            <a:r>
              <a:rPr lang="zh-CN" altLang="en-US" sz="2000" dirty="0" smtClean="0">
                <a:solidFill>
                  <a:srgbClr val="FFFF00"/>
                </a:solidFill>
                <a:latin typeface="华文细黑"/>
                <a:ea typeface="华文细黑"/>
                <a:cs typeface="华文细黑"/>
              </a:rPr>
              <a:t>约一</a:t>
            </a:r>
            <a:r>
              <a:rPr lang="en-US" altLang="zh-CN" sz="2000" dirty="0" smtClean="0">
                <a:solidFill>
                  <a:srgbClr val="FFFF00"/>
                </a:solidFill>
                <a:latin typeface="华文细黑"/>
                <a:ea typeface="华文细黑"/>
                <a:cs typeface="华文细黑"/>
              </a:rPr>
              <a:t>1:9</a:t>
            </a:r>
            <a:r>
              <a:rPr lang="en-US" sz="2000" dirty="0" smtClean="0">
                <a:solidFill>
                  <a:srgbClr val="FFFF00"/>
                </a:solidFill>
                <a:latin typeface="华文细黑"/>
                <a:ea typeface="华文细黑"/>
                <a:cs typeface="华文细黑"/>
              </a:rPr>
              <a:t>)。</a:t>
            </a:r>
            <a:endParaRPr lang="en-US" sz="2000" dirty="0">
              <a:solidFill>
                <a:srgbClr val="FFFF00"/>
              </a:solidFill>
              <a:latin typeface="华文细黑"/>
              <a:ea typeface="华文细黑"/>
              <a:cs typeface="华文细黑"/>
            </a:endParaRPr>
          </a:p>
          <a:p>
            <a:endParaRPr lang="en-US" sz="2000" dirty="0">
              <a:solidFill>
                <a:srgbClr val="FFFF00"/>
              </a:solidFill>
              <a:latin typeface="华文细黑"/>
              <a:ea typeface="华文细黑"/>
              <a:cs typeface="华文细黑"/>
            </a:endParaRPr>
          </a:p>
        </p:txBody>
      </p:sp>
    </p:spTree>
    <p:extLst>
      <p:ext uri="{BB962C8B-B14F-4D97-AF65-F5344CB8AC3E}">
        <p14:creationId xmlns:p14="http://schemas.microsoft.com/office/powerpoint/2010/main" val="6479018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428" y="2566899"/>
            <a:ext cx="9259744" cy="3785652"/>
          </a:xfrm>
          <a:prstGeom prst="rect">
            <a:avLst/>
          </a:prstGeom>
        </p:spPr>
        <p:txBody>
          <a:bodyPr wrap="square">
            <a:spAutoFit/>
          </a:bodyPr>
          <a:lstStyle/>
          <a:p>
            <a:r>
              <a:rPr lang="en-US" sz="2400" b="1" dirty="0" err="1">
                <a:latin typeface="Arial Narrow"/>
                <a:cs typeface="Arial Narrow"/>
              </a:rPr>
              <a:t>C.We</a:t>
            </a:r>
            <a:r>
              <a:rPr lang="en-US" sz="2400" b="1" dirty="0">
                <a:latin typeface="Arial Narrow"/>
                <a:cs typeface="Arial Narrow"/>
              </a:rPr>
              <a:t> can conquer our sins(2:1-3,5-6).</a:t>
            </a:r>
            <a:r>
              <a:rPr lang="en-US" sz="2400" dirty="0">
                <a:latin typeface="Arial Narrow"/>
                <a:cs typeface="Arial Narrow"/>
              </a:rPr>
              <a:t>The secret of victory over sin is to “walk in the light”(1:7).To walk in the light means to be </a:t>
            </a:r>
            <a:r>
              <a:rPr lang="en-US" sz="2400" dirty="0" err="1">
                <a:latin typeface="Arial Narrow"/>
                <a:cs typeface="Arial Narrow"/>
              </a:rPr>
              <a:t>open</a:t>
            </a:r>
            <a:r>
              <a:rPr lang="en-US" sz="2400" dirty="0" err="1" smtClean="0">
                <a:latin typeface="Arial Narrow"/>
                <a:cs typeface="Arial Narrow"/>
              </a:rPr>
              <a:t>,honest,sincere</a:t>
            </a:r>
            <a:r>
              <a:rPr lang="en-US" sz="2400" dirty="0" smtClean="0">
                <a:latin typeface="Arial Narrow"/>
                <a:cs typeface="Arial Narrow"/>
              </a:rPr>
              <a:t> (</a:t>
            </a:r>
            <a:r>
              <a:rPr lang="en-US" sz="2400" dirty="0">
                <a:latin typeface="Arial Narrow"/>
                <a:cs typeface="Arial Narrow"/>
              </a:rPr>
              <a:t>“without wax”).There are 3 motives for </a:t>
            </a:r>
            <a:r>
              <a:rPr lang="en-US" sz="2400" dirty="0" smtClean="0">
                <a:latin typeface="Arial Narrow"/>
                <a:cs typeface="Arial Narrow"/>
              </a:rPr>
              <a:t>obedience</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1)We can obey because we have </a:t>
            </a:r>
            <a:r>
              <a:rPr lang="en-US" sz="2400" dirty="0" smtClean="0">
                <a:latin typeface="Arial Narrow"/>
                <a:cs typeface="Arial Narrow"/>
              </a:rPr>
              <a:t>to</a:t>
            </a:r>
            <a:r>
              <a:rPr lang="en-US" sz="2400" dirty="0">
                <a:latin typeface="Arial Narrow"/>
                <a:cs typeface="Arial Narrow"/>
              </a:rPr>
              <a:t>.</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2)We can obey because we need </a:t>
            </a:r>
            <a:r>
              <a:rPr lang="en-US" sz="2400" dirty="0" smtClean="0">
                <a:latin typeface="Arial Narrow"/>
                <a:cs typeface="Arial Narrow"/>
              </a:rPr>
              <a:t>to.</a:t>
            </a:r>
          </a:p>
          <a:p>
            <a:r>
              <a:rPr lang="en-US" sz="2400" dirty="0" smtClean="0">
                <a:latin typeface="Arial Narrow"/>
                <a:cs typeface="Arial Narrow"/>
              </a:rPr>
              <a:t>(</a:t>
            </a:r>
            <a:r>
              <a:rPr lang="en-US" sz="2400" dirty="0">
                <a:latin typeface="Arial Narrow"/>
                <a:cs typeface="Arial Narrow"/>
              </a:rPr>
              <a:t>3)We can obey because we want </a:t>
            </a:r>
            <a:r>
              <a:rPr lang="en-US" sz="2400" dirty="0" smtClean="0">
                <a:latin typeface="Arial Narrow"/>
                <a:cs typeface="Arial Narrow"/>
              </a:rPr>
              <a:t>to(</a:t>
            </a:r>
            <a:r>
              <a:rPr lang="en-US" sz="2400" dirty="0">
                <a:latin typeface="Arial Narrow"/>
                <a:cs typeface="Arial Narrow"/>
              </a:rPr>
              <a:t>like </a:t>
            </a:r>
            <a:endParaRPr lang="en-US" sz="2400" dirty="0" smtClean="0">
              <a:latin typeface="Arial Narrow"/>
              <a:cs typeface="Arial Narrow"/>
            </a:endParaRPr>
          </a:p>
          <a:p>
            <a:r>
              <a:rPr lang="en-US" sz="2400" dirty="0" smtClean="0">
                <a:latin typeface="Arial Narrow"/>
                <a:cs typeface="Arial Narrow"/>
              </a:rPr>
              <a:t>a </a:t>
            </a:r>
            <a:r>
              <a:rPr lang="en-US" sz="2400" dirty="0">
                <a:latin typeface="Arial Narrow"/>
                <a:cs typeface="Arial Narrow"/>
              </a:rPr>
              <a:t>love relationship).Walking in the light </a:t>
            </a:r>
            <a:endParaRPr lang="en-US" sz="2400" dirty="0" smtClean="0">
              <a:latin typeface="Arial Narrow"/>
              <a:cs typeface="Arial Narrow"/>
            </a:endParaRPr>
          </a:p>
          <a:p>
            <a:r>
              <a:rPr lang="en-US" sz="2400" dirty="0" smtClean="0">
                <a:latin typeface="Arial Narrow"/>
                <a:cs typeface="Arial Narrow"/>
              </a:rPr>
              <a:t>involves </a:t>
            </a:r>
            <a:r>
              <a:rPr lang="en-US" sz="2400" dirty="0">
                <a:latin typeface="Arial Narrow"/>
                <a:cs typeface="Arial Narrow"/>
              </a:rPr>
              <a:t>honesty, obedience and love. </a:t>
            </a:r>
            <a:endParaRPr lang="en-US" sz="2400" dirty="0" smtClean="0">
              <a:latin typeface="Arial Narrow"/>
              <a:cs typeface="Arial Narrow"/>
            </a:endParaRPr>
          </a:p>
          <a:p>
            <a:r>
              <a:rPr lang="en-US" sz="2400" dirty="0" smtClean="0">
                <a:latin typeface="Arial Narrow"/>
                <a:cs typeface="Arial Narrow"/>
              </a:rPr>
              <a:t>It </a:t>
            </a:r>
            <a:r>
              <a:rPr lang="en-US" sz="2400" dirty="0">
                <a:latin typeface="Arial Narrow"/>
                <a:cs typeface="Arial Narrow"/>
              </a:rPr>
              <a:t>also is following the example of Christ </a:t>
            </a:r>
            <a:endParaRPr lang="en-US" sz="2400" dirty="0" smtClean="0">
              <a:latin typeface="Arial Narrow"/>
              <a:cs typeface="Arial Narrow"/>
            </a:endParaRPr>
          </a:p>
          <a:p>
            <a:r>
              <a:rPr lang="en-US" sz="2400" dirty="0" smtClean="0">
                <a:latin typeface="Arial Narrow"/>
                <a:cs typeface="Arial Narrow"/>
              </a:rPr>
              <a:t>and </a:t>
            </a:r>
            <a:r>
              <a:rPr lang="en-US" sz="2400" dirty="0">
                <a:latin typeface="Arial Narrow"/>
                <a:cs typeface="Arial Narrow"/>
              </a:rPr>
              <a:t>walking as He walked(2:6). </a:t>
            </a:r>
            <a:endParaRPr lang="en-US" sz="2400" dirty="0" smtClean="0">
              <a:solidFill>
                <a:srgbClr val="0000FF"/>
              </a:solidFill>
              <a:latin typeface="Arial Narrow"/>
              <a:cs typeface="Arial Narrow"/>
            </a:endParaRP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真正团契</a:t>
            </a:r>
            <a:r>
              <a:rPr lang="zh-CN"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华文细黑"/>
                <a:ea typeface="华文细黑"/>
                <a:cs typeface="华文细黑"/>
              </a:rPr>
              <a:t>条件</a:t>
            </a:r>
            <a:r>
              <a:rPr lang="zh-CN" altLang="en-US" sz="2800" b="1" dirty="0">
                <a:solidFill>
                  <a:srgbClr val="FF0000"/>
                </a:solidFill>
                <a:latin typeface="华文细黑"/>
                <a:ea typeface="华文细黑"/>
                <a:cs typeface="华文细黑"/>
              </a:rPr>
              <a:t>。</a:t>
            </a:r>
            <a:r>
              <a:rPr lang="en-US" sz="2800" b="1" dirty="0">
                <a:latin typeface="Arial Narrow"/>
                <a:cs typeface="Arial Narrow"/>
              </a:rPr>
              <a:t>2.Conditions for real fellowship.</a:t>
            </a:r>
          </a:p>
        </p:txBody>
      </p:sp>
      <p:sp>
        <p:nvSpPr>
          <p:cNvPr id="12" name="Rectangle 11"/>
          <p:cNvSpPr/>
          <p:nvPr/>
        </p:nvSpPr>
        <p:spPr>
          <a:xfrm>
            <a:off x="-12126" y="428163"/>
            <a:ext cx="9137170" cy="2308324"/>
          </a:xfrm>
          <a:prstGeom prst="rect">
            <a:avLst/>
          </a:prstGeom>
        </p:spPr>
        <p:txBody>
          <a:bodyPr wrap="square">
            <a:spAutoFit/>
          </a:bodyPr>
          <a:lstStyle/>
          <a:p>
            <a:r>
              <a:rPr lang="en-US" altLang="zh-CN" sz="2400" dirty="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我们可以胜过我们</a:t>
            </a:r>
            <a:r>
              <a:rPr lang="zh-CN" altLang="en-US" sz="2400" b="1" dirty="0">
                <a:solidFill>
                  <a:srgbClr val="FF0000"/>
                </a:solidFill>
                <a:latin typeface="华文细黑"/>
                <a:ea typeface="华文细黑"/>
                <a:cs typeface="华文细黑"/>
              </a:rPr>
              <a:t>的</a:t>
            </a:r>
            <a:r>
              <a:rPr lang="zh-CN" altLang="en-US" sz="2400" b="1" dirty="0" smtClean="0">
                <a:solidFill>
                  <a:srgbClr val="FF0000"/>
                </a:solidFill>
                <a:latin typeface="华文细黑"/>
                <a:ea typeface="华文细黑"/>
                <a:cs typeface="华文细黑"/>
              </a:rPr>
              <a:t>罪</a:t>
            </a:r>
            <a:r>
              <a:rPr lang="en-US" altLang="zh-CN" sz="2400" b="1" dirty="0" smtClean="0">
                <a:solidFill>
                  <a:srgbClr val="FF0000"/>
                </a:solidFill>
                <a:latin typeface="华文细黑"/>
                <a:ea typeface="华文细黑"/>
                <a:cs typeface="华文细黑"/>
              </a:rPr>
              <a:t>(2:1</a:t>
            </a:r>
            <a:r>
              <a:rPr lang="en-US" altLang="zh-CN" sz="2400" b="1" dirty="0">
                <a:solidFill>
                  <a:srgbClr val="FF0000"/>
                </a:solidFill>
                <a:latin typeface="华文细黑"/>
                <a:ea typeface="华文细黑"/>
                <a:cs typeface="华文细黑"/>
              </a:rPr>
              <a:t>-3,5-</a:t>
            </a:r>
            <a:r>
              <a:rPr lang="en-US" altLang="zh-CN" sz="2400" b="1" dirty="0" smtClean="0">
                <a:solidFill>
                  <a:srgbClr val="FF0000"/>
                </a:solidFill>
                <a:latin typeface="华文细黑"/>
                <a:ea typeface="华文细黑"/>
                <a:cs typeface="华文细黑"/>
              </a:rPr>
              <a:t>6)</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胜过罪的秘诀就是</a:t>
            </a:r>
            <a:r>
              <a:rPr lang="zh-CN" altLang="en-US" sz="2400" b="1" dirty="0">
                <a:solidFill>
                  <a:srgbClr val="0000FF"/>
                </a:solidFill>
                <a:latin typeface="华文细黑"/>
                <a:ea typeface="华文细黑"/>
                <a:cs typeface="华文细黑"/>
              </a:rPr>
              <a:t>“行在光明中</a:t>
            </a:r>
            <a:r>
              <a:rPr lang="zh-CN" altLang="en-US" sz="2400" b="1" dirty="0" smtClean="0">
                <a:solidFill>
                  <a:srgbClr val="0000FF"/>
                </a:solidFill>
                <a:latin typeface="华文细黑"/>
                <a:ea typeface="华文细黑"/>
                <a:cs typeface="华文细黑"/>
              </a:rPr>
              <a:t>”</a:t>
            </a:r>
            <a:r>
              <a:rPr lang="en-US" altLang="zh-CN" sz="2400" b="1" dirty="0" smtClean="0">
                <a:solidFill>
                  <a:srgbClr val="0000FF"/>
                </a:solidFill>
                <a:latin typeface="华文细黑"/>
                <a:ea typeface="华文细黑"/>
                <a:cs typeface="华文细黑"/>
              </a:rPr>
              <a:t>(1:7)</a:t>
            </a:r>
            <a:r>
              <a:rPr lang="zh-CN" altLang="en-US" sz="2400" b="1" dirty="0" smtClean="0">
                <a:solidFill>
                  <a:srgbClr val="0000FF"/>
                </a:solidFill>
                <a:latin typeface="华文细黑"/>
                <a:ea typeface="华文细黑"/>
                <a:cs typeface="华文细黑"/>
              </a:rPr>
              <a:t>。</a:t>
            </a:r>
            <a:r>
              <a:rPr lang="zh-CN" altLang="en-US" sz="2400" b="1" dirty="0">
                <a:solidFill>
                  <a:srgbClr val="FF0000"/>
                </a:solidFill>
                <a:latin typeface="华文细黑"/>
                <a:ea typeface="华文细黑"/>
                <a:cs typeface="华文细黑"/>
              </a:rPr>
              <a:t>行在光中意味着开放，诚实， 真诚</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没有蜡</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，有三个服从</a:t>
            </a:r>
            <a:r>
              <a:rPr lang="zh-CN" altLang="en-US" sz="2400" b="1" dirty="0">
                <a:solidFill>
                  <a:srgbClr val="FF0000"/>
                </a:solidFill>
                <a:latin typeface="华文细黑"/>
                <a:ea typeface="华文细黑"/>
                <a:cs typeface="华文细黑"/>
              </a:rPr>
              <a:t>的动机。 </a:t>
            </a:r>
            <a:r>
              <a:rPr lang="en-US" altLang="zh-CN" sz="2400" b="1" dirty="0" smtClean="0">
                <a:solidFill>
                  <a:srgbClr val="FF0000"/>
                </a:solidFill>
                <a:latin typeface="华文细黑"/>
                <a:ea typeface="华文细黑"/>
                <a:cs typeface="华文细黑"/>
              </a:rPr>
              <a:t>(1)</a:t>
            </a:r>
            <a:r>
              <a:rPr lang="zh-CN" altLang="en-US" sz="2400" b="1" dirty="0" smtClean="0">
                <a:solidFill>
                  <a:srgbClr val="FF0000"/>
                </a:solidFill>
                <a:latin typeface="华文细黑"/>
                <a:ea typeface="华文细黑"/>
                <a:cs typeface="华文细黑"/>
              </a:rPr>
              <a:t>我们可以服从</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因为我们必须</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像奴隶一样</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(2)</a:t>
            </a:r>
            <a:r>
              <a:rPr lang="zh-CN" altLang="en-US" sz="2400" b="1" dirty="0" smtClean="0">
                <a:solidFill>
                  <a:srgbClr val="FF0000"/>
                </a:solidFill>
                <a:latin typeface="华文细黑"/>
                <a:ea typeface="华文细黑"/>
                <a:cs typeface="华文细黑"/>
              </a:rPr>
              <a:t>我们可以服从</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因为我们需要</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像一个雇员</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altLang="zh-CN" sz="2400" b="1" dirty="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3)</a:t>
            </a:r>
            <a:r>
              <a:rPr lang="zh-CN" altLang="en-US" sz="2400" b="1" dirty="0" smtClean="0">
                <a:solidFill>
                  <a:srgbClr val="FF0000"/>
                </a:solidFill>
                <a:latin typeface="华文细黑"/>
                <a:ea typeface="华文细黑"/>
                <a:cs typeface="华文细黑"/>
              </a:rPr>
              <a:t>我们可以服从</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因为我们想要</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像一个爱</a:t>
            </a:r>
            <a:r>
              <a:rPr lang="zh-CN" altLang="en-US" sz="2400" b="1" dirty="0">
                <a:solidFill>
                  <a:srgbClr val="FF0000"/>
                </a:solidFill>
                <a:latin typeface="华文细黑"/>
                <a:ea typeface="华文细黑"/>
                <a:cs typeface="华文细黑"/>
              </a:rPr>
              <a:t>的关</a:t>
            </a:r>
            <a:r>
              <a:rPr lang="zh-CN" altLang="en-US" sz="2400" b="1" dirty="0" smtClean="0">
                <a:solidFill>
                  <a:srgbClr val="FF0000"/>
                </a:solidFill>
                <a:latin typeface="华文细黑"/>
                <a:ea typeface="华文细黑"/>
                <a:cs typeface="华文细黑"/>
              </a:rPr>
              <a:t>系</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。在光</a:t>
            </a:r>
            <a:r>
              <a:rPr lang="zh-CN" altLang="en-US" sz="2400" b="1" dirty="0">
                <a:solidFill>
                  <a:srgbClr val="FF0000"/>
                </a:solidFill>
                <a:latin typeface="华文细黑"/>
                <a:ea typeface="华文细黑"/>
                <a:cs typeface="华文细黑"/>
              </a:rPr>
              <a:t>下行走需要诚实，顺从和爱。 这也是跟随基督的榜样，走在</a:t>
            </a:r>
            <a:r>
              <a:rPr lang="zh-CN" altLang="en-US" sz="2400" b="1" dirty="0" smtClean="0">
                <a:solidFill>
                  <a:srgbClr val="FF0000"/>
                </a:solidFill>
                <a:latin typeface="华文细黑"/>
                <a:ea typeface="华文细黑"/>
                <a:cs typeface="华文细黑"/>
              </a:rPr>
              <a:t>路上</a:t>
            </a:r>
            <a:r>
              <a:rPr lang="en-US" altLang="zh-CN" sz="2400" b="1" dirty="0" smtClean="0">
                <a:solidFill>
                  <a:srgbClr val="FF0000"/>
                </a:solidFill>
                <a:latin typeface="华文细黑"/>
                <a:ea typeface="华文细黑"/>
                <a:cs typeface="华文细黑"/>
              </a:rPr>
              <a:t>(2:6)</a:t>
            </a:r>
            <a:r>
              <a:rPr lang="zh-CN" altLang="en-US" sz="2400" b="1" dirty="0" smtClean="0">
                <a:solidFill>
                  <a:srgbClr val="FF0000"/>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p:txBody>
      </p:sp>
      <p:sp>
        <p:nvSpPr>
          <p:cNvPr id="15" name="TextBox 14"/>
          <p:cNvSpPr txBox="1"/>
          <p:nvPr/>
        </p:nvSpPr>
        <p:spPr>
          <a:xfrm>
            <a:off x="8542287"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(12)</a:t>
            </a:r>
            <a:endParaRPr lang="en-US" sz="24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4662927" y="3470366"/>
            <a:ext cx="4516844" cy="3387633"/>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144" y="3026163"/>
            <a:ext cx="9139188" cy="3416320"/>
          </a:xfrm>
          <a:prstGeom prst="rect">
            <a:avLst/>
          </a:prstGeom>
        </p:spPr>
        <p:txBody>
          <a:bodyPr wrap="square">
            <a:spAutoFit/>
          </a:bodyPr>
          <a:lstStyle/>
          <a:p>
            <a:r>
              <a:rPr lang="en-US" sz="2400" dirty="0" smtClean="0">
                <a:latin typeface="Arial Narrow"/>
                <a:cs typeface="Arial Narrow"/>
              </a:rPr>
              <a:t>There are three </a:t>
            </a:r>
            <a:r>
              <a:rPr lang="en-US" sz="2400" dirty="0">
                <a:latin typeface="Arial Narrow"/>
                <a:cs typeface="Arial Narrow"/>
              </a:rPr>
              <a:t>good </a:t>
            </a:r>
            <a:r>
              <a:rPr lang="en-US" sz="2400" dirty="0" smtClean="0">
                <a:latin typeface="Arial Narrow"/>
                <a:cs typeface="Arial Narrow"/>
              </a:rPr>
              <a:t>reasons </a:t>
            </a:r>
            <a:r>
              <a:rPr lang="en-US" sz="2400" dirty="0">
                <a:latin typeface="Arial Narrow"/>
                <a:cs typeface="Arial Narrow"/>
              </a:rPr>
              <a:t>why Christians should love one another. </a:t>
            </a:r>
            <a:endParaRPr lang="en-US" sz="2400" dirty="0" smtClean="0">
              <a:latin typeface="Arial Narrow"/>
              <a:cs typeface="Arial Narrow"/>
            </a:endParaRPr>
          </a:p>
          <a:p>
            <a:r>
              <a:rPr lang="en-US" sz="2400" b="1" dirty="0" err="1" smtClean="0">
                <a:latin typeface="Arial Narrow"/>
                <a:cs typeface="Arial Narrow"/>
              </a:rPr>
              <a:t>A.God</a:t>
            </a:r>
            <a:r>
              <a:rPr lang="en-US" sz="2400" b="1" dirty="0" smtClean="0">
                <a:latin typeface="Arial Narrow"/>
                <a:cs typeface="Arial Narrow"/>
              </a:rPr>
              <a:t> </a:t>
            </a:r>
            <a:r>
              <a:rPr lang="en-US" sz="2400" b="1" dirty="0">
                <a:latin typeface="Arial Narrow"/>
                <a:cs typeface="Arial Narrow"/>
              </a:rPr>
              <a:t>has commanded us to love(2:7-11). </a:t>
            </a:r>
            <a:r>
              <a:rPr lang="en-US" sz="2400" dirty="0">
                <a:latin typeface="Arial Narrow"/>
                <a:cs typeface="Arial Narrow"/>
              </a:rPr>
              <a:t>There are two words for “new” one means “new in time” and the other means “new in quality”(recent vs. fresh). </a:t>
            </a:r>
            <a:r>
              <a:rPr lang="en-US" sz="2400" b="1" dirty="0" err="1">
                <a:latin typeface="Arial Narrow"/>
                <a:cs typeface="Arial Narrow"/>
              </a:rPr>
              <a:t>B.We</a:t>
            </a:r>
            <a:r>
              <a:rPr lang="en-US" sz="2400" b="1" dirty="0">
                <a:latin typeface="Arial Narrow"/>
                <a:cs typeface="Arial Narrow"/>
              </a:rPr>
              <a:t> have been born of God and God’s love lives in us(3:10-24). </a:t>
            </a:r>
            <a:r>
              <a:rPr lang="en-US" sz="2400" dirty="0">
                <a:solidFill>
                  <a:srgbClr val="0000FF"/>
                </a:solidFill>
                <a:latin typeface="Arial Narrow"/>
                <a:cs typeface="Arial Narrow"/>
              </a:rPr>
              <a:t>“This is how we know what love is: Jesus Christ laid down his life for us. And we ought to lay down our lives for our brothers and </a:t>
            </a:r>
            <a:r>
              <a:rPr lang="en-US" sz="2400" dirty="0" err="1">
                <a:solidFill>
                  <a:srgbClr val="0000FF"/>
                </a:solidFill>
                <a:latin typeface="Arial Narrow"/>
                <a:cs typeface="Arial Narrow"/>
              </a:rPr>
              <a:t>sisters.If</a:t>
            </a:r>
            <a:r>
              <a:rPr lang="en-US" sz="2400" dirty="0">
                <a:solidFill>
                  <a:srgbClr val="0000FF"/>
                </a:solidFill>
                <a:latin typeface="Arial Narrow"/>
                <a:cs typeface="Arial Narrow"/>
              </a:rPr>
              <a:t> anyone has material possessions and sees a brother or sister in need but has no pity on them, how can the love of God be in that </a:t>
            </a:r>
            <a:r>
              <a:rPr lang="en-US" sz="2400" dirty="0" err="1">
                <a:solidFill>
                  <a:srgbClr val="0000FF"/>
                </a:solidFill>
                <a:latin typeface="Arial Narrow"/>
                <a:cs typeface="Arial Narrow"/>
              </a:rPr>
              <a:t>person?Dear</a:t>
            </a:r>
            <a:r>
              <a:rPr lang="en-US" sz="2400" dirty="0">
                <a:solidFill>
                  <a:srgbClr val="0000FF"/>
                </a:solidFill>
                <a:latin typeface="Arial Narrow"/>
                <a:cs typeface="Arial Narrow"/>
              </a:rPr>
              <a:t> children, let us not love with words or speech but with actions and in truth”(3:16-18). </a:t>
            </a: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真正团契的</a:t>
            </a:r>
            <a:r>
              <a:rPr lang="zh-CN" altLang="en-US" sz="2800" b="1" dirty="0" smtClean="0">
                <a:solidFill>
                  <a:srgbClr val="FF0000"/>
                </a:solidFill>
                <a:latin typeface="华文细黑"/>
                <a:ea typeface="华文细黑"/>
                <a:cs typeface="华文细黑"/>
              </a:rPr>
              <a:t>表征</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3. Signs of real </a:t>
            </a:r>
            <a:r>
              <a:rPr lang="en-US" sz="2800" b="1" dirty="0" smtClean="0">
                <a:latin typeface="Arial Narrow"/>
                <a:cs typeface="Arial Narrow"/>
              </a:rPr>
              <a:t>fellowship.</a:t>
            </a:r>
            <a:r>
              <a:rPr lang="en-US" sz="2800" dirty="0" smtClean="0">
                <a:latin typeface="Arial Narrow"/>
                <a:cs typeface="Arial Narrow"/>
              </a:rPr>
              <a:t> </a:t>
            </a:r>
            <a:endParaRPr lang="en-US" sz="2800" b="1" dirty="0">
              <a:latin typeface="Arial Narrow"/>
              <a:cs typeface="Arial Narrow"/>
            </a:endParaRPr>
          </a:p>
        </p:txBody>
      </p:sp>
      <p:sp>
        <p:nvSpPr>
          <p:cNvPr id="12" name="Rectangle 11"/>
          <p:cNvSpPr/>
          <p:nvPr/>
        </p:nvSpPr>
        <p:spPr>
          <a:xfrm>
            <a:off x="-12126" y="462029"/>
            <a:ext cx="9137170" cy="3046988"/>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基督徒为什么要彼此相爱有三个</a:t>
            </a:r>
            <a:r>
              <a:rPr lang="zh-CN" altLang="en-US" sz="2400" b="1" dirty="0">
                <a:solidFill>
                  <a:srgbClr val="FF0000"/>
                </a:solidFill>
                <a:latin typeface="华文细黑"/>
                <a:ea typeface="华文细黑"/>
                <a:cs typeface="华文细黑"/>
              </a:rPr>
              <a:t>好理由。</a:t>
            </a:r>
          </a:p>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。神命令我们去爱</a:t>
            </a:r>
            <a:r>
              <a:rPr lang="en-US" altLang="zh-CN" sz="2400" b="1" dirty="0" smtClean="0">
                <a:solidFill>
                  <a:srgbClr val="FF0000"/>
                </a:solidFill>
                <a:latin typeface="华文细黑"/>
                <a:ea typeface="华文细黑"/>
                <a:cs typeface="华文细黑"/>
              </a:rPr>
              <a:t>(2:7</a:t>
            </a:r>
            <a:r>
              <a:rPr lang="en-US" altLang="zh-CN" sz="2400" b="1" dirty="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11)</a:t>
            </a:r>
            <a:r>
              <a:rPr lang="zh-CN" altLang="en-US" sz="2400" b="1"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“新”有两个词，一个意思是“新的时间”，另一个意思是“新的质量</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最近与新鲜</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a:t>
            </a:r>
            <a:r>
              <a:rPr lang="zh-CN" altLang="en-US" sz="2400" b="1" dirty="0">
                <a:solidFill>
                  <a:srgbClr val="FF0000"/>
                </a:solidFill>
                <a:latin typeface="华文细黑"/>
                <a:ea typeface="华文细黑"/>
                <a:cs typeface="华文细黑"/>
              </a:rPr>
              <a:t>是上帝所生，</a:t>
            </a:r>
            <a:r>
              <a:rPr lang="zh-CN" altLang="en-US" sz="2400" b="1" dirty="0" smtClean="0">
                <a:solidFill>
                  <a:srgbClr val="FF0000"/>
                </a:solidFill>
                <a:latin typeface="华文细黑"/>
                <a:ea typeface="华文细黑"/>
                <a:cs typeface="华文细黑"/>
              </a:rPr>
              <a:t>上帝的爱在我们里面</a:t>
            </a:r>
            <a:r>
              <a:rPr lang="en-US" altLang="zh-CN" sz="2400" b="1" dirty="0" smtClean="0">
                <a:solidFill>
                  <a:srgbClr val="FF0000"/>
                </a:solidFill>
                <a:latin typeface="华文细黑"/>
                <a:ea typeface="华文细黑"/>
                <a:cs typeface="华文细黑"/>
              </a:rPr>
              <a:t>(3:10</a:t>
            </a:r>
            <a:r>
              <a:rPr lang="en-US" altLang="zh-CN" sz="2400" b="1" dirty="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24)</a:t>
            </a:r>
            <a:r>
              <a:rPr lang="zh-CN" altLang="en-US" sz="2400" b="1" dirty="0" smtClean="0">
                <a:solidFill>
                  <a:srgbClr val="FF0000"/>
                </a:solidFill>
                <a:latin typeface="华文细黑"/>
                <a:ea typeface="华文细黑"/>
                <a:cs typeface="华文细黑"/>
              </a:rPr>
              <a:t>。</a:t>
            </a:r>
            <a:r>
              <a:rPr lang="zh-CN" altLang="en-US" sz="2400" b="1" dirty="0" smtClean="0">
                <a:solidFill>
                  <a:srgbClr val="0000FF"/>
                </a:solidFill>
                <a:latin typeface="华文细黑"/>
                <a:ea typeface="华文细黑"/>
                <a:cs typeface="华文细黑"/>
              </a:rPr>
              <a:t> </a:t>
            </a:r>
            <a:r>
              <a:rPr lang="en-US" altLang="zh-TW"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主为我们舍命，我们从此就知道何为爱。我们也当为弟兄舍命。凡有世上财物的，看见弟兄穷乏，却塞住怜恤的心，爱神的心怎能存在他里面呢</a:t>
            </a:r>
            <a:r>
              <a:rPr lang="en-US" sz="2400"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(3:16-18)</a:t>
            </a:r>
            <a:r>
              <a:rPr lang="en-US" sz="2400" dirty="0">
                <a:solidFill>
                  <a:srgbClr val="0000FF"/>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a:p>
            <a:endParaRPr lang="en-US" sz="2400" b="1" dirty="0">
              <a:solidFill>
                <a:srgbClr val="FF0000"/>
              </a:solidFill>
              <a:latin typeface="Arial Narrow"/>
              <a:cs typeface="Arial Narrow"/>
            </a:endParaRPr>
          </a:p>
        </p:txBody>
      </p:sp>
      <p:sp>
        <p:nvSpPr>
          <p:cNvPr id="7" name="TextBox 6"/>
          <p:cNvSpPr txBox="1"/>
          <p:nvPr/>
        </p:nvSpPr>
        <p:spPr>
          <a:xfrm>
            <a:off x="8542287"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(13)</a:t>
            </a:r>
            <a:endParaRPr lang="en-US" sz="2400" dirty="0">
              <a:solidFill>
                <a:srgbClr val="0000FF"/>
              </a:solidFill>
              <a:latin typeface="Times"/>
              <a:cs typeface="Times"/>
            </a:endParaRPr>
          </a:p>
        </p:txBody>
      </p:sp>
    </p:spTree>
    <p:extLst>
      <p:ext uri="{BB962C8B-B14F-4D97-AF65-F5344CB8AC3E}">
        <p14:creationId xmlns:p14="http://schemas.microsoft.com/office/powerpoint/2010/main" val="3275501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144" y="3403741"/>
            <a:ext cx="9139188" cy="3416320"/>
          </a:xfrm>
          <a:prstGeom prst="rect">
            <a:avLst/>
          </a:prstGeom>
        </p:spPr>
        <p:txBody>
          <a:bodyPr wrap="square">
            <a:spAutoFit/>
          </a:bodyPr>
          <a:lstStyle/>
          <a:p>
            <a:r>
              <a:rPr lang="en-US" sz="2400" b="1" dirty="0" err="1">
                <a:latin typeface="Arial Narrow"/>
                <a:cs typeface="Arial Narrow"/>
              </a:rPr>
              <a:t>C.God</a:t>
            </a:r>
            <a:r>
              <a:rPr lang="en-US" sz="2400" b="1" dirty="0">
                <a:latin typeface="Arial Narrow"/>
                <a:cs typeface="Arial Narrow"/>
              </a:rPr>
              <a:t> revealed His love to us(4:7-21)</a:t>
            </a:r>
            <a:r>
              <a:rPr lang="en-US" sz="2400" b="1"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Dear friends</a:t>
            </a:r>
            <a:r>
              <a:rPr lang="en-US" sz="2400" dirty="0" smtClean="0">
                <a:solidFill>
                  <a:srgbClr val="0000FF"/>
                </a:solidFill>
                <a:latin typeface="Arial Narrow"/>
                <a:cs typeface="Arial Narrow"/>
              </a:rPr>
              <a:t>, let </a:t>
            </a:r>
            <a:r>
              <a:rPr lang="en-US" sz="2400" dirty="0">
                <a:solidFill>
                  <a:srgbClr val="0000FF"/>
                </a:solidFill>
                <a:latin typeface="Arial Narrow"/>
                <a:cs typeface="Arial Narrow"/>
              </a:rPr>
              <a:t>us love one another, for love comes from God. Everyone who loves has been born of God and knows God. Whoever does not love does not know God, because God is </a:t>
            </a:r>
            <a:r>
              <a:rPr lang="en-US" sz="2400" dirty="0" err="1">
                <a:solidFill>
                  <a:srgbClr val="0000FF"/>
                </a:solidFill>
                <a:latin typeface="Arial Narrow"/>
                <a:cs typeface="Arial Narrow"/>
              </a:rPr>
              <a:t>love.This</a:t>
            </a:r>
            <a:r>
              <a:rPr lang="en-US" sz="2400" dirty="0">
                <a:solidFill>
                  <a:srgbClr val="0000FF"/>
                </a:solidFill>
                <a:latin typeface="Arial Narrow"/>
                <a:cs typeface="Arial Narrow"/>
              </a:rPr>
              <a:t> is how God showed his love among us: He sent his one and only Son into the world that we might live through him. This is </a:t>
            </a:r>
            <a:r>
              <a:rPr lang="en-US" sz="2400" dirty="0" err="1">
                <a:solidFill>
                  <a:srgbClr val="0000FF"/>
                </a:solidFill>
                <a:latin typeface="Arial Narrow"/>
                <a:cs typeface="Arial Narrow"/>
              </a:rPr>
              <a:t>love:not</a:t>
            </a:r>
            <a:r>
              <a:rPr lang="en-US" sz="2400" dirty="0">
                <a:solidFill>
                  <a:srgbClr val="0000FF"/>
                </a:solidFill>
                <a:latin typeface="Arial Narrow"/>
                <a:cs typeface="Arial Narrow"/>
              </a:rPr>
              <a:t> that we loved </a:t>
            </a:r>
            <a:r>
              <a:rPr lang="en-US" sz="2400" dirty="0" err="1">
                <a:solidFill>
                  <a:srgbClr val="0000FF"/>
                </a:solidFill>
                <a:latin typeface="Arial Narrow"/>
                <a:cs typeface="Arial Narrow"/>
              </a:rPr>
              <a:t>God,but</a:t>
            </a:r>
            <a:r>
              <a:rPr lang="en-US" sz="2400" dirty="0">
                <a:solidFill>
                  <a:srgbClr val="0000FF"/>
                </a:solidFill>
                <a:latin typeface="Arial Narrow"/>
                <a:cs typeface="Arial Narrow"/>
              </a:rPr>
              <a:t> that he loved us and sent his Son as an atoning sacrifice for our sins</a:t>
            </a:r>
            <a:r>
              <a:rPr lang="en-US" sz="2400" dirty="0" smtClean="0">
                <a:solidFill>
                  <a:srgbClr val="0000FF"/>
                </a:solidFill>
                <a:latin typeface="Arial Narrow"/>
                <a:cs typeface="Arial Narrow"/>
              </a:rPr>
              <a:t>. Dear </a:t>
            </a:r>
            <a:r>
              <a:rPr lang="en-US" sz="2400" dirty="0" err="1">
                <a:solidFill>
                  <a:srgbClr val="0000FF"/>
                </a:solidFill>
                <a:latin typeface="Arial Narrow"/>
                <a:cs typeface="Arial Narrow"/>
              </a:rPr>
              <a:t>friends,since</a:t>
            </a:r>
            <a:r>
              <a:rPr lang="en-US" sz="2400" dirty="0">
                <a:solidFill>
                  <a:srgbClr val="0000FF"/>
                </a:solidFill>
                <a:latin typeface="Arial Narrow"/>
                <a:cs typeface="Arial Narrow"/>
              </a:rPr>
              <a:t> God so loved us, we also ought to love one </a:t>
            </a:r>
            <a:r>
              <a:rPr lang="en-US" sz="2400" dirty="0" err="1">
                <a:solidFill>
                  <a:srgbClr val="0000FF"/>
                </a:solidFill>
                <a:latin typeface="Arial Narrow"/>
                <a:cs typeface="Arial Narrow"/>
              </a:rPr>
              <a:t>another.No</a:t>
            </a:r>
            <a:r>
              <a:rPr lang="en-US" sz="2400" dirty="0">
                <a:solidFill>
                  <a:srgbClr val="0000FF"/>
                </a:solidFill>
                <a:latin typeface="Arial Narrow"/>
                <a:cs typeface="Arial Narrow"/>
              </a:rPr>
              <a:t> one has ever seen God; but if we love one another, God lives in us and his love is made complete in us”(4:7-12).</a:t>
            </a: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真正团契的</a:t>
            </a:r>
            <a:r>
              <a:rPr lang="zh-CN" altLang="en-US" sz="2800" b="1" dirty="0" smtClean="0">
                <a:solidFill>
                  <a:srgbClr val="FF0000"/>
                </a:solidFill>
                <a:latin typeface="华文细黑"/>
                <a:ea typeface="华文细黑"/>
                <a:cs typeface="华文细黑"/>
              </a:rPr>
              <a:t>表征</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3. Signs of real fellowship.</a:t>
            </a:r>
            <a:r>
              <a:rPr lang="en-US" sz="2800" dirty="0">
                <a:latin typeface="Arial Narrow"/>
                <a:cs typeface="Arial Narrow"/>
              </a:rPr>
              <a:t> </a:t>
            </a:r>
            <a:endParaRPr lang="en-US" sz="2800" b="1" dirty="0">
              <a:latin typeface="Arial Narrow"/>
              <a:cs typeface="Arial Narrow"/>
            </a:endParaRPr>
          </a:p>
        </p:txBody>
      </p:sp>
      <p:sp>
        <p:nvSpPr>
          <p:cNvPr id="12" name="Rectangle 11"/>
          <p:cNvSpPr/>
          <p:nvPr/>
        </p:nvSpPr>
        <p:spPr>
          <a:xfrm>
            <a:off x="-12126" y="462029"/>
            <a:ext cx="9137170" cy="3046988"/>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。神显</a:t>
            </a:r>
            <a:r>
              <a:rPr lang="zh-CN" altLang="en-US" sz="2400" dirty="0">
                <a:solidFill>
                  <a:srgbClr val="FF0000"/>
                </a:solidFill>
                <a:latin typeface="华文细黑"/>
                <a:ea typeface="华文细黑"/>
                <a:cs typeface="华文细黑"/>
              </a:rPr>
              <a:t>明他对我们</a:t>
            </a:r>
            <a:r>
              <a:rPr lang="zh-CN" altLang="en-US" sz="2400" dirty="0" smtClean="0">
                <a:solidFill>
                  <a:srgbClr val="FF0000"/>
                </a:solidFill>
                <a:latin typeface="华文细黑"/>
                <a:ea typeface="华文细黑"/>
                <a:cs typeface="华文细黑"/>
              </a:rPr>
              <a:t>的爱</a:t>
            </a:r>
            <a:r>
              <a:rPr lang="en-US" altLang="zh-CN" sz="2400" dirty="0" smtClean="0">
                <a:solidFill>
                  <a:srgbClr val="FF0000"/>
                </a:solidFill>
                <a:latin typeface="华文细黑"/>
                <a:ea typeface="华文细黑"/>
                <a:cs typeface="华文细黑"/>
              </a:rPr>
              <a:t>(4:7</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a:t>
            </a:r>
            <a:r>
              <a:rPr lang="zh-CN"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亲爱的弟兄阿，我们应当彼此相爱。因为爱是从神来的。凡有爱心的，都是由神而生，并且认识神。没有爱心的，就不认识神。因为神就是爱。神差他独生子到世间来，使我们借着他得生，神爱我们的心，在此就显明了。不是我们爱神，乃是神爱我们，差他的儿子，为我们的罪作了挽回祭，这就是爱了。亲爱的弟兄阿，神既是这样爱我们，我们也当彼此相爱。从来没有人见过神。我们若彼此相爱，神就住在我们里面，爱他的心在我们里面得以完全</a:t>
            </a:r>
            <a:r>
              <a:rPr lang="en-US" sz="2400" dirty="0" smtClean="0">
                <a:solidFill>
                  <a:srgbClr val="0000FF"/>
                </a:solidFill>
                <a:latin typeface="华文细黑"/>
                <a:ea typeface="华文细黑"/>
                <a:cs typeface="华文细黑"/>
              </a:rPr>
              <a:t>了</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(4:7-12</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7" name="TextBox 6"/>
          <p:cNvSpPr txBox="1"/>
          <p:nvPr/>
        </p:nvSpPr>
        <p:spPr>
          <a:xfrm>
            <a:off x="8525354"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(14)</a:t>
            </a:r>
            <a:endParaRPr lang="en-US" sz="2400" dirty="0">
              <a:solidFill>
                <a:srgbClr val="0000FF"/>
              </a:solidFill>
              <a:latin typeface="Times"/>
              <a:cs typeface="Times"/>
            </a:endParaRPr>
          </a:p>
        </p:txBody>
      </p:sp>
      <p:sp>
        <p:nvSpPr>
          <p:cNvPr id="5" name="TextBox 4"/>
          <p:cNvSpPr txBox="1"/>
          <p:nvPr/>
        </p:nvSpPr>
        <p:spPr>
          <a:xfrm>
            <a:off x="4812" y="5571067"/>
            <a:ext cx="46518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673692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11" y="3418306"/>
            <a:ext cx="9120231" cy="3323987"/>
          </a:xfrm>
          <a:prstGeom prst="rect">
            <a:avLst/>
          </a:prstGeom>
        </p:spPr>
        <p:txBody>
          <a:bodyPr wrap="square">
            <a:spAutoFit/>
          </a:bodyPr>
          <a:lstStyle/>
          <a:p>
            <a:r>
              <a:rPr lang="en-US" sz="2400" b="1" dirty="0" err="1" smtClean="0">
                <a:latin typeface="Arial Narrow"/>
                <a:cs typeface="Arial Narrow"/>
              </a:rPr>
              <a:t>A.They</a:t>
            </a:r>
            <a:r>
              <a:rPr lang="en-US" sz="2400" b="1" dirty="0" smtClean="0">
                <a:latin typeface="Arial Narrow"/>
                <a:cs typeface="Arial Narrow"/>
              </a:rPr>
              <a:t> </a:t>
            </a:r>
            <a:r>
              <a:rPr lang="en-US" sz="2400" b="1" dirty="0">
                <a:latin typeface="Arial Narrow"/>
                <a:cs typeface="Arial Narrow"/>
              </a:rPr>
              <a:t>depart. </a:t>
            </a:r>
            <a:r>
              <a:rPr lang="en-US" sz="2400" dirty="0">
                <a:latin typeface="Arial Narrow"/>
                <a:cs typeface="Arial Narrow"/>
              </a:rPr>
              <a:t>“</a:t>
            </a:r>
            <a:r>
              <a:rPr lang="en-US" sz="2400" dirty="0">
                <a:solidFill>
                  <a:srgbClr val="0000FF"/>
                </a:solidFill>
                <a:latin typeface="Arial Narrow"/>
                <a:cs typeface="Arial Narrow"/>
              </a:rPr>
              <a:t>Dear children, this is the last </a:t>
            </a:r>
            <a:r>
              <a:rPr lang="en-US" sz="2400" dirty="0" err="1">
                <a:solidFill>
                  <a:srgbClr val="0000FF"/>
                </a:solidFill>
                <a:latin typeface="Arial Narrow"/>
                <a:cs typeface="Arial Narrow"/>
              </a:rPr>
              <a:t>hour;and</a:t>
            </a:r>
            <a:r>
              <a:rPr lang="en-US" sz="2400" dirty="0">
                <a:solidFill>
                  <a:srgbClr val="0000FF"/>
                </a:solidFill>
                <a:latin typeface="Arial Narrow"/>
                <a:cs typeface="Arial Narrow"/>
              </a:rPr>
              <a:t> as you have heard that the antichrist is </a:t>
            </a:r>
            <a:r>
              <a:rPr lang="en-US" sz="2400" dirty="0" err="1">
                <a:solidFill>
                  <a:srgbClr val="0000FF"/>
                </a:solidFill>
                <a:latin typeface="Arial Narrow"/>
                <a:cs typeface="Arial Narrow"/>
              </a:rPr>
              <a:t>coming,even</a:t>
            </a:r>
            <a:r>
              <a:rPr lang="en-US" sz="2400" dirty="0">
                <a:solidFill>
                  <a:srgbClr val="0000FF"/>
                </a:solidFill>
                <a:latin typeface="Arial Narrow"/>
                <a:cs typeface="Arial Narrow"/>
              </a:rPr>
              <a:t> now many antichrists have </a:t>
            </a:r>
            <a:r>
              <a:rPr lang="en-US" sz="2400" dirty="0" err="1">
                <a:solidFill>
                  <a:srgbClr val="0000FF"/>
                </a:solidFill>
                <a:latin typeface="Arial Narrow"/>
                <a:cs typeface="Arial Narrow"/>
              </a:rPr>
              <a:t>come.This</a:t>
            </a:r>
            <a:r>
              <a:rPr lang="en-US" sz="2400" dirty="0">
                <a:solidFill>
                  <a:srgbClr val="0000FF"/>
                </a:solidFill>
                <a:latin typeface="Arial Narrow"/>
                <a:cs typeface="Arial Narrow"/>
              </a:rPr>
              <a:t> is how we know it is the last hour. </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They went out from us, but they did not really belong to us. For if they had belonged to us, they would have remained with us; but their going showed that none of them belonged to us”(2:18-19). </a:t>
            </a:r>
            <a:endParaRPr lang="en-US" sz="2400" dirty="0" smtClean="0">
              <a:solidFill>
                <a:srgbClr val="0000FF"/>
              </a:solidFill>
              <a:latin typeface="Arial Narrow"/>
              <a:cs typeface="Arial Narrow"/>
            </a:endParaRPr>
          </a:p>
          <a:p>
            <a:r>
              <a:rPr lang="en-US" sz="2400" b="1" dirty="0" err="1" smtClean="0">
                <a:latin typeface="Arial Narrow"/>
                <a:cs typeface="Arial Narrow"/>
              </a:rPr>
              <a:t>B.They</a:t>
            </a:r>
            <a:r>
              <a:rPr lang="en-US" sz="2400" b="1" dirty="0" smtClean="0">
                <a:latin typeface="Arial Narrow"/>
                <a:cs typeface="Arial Narrow"/>
              </a:rPr>
              <a:t> </a:t>
            </a:r>
            <a:r>
              <a:rPr lang="en-US" sz="2400" b="1" dirty="0">
                <a:latin typeface="Arial Narrow"/>
                <a:cs typeface="Arial Narrow"/>
              </a:rPr>
              <a:t>try to deceive(2:26-29). </a:t>
            </a:r>
            <a:endParaRPr lang="en-US" sz="2400" b="1" dirty="0" smtClean="0">
              <a:latin typeface="Arial Narrow"/>
              <a:cs typeface="Arial Narrow"/>
            </a:endParaRPr>
          </a:p>
          <a:p>
            <a:r>
              <a:rPr lang="en-US" sz="2200" b="1" dirty="0" err="1">
                <a:latin typeface="Arial Narrow"/>
                <a:cs typeface="Arial Narrow"/>
              </a:rPr>
              <a:t>C.They</a:t>
            </a:r>
            <a:r>
              <a:rPr lang="en-US" sz="2200" b="1" dirty="0">
                <a:latin typeface="Arial Narrow"/>
                <a:cs typeface="Arial Narrow"/>
              </a:rPr>
              <a:t> are pretenders. </a:t>
            </a:r>
            <a:r>
              <a:rPr lang="en-US" sz="2200" dirty="0">
                <a:solidFill>
                  <a:srgbClr val="0000FF"/>
                </a:solidFill>
                <a:latin typeface="Arial Narrow"/>
                <a:cs typeface="Arial Narrow"/>
              </a:rPr>
              <a:t>“This is how we know who the children of God are and who the children of the devil </a:t>
            </a:r>
            <a:r>
              <a:rPr lang="en-US" sz="2200" dirty="0" err="1">
                <a:solidFill>
                  <a:srgbClr val="0000FF"/>
                </a:solidFill>
                <a:latin typeface="Arial Narrow"/>
                <a:cs typeface="Arial Narrow"/>
              </a:rPr>
              <a:t>are:Anyone</a:t>
            </a:r>
            <a:r>
              <a:rPr lang="en-US" sz="2200" dirty="0">
                <a:solidFill>
                  <a:srgbClr val="0000FF"/>
                </a:solidFill>
                <a:latin typeface="Arial Narrow"/>
                <a:cs typeface="Arial Narrow"/>
              </a:rPr>
              <a:t> who does not do what is right is not God’s </a:t>
            </a:r>
            <a:r>
              <a:rPr lang="en-US" sz="2200" dirty="0" err="1">
                <a:solidFill>
                  <a:srgbClr val="0000FF"/>
                </a:solidFill>
                <a:latin typeface="Arial Narrow"/>
                <a:cs typeface="Arial Narrow"/>
              </a:rPr>
              <a:t>child,nor</a:t>
            </a:r>
            <a:r>
              <a:rPr lang="en-US" sz="2200" dirty="0">
                <a:solidFill>
                  <a:srgbClr val="0000FF"/>
                </a:solidFill>
                <a:latin typeface="Arial Narrow"/>
                <a:cs typeface="Arial Narrow"/>
              </a:rPr>
              <a:t> is anyone who does not love their brother and sister.” (3:10).</a:t>
            </a:r>
            <a:r>
              <a:rPr lang="en-US" sz="2200" b="1" dirty="0">
                <a:solidFill>
                  <a:srgbClr val="0000FF"/>
                </a:solidFill>
                <a:latin typeface="Arial Narrow"/>
                <a:cs typeface="Arial Narrow"/>
              </a:rPr>
              <a:t> </a:t>
            </a:r>
          </a:p>
        </p:txBody>
      </p:sp>
      <p:sp>
        <p:nvSpPr>
          <p:cNvPr id="10" name="TextBox 9"/>
          <p:cNvSpPr txBox="1"/>
          <p:nvPr/>
        </p:nvSpPr>
        <p:spPr>
          <a:xfrm>
            <a:off x="-12126" y="-18923"/>
            <a:ext cx="9359326" cy="492443"/>
          </a:xfrm>
          <a:prstGeom prst="rect">
            <a:avLst/>
          </a:prstGeom>
          <a:noFill/>
        </p:spPr>
        <p:txBody>
          <a:bodyPr wrap="square" rtlCol="0">
            <a:spAutoFit/>
          </a:bodyPr>
          <a:lstStyle/>
          <a:p>
            <a:r>
              <a:rPr lang="zh-CN" altLang="en-US" sz="2600" b="1" dirty="0">
                <a:solidFill>
                  <a:srgbClr val="FF0000"/>
                </a:solidFill>
                <a:latin typeface="华文细黑"/>
                <a:ea typeface="华文细黑"/>
                <a:cs typeface="华文细黑"/>
              </a:rPr>
              <a:t>四</a:t>
            </a:r>
            <a:r>
              <a:rPr lang="zh-CN" altLang="en-US" sz="2600" b="1" dirty="0" smtClean="0">
                <a:solidFill>
                  <a:srgbClr val="FF0000"/>
                </a:solidFill>
                <a:latin typeface="华文细黑"/>
                <a:ea typeface="华文细黑"/>
                <a:cs typeface="华文细黑"/>
              </a:rPr>
              <a:t>。真正团</a:t>
            </a:r>
            <a:r>
              <a:rPr lang="zh-CN" altLang="en-US" sz="2600" b="1" dirty="0" smtClean="0">
                <a:solidFill>
                  <a:srgbClr val="FF0000"/>
                </a:solidFill>
                <a:latin typeface="华文细黑"/>
                <a:ea typeface="华文细黑"/>
                <a:cs typeface="华文细黑"/>
              </a:rPr>
              <a:t>契的警告。</a:t>
            </a:r>
            <a:r>
              <a:rPr lang="en-US" sz="2600" b="1" dirty="0">
                <a:latin typeface="Arial Narrow"/>
                <a:cs typeface="Arial Narrow"/>
              </a:rPr>
              <a:t>4</a:t>
            </a:r>
            <a:r>
              <a:rPr lang="en-US" sz="2600" b="1" dirty="0" smtClean="0">
                <a:latin typeface="Arial Narrow"/>
                <a:cs typeface="Arial Narrow"/>
              </a:rPr>
              <a:t>.Warnings </a:t>
            </a:r>
            <a:r>
              <a:rPr lang="en-US" sz="2600" b="1" dirty="0">
                <a:latin typeface="Arial Narrow"/>
                <a:cs typeface="Arial Narrow"/>
              </a:rPr>
              <a:t>about real </a:t>
            </a:r>
            <a:r>
              <a:rPr lang="en-US" sz="2600" b="1" dirty="0" smtClean="0">
                <a:latin typeface="Arial Narrow"/>
                <a:cs typeface="Arial Narrow"/>
              </a:rPr>
              <a:t>fellowship</a:t>
            </a:r>
            <a:r>
              <a:rPr lang="en-US" sz="2600" b="1" dirty="0">
                <a:latin typeface="Arial Narrow"/>
                <a:cs typeface="Arial Narrow"/>
              </a:rPr>
              <a:t>.</a:t>
            </a:r>
          </a:p>
        </p:txBody>
      </p:sp>
      <p:sp>
        <p:nvSpPr>
          <p:cNvPr id="12" name="Rectangle 11"/>
          <p:cNvSpPr/>
          <p:nvPr/>
        </p:nvSpPr>
        <p:spPr>
          <a:xfrm>
            <a:off x="-12126" y="462029"/>
            <a:ext cx="9137170" cy="3416320"/>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他们离开</a:t>
            </a:r>
            <a:r>
              <a:rPr lang="zh-TW" altLang="en-US" sz="2400" b="1" dirty="0">
                <a:solidFill>
                  <a:srgbClr val="FF0000"/>
                </a:solidFill>
                <a:latin typeface="华文细黑"/>
                <a:ea typeface="华文细黑"/>
                <a:cs typeface="华文细黑"/>
              </a:rPr>
              <a:t>了</a:t>
            </a:r>
            <a:r>
              <a:rPr lang="zh-TW"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小子们哪，如今是末时了。你们曾听见说，那敌基督的要来现在已经有好些敌基督的出来了。从此我们就知道如今是末时了。他们从我们中间出去，却不是属我们的。若是属我们的，就必仍旧与我们同在。他们出去，显明都不是属我们</a:t>
            </a:r>
            <a:r>
              <a:rPr lang="en-US" sz="2400" dirty="0" smtClean="0">
                <a:solidFill>
                  <a:srgbClr val="0000FF"/>
                </a:solidFill>
                <a:latin typeface="华文细黑"/>
                <a:ea typeface="华文细黑"/>
                <a:cs typeface="华文细黑"/>
              </a:rPr>
              <a:t>的</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2</a:t>
            </a:r>
            <a:r>
              <a:rPr lang="en-US" sz="2400" dirty="0" smtClean="0">
                <a:solidFill>
                  <a:srgbClr val="0000FF"/>
                </a:solidFill>
                <a:latin typeface="华文细黑"/>
                <a:ea typeface="华文细黑"/>
                <a:cs typeface="华文细黑"/>
              </a:rPr>
              <a:t>: 18</a:t>
            </a:r>
            <a:r>
              <a:rPr lang="en-US" sz="2400" dirty="0">
                <a:solidFill>
                  <a:srgbClr val="0000FF"/>
                </a:solidFill>
                <a:latin typeface="华文细黑"/>
                <a:ea typeface="华文细黑"/>
                <a:cs typeface="华文细黑"/>
              </a:rPr>
              <a:t>-19) </a:t>
            </a:r>
            <a:r>
              <a:rPr lang="zh-CN" altLang="en-US" sz="2400" dirty="0" smtClean="0">
                <a:solidFill>
                  <a:srgbClr val="0000FF"/>
                </a:solidFill>
                <a:latin typeface="华文细黑"/>
                <a:ea typeface="华文细黑"/>
                <a:cs typeface="华文细黑"/>
              </a:rPr>
              <a:t>。</a:t>
            </a:r>
            <a:endParaRPr lang="en-US" sz="2400" dirty="0" smtClean="0">
              <a:solidFill>
                <a:srgbClr val="0000FF"/>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他们试图欺骗</a:t>
            </a:r>
            <a:r>
              <a:rPr lang="en-US" altLang="zh-CN" sz="2400" b="1" dirty="0" smtClean="0">
                <a:solidFill>
                  <a:srgbClr val="FF0000"/>
                </a:solidFill>
                <a:latin typeface="华文细黑"/>
                <a:ea typeface="华文细黑"/>
                <a:cs typeface="华文细黑"/>
              </a:rPr>
              <a:t>(2:26</a:t>
            </a:r>
            <a:r>
              <a:rPr lang="en-US" altLang="zh-CN" sz="2400" b="1" dirty="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29)</a:t>
            </a:r>
            <a:r>
              <a:rPr lang="zh-CN" altLang="en-US" sz="2400" b="1"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TW" sz="2400" b="1" dirty="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他们是</a:t>
            </a:r>
            <a:r>
              <a:rPr lang="zh-CN" altLang="en-US" sz="2400" b="1" dirty="0" smtClean="0">
                <a:solidFill>
                  <a:srgbClr val="FF0000"/>
                </a:solidFill>
                <a:latin typeface="华文细黑"/>
                <a:ea typeface="华文细黑"/>
                <a:cs typeface="华文细黑"/>
              </a:rPr>
              <a:t>伪装</a:t>
            </a:r>
            <a:r>
              <a:rPr lang="zh-TW" altLang="en-US" sz="2400" b="1" dirty="0" smtClean="0">
                <a:solidFill>
                  <a:srgbClr val="FF0000"/>
                </a:solidFill>
                <a:latin typeface="华文细黑"/>
                <a:ea typeface="华文细黑"/>
                <a:cs typeface="华文细黑"/>
              </a:rPr>
              <a:t>者</a:t>
            </a:r>
            <a:r>
              <a:rPr lang="zh-TW" altLang="en-US" sz="2400" b="1" dirty="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 </a:t>
            </a:r>
            <a:r>
              <a:rPr lang="en-US" altLang="zh-TW" sz="2400" dirty="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从此就显出谁是神的儿女，谁是魔鬼的儿女。凡不行义的，就不属神。不爱弟兄的也是如此</a:t>
            </a:r>
            <a:r>
              <a:rPr lang="en-US" altLang="zh-TW" sz="2400" dirty="0">
                <a:solidFill>
                  <a:srgbClr val="0000FF"/>
                </a:solidFill>
                <a:latin typeface="华文细黑"/>
                <a:ea typeface="华文细黑"/>
                <a:cs typeface="华文细黑"/>
              </a:rPr>
              <a:t>” (3:</a:t>
            </a:r>
            <a:r>
              <a:rPr lang="zh-CN" altLang="zh-TW" sz="2400" dirty="0">
                <a:solidFill>
                  <a:srgbClr val="0000FF"/>
                </a:solidFill>
                <a:latin typeface="华文细黑"/>
                <a:ea typeface="华文细黑"/>
                <a:cs typeface="华文细黑"/>
              </a:rPr>
              <a:t>1</a:t>
            </a:r>
            <a:r>
              <a:rPr lang="en-US" altLang="zh-CN" sz="2400" dirty="0">
                <a:solidFill>
                  <a:srgbClr val="0000FF"/>
                </a:solidFill>
                <a:latin typeface="华文细黑"/>
                <a:ea typeface="华文细黑"/>
                <a:cs typeface="华文细黑"/>
              </a:rPr>
              <a:t>0</a:t>
            </a:r>
            <a:r>
              <a:rPr lang="en-US" altLang="zh-TW" sz="2400" dirty="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zh-TW" altLang="en-US" sz="2400" b="1" dirty="0">
                <a:solidFill>
                  <a:srgbClr val="0000FF"/>
                </a:solidFill>
                <a:latin typeface="华文细黑"/>
                <a:ea typeface="华文细黑"/>
                <a:cs typeface="华文细黑"/>
              </a:rPr>
              <a:t> </a:t>
            </a:r>
            <a:endParaRPr lang="en-US" altLang="zh-TW" sz="2400" b="1" dirty="0">
              <a:solidFill>
                <a:srgbClr val="0000FF"/>
              </a:solidFill>
              <a:latin typeface="华文细黑"/>
              <a:ea typeface="华文细黑"/>
              <a:cs typeface="华文细黑"/>
            </a:endParaRPr>
          </a:p>
          <a:p>
            <a:endParaRPr lang="zh-TW" altLang="en-US" sz="2400" dirty="0">
              <a:solidFill>
                <a:srgbClr val="FF0000"/>
              </a:solidFill>
              <a:latin typeface="华文细黑"/>
              <a:ea typeface="华文细黑"/>
              <a:cs typeface="华文细黑"/>
            </a:endParaRPr>
          </a:p>
        </p:txBody>
      </p:sp>
      <p:sp>
        <p:nvSpPr>
          <p:cNvPr id="7" name="TextBox 6"/>
          <p:cNvSpPr txBox="1"/>
          <p:nvPr/>
        </p:nvSpPr>
        <p:spPr>
          <a:xfrm>
            <a:off x="8491488"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(15)</a:t>
            </a:r>
            <a:endParaRPr lang="en-US" sz="2400" dirty="0">
              <a:solidFill>
                <a:srgbClr val="0000FF"/>
              </a:solidFill>
              <a:latin typeface="Times"/>
              <a:cs typeface="Times"/>
            </a:endParaRPr>
          </a:p>
        </p:txBody>
      </p:sp>
    </p:spTree>
    <p:extLst>
      <p:ext uri="{BB962C8B-B14F-4D97-AF65-F5344CB8AC3E}">
        <p14:creationId xmlns:p14="http://schemas.microsoft.com/office/powerpoint/2010/main" val="37378498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31" y="3411895"/>
            <a:ext cx="9137169" cy="3139321"/>
          </a:xfrm>
          <a:prstGeom prst="rect">
            <a:avLst/>
          </a:prstGeom>
        </p:spPr>
        <p:txBody>
          <a:bodyPr wrap="square">
            <a:spAutoFit/>
          </a:bodyPr>
          <a:lstStyle/>
          <a:p>
            <a:r>
              <a:rPr lang="en-US" sz="2200" b="1" dirty="0" err="1" smtClean="0">
                <a:latin typeface="Arial Narrow"/>
                <a:cs typeface="Arial Narrow"/>
              </a:rPr>
              <a:t>D.They</a:t>
            </a:r>
            <a:r>
              <a:rPr lang="en-US" sz="2200" b="1" dirty="0" smtClean="0">
                <a:latin typeface="Arial Narrow"/>
                <a:cs typeface="Arial Narrow"/>
              </a:rPr>
              <a:t> </a:t>
            </a:r>
            <a:r>
              <a:rPr lang="en-US" sz="2200" b="1" dirty="0">
                <a:latin typeface="Arial Narrow"/>
                <a:cs typeface="Arial Narrow"/>
              </a:rPr>
              <a:t>are to be </a:t>
            </a:r>
            <a:r>
              <a:rPr lang="en-US" sz="2200" b="1" dirty="0" smtClean="0">
                <a:latin typeface="Arial Narrow"/>
                <a:cs typeface="Arial Narrow"/>
              </a:rPr>
              <a:t>tested. </a:t>
            </a:r>
            <a:r>
              <a:rPr lang="en-US" sz="2200" dirty="0">
                <a:solidFill>
                  <a:srgbClr val="0000FF"/>
                </a:solidFill>
                <a:latin typeface="Arial Narrow"/>
                <a:cs typeface="Arial Narrow"/>
              </a:rPr>
              <a:t>“Dear </a:t>
            </a:r>
            <a:r>
              <a:rPr lang="en-US" sz="2200" dirty="0" err="1">
                <a:solidFill>
                  <a:srgbClr val="0000FF"/>
                </a:solidFill>
                <a:latin typeface="Arial Narrow"/>
                <a:cs typeface="Arial Narrow"/>
              </a:rPr>
              <a:t>friends</a:t>
            </a:r>
            <a:r>
              <a:rPr lang="en-US" sz="2200" dirty="0" err="1" smtClean="0">
                <a:solidFill>
                  <a:srgbClr val="0000FF"/>
                </a:solidFill>
                <a:latin typeface="Arial Narrow"/>
                <a:cs typeface="Arial Narrow"/>
              </a:rPr>
              <a:t>,do</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not believe every </a:t>
            </a:r>
            <a:r>
              <a:rPr lang="en-US" sz="2200" dirty="0" err="1">
                <a:solidFill>
                  <a:srgbClr val="0000FF"/>
                </a:solidFill>
                <a:latin typeface="Arial Narrow"/>
                <a:cs typeface="Arial Narrow"/>
              </a:rPr>
              <a:t>spirit</a:t>
            </a:r>
            <a:r>
              <a:rPr lang="en-US" sz="2200" dirty="0" err="1" smtClean="0">
                <a:solidFill>
                  <a:srgbClr val="0000FF"/>
                </a:solidFill>
                <a:latin typeface="Arial Narrow"/>
                <a:cs typeface="Arial Narrow"/>
              </a:rPr>
              <a:t>,but</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test the spirits to see whether they are from God, because many false prophets have gone out into the </a:t>
            </a:r>
            <a:r>
              <a:rPr lang="en-US" sz="2200" dirty="0" err="1" smtClean="0">
                <a:solidFill>
                  <a:srgbClr val="0000FF"/>
                </a:solidFill>
                <a:latin typeface="Arial Narrow"/>
                <a:cs typeface="Arial Narrow"/>
              </a:rPr>
              <a:t>world.This</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is how you can recognize the Spirit of </a:t>
            </a:r>
            <a:r>
              <a:rPr lang="en-US" sz="2200" dirty="0" err="1">
                <a:solidFill>
                  <a:srgbClr val="0000FF"/>
                </a:solidFill>
                <a:latin typeface="Arial Narrow"/>
                <a:cs typeface="Arial Narrow"/>
              </a:rPr>
              <a:t>God:Every</a:t>
            </a:r>
            <a:r>
              <a:rPr lang="en-US" sz="2200" dirty="0">
                <a:solidFill>
                  <a:srgbClr val="0000FF"/>
                </a:solidFill>
                <a:latin typeface="Arial Narrow"/>
                <a:cs typeface="Arial Narrow"/>
              </a:rPr>
              <a:t> spirit that </a:t>
            </a:r>
            <a:r>
              <a:rPr lang="en-US" sz="2200" dirty="0" smtClean="0">
                <a:solidFill>
                  <a:srgbClr val="0000FF"/>
                </a:solidFill>
                <a:latin typeface="Arial Narrow"/>
                <a:cs typeface="Arial Narrow"/>
              </a:rPr>
              <a:t>acknowledges </a:t>
            </a:r>
            <a:r>
              <a:rPr lang="en-US" sz="2200" dirty="0">
                <a:solidFill>
                  <a:srgbClr val="0000FF"/>
                </a:solidFill>
                <a:latin typeface="Arial Narrow"/>
                <a:cs typeface="Arial Narrow"/>
              </a:rPr>
              <a:t>that Jesus Christ has come in the flesh is from </a:t>
            </a:r>
            <a:r>
              <a:rPr lang="en-US" sz="2200" dirty="0" err="1">
                <a:solidFill>
                  <a:srgbClr val="0000FF"/>
                </a:solidFill>
                <a:latin typeface="Arial Narrow"/>
                <a:cs typeface="Arial Narrow"/>
              </a:rPr>
              <a:t>God</a:t>
            </a:r>
            <a:r>
              <a:rPr lang="en-US" sz="2200" dirty="0" err="1" smtClean="0">
                <a:solidFill>
                  <a:srgbClr val="0000FF"/>
                </a:solidFill>
                <a:latin typeface="Arial Narrow"/>
                <a:cs typeface="Arial Narrow"/>
              </a:rPr>
              <a:t>,but</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every spirit that does not </a:t>
            </a:r>
            <a:r>
              <a:rPr lang="en-US" sz="2200" dirty="0" err="1" smtClean="0">
                <a:solidFill>
                  <a:srgbClr val="0000FF"/>
                </a:solidFill>
                <a:latin typeface="Arial Narrow"/>
                <a:cs typeface="Arial Narrow"/>
              </a:rPr>
              <a:t>ack-nowledge</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Jesus is not from </a:t>
            </a:r>
            <a:r>
              <a:rPr lang="en-US" sz="2200" dirty="0" err="1" smtClean="0">
                <a:solidFill>
                  <a:srgbClr val="0000FF"/>
                </a:solidFill>
                <a:latin typeface="Arial Narrow"/>
                <a:cs typeface="Arial Narrow"/>
              </a:rPr>
              <a:t>God.This</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is the spirit of the antichrist, which you have heard is coming and even now is already in the world…They are from the world and therefore speak from the viewpoint of the </a:t>
            </a:r>
            <a:r>
              <a:rPr lang="en-US" sz="2200" dirty="0" err="1">
                <a:solidFill>
                  <a:srgbClr val="0000FF"/>
                </a:solidFill>
                <a:latin typeface="Arial Narrow"/>
                <a:cs typeface="Arial Narrow"/>
              </a:rPr>
              <a:t>world,and</a:t>
            </a:r>
            <a:r>
              <a:rPr lang="en-US" sz="2200" dirty="0">
                <a:solidFill>
                  <a:srgbClr val="0000FF"/>
                </a:solidFill>
                <a:latin typeface="Arial Narrow"/>
                <a:cs typeface="Arial Narrow"/>
              </a:rPr>
              <a:t> the world listens to </a:t>
            </a:r>
            <a:r>
              <a:rPr lang="en-US" sz="2200" dirty="0" err="1">
                <a:solidFill>
                  <a:srgbClr val="0000FF"/>
                </a:solidFill>
                <a:latin typeface="Arial Narrow"/>
                <a:cs typeface="Arial Narrow"/>
              </a:rPr>
              <a:t>them.We</a:t>
            </a:r>
            <a:r>
              <a:rPr lang="en-US" sz="2200" dirty="0">
                <a:solidFill>
                  <a:srgbClr val="0000FF"/>
                </a:solidFill>
                <a:latin typeface="Arial Narrow"/>
                <a:cs typeface="Arial Narrow"/>
              </a:rPr>
              <a:t> are from God, and whoever knows God listens to us; but whoever is not from God does not listen to </a:t>
            </a:r>
            <a:r>
              <a:rPr lang="en-US" sz="2200" dirty="0" err="1" smtClean="0">
                <a:solidFill>
                  <a:srgbClr val="0000FF"/>
                </a:solidFill>
                <a:latin typeface="Arial Narrow"/>
                <a:cs typeface="Arial Narrow"/>
              </a:rPr>
              <a:t>us.This</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is how we recognize the Spirit</a:t>
            </a:r>
            <a:r>
              <a:rPr lang="en-US" sz="2200" baseline="30000" dirty="0">
                <a:solidFill>
                  <a:srgbClr val="0000FF"/>
                </a:solidFill>
                <a:latin typeface="Arial Narrow"/>
                <a:cs typeface="Arial Narrow"/>
              </a:rPr>
              <a:t> </a:t>
            </a:r>
            <a:r>
              <a:rPr lang="en-US" sz="2200" dirty="0">
                <a:solidFill>
                  <a:srgbClr val="0000FF"/>
                </a:solidFill>
                <a:latin typeface="Arial Narrow"/>
                <a:cs typeface="Arial Narrow"/>
              </a:rPr>
              <a:t>of truth and the spirit of falsehood”(4:1-3,5-6). </a:t>
            </a:r>
          </a:p>
        </p:txBody>
      </p:sp>
      <p:sp>
        <p:nvSpPr>
          <p:cNvPr id="10" name="TextBox 9"/>
          <p:cNvSpPr txBox="1"/>
          <p:nvPr/>
        </p:nvSpPr>
        <p:spPr>
          <a:xfrm>
            <a:off x="-12126" y="-18923"/>
            <a:ext cx="9359326" cy="492443"/>
          </a:xfrm>
          <a:prstGeom prst="rect">
            <a:avLst/>
          </a:prstGeom>
          <a:noFill/>
        </p:spPr>
        <p:txBody>
          <a:bodyPr wrap="square" rtlCol="0">
            <a:spAutoFit/>
          </a:bodyPr>
          <a:lstStyle/>
          <a:p>
            <a:r>
              <a:rPr lang="zh-CN" altLang="en-US" sz="2600" b="1" dirty="0">
                <a:solidFill>
                  <a:srgbClr val="FF0000"/>
                </a:solidFill>
                <a:latin typeface="华文细黑"/>
                <a:ea typeface="华文细黑"/>
                <a:cs typeface="华文细黑"/>
              </a:rPr>
              <a:t>四</a:t>
            </a:r>
            <a:r>
              <a:rPr lang="zh-CN" altLang="en-US" sz="2600" b="1" dirty="0" smtClean="0">
                <a:solidFill>
                  <a:srgbClr val="FF0000"/>
                </a:solidFill>
                <a:latin typeface="华文细黑"/>
                <a:ea typeface="华文细黑"/>
                <a:cs typeface="华文细黑"/>
              </a:rPr>
              <a:t>。真正团</a:t>
            </a:r>
            <a:r>
              <a:rPr lang="zh-CN" altLang="en-US" sz="2600" b="1" dirty="0">
                <a:solidFill>
                  <a:srgbClr val="FF0000"/>
                </a:solidFill>
                <a:latin typeface="华文细黑"/>
                <a:ea typeface="华文细黑"/>
                <a:cs typeface="华文细黑"/>
              </a:rPr>
              <a:t>契的警告。</a:t>
            </a:r>
            <a:r>
              <a:rPr lang="en-US" sz="2600" b="1" dirty="0">
                <a:latin typeface="Arial Narrow"/>
                <a:cs typeface="Arial Narrow"/>
              </a:rPr>
              <a:t>4.Warnings about real fellowship.</a:t>
            </a:r>
          </a:p>
        </p:txBody>
      </p:sp>
      <p:sp>
        <p:nvSpPr>
          <p:cNvPr id="12" name="Rectangle 11"/>
          <p:cNvSpPr/>
          <p:nvPr/>
        </p:nvSpPr>
        <p:spPr>
          <a:xfrm>
            <a:off x="-9878" y="417092"/>
            <a:ext cx="9153878"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他们要被</a:t>
            </a:r>
            <a:r>
              <a:rPr lang="zh-CN" altLang="en-US" sz="2400" b="1" dirty="0" smtClean="0">
                <a:solidFill>
                  <a:srgbClr val="FF0000"/>
                </a:solidFill>
                <a:latin typeface="华文细黑"/>
                <a:ea typeface="华文细黑"/>
                <a:cs typeface="华文细黑"/>
              </a:rPr>
              <a:t>试炼</a:t>
            </a:r>
            <a:r>
              <a:rPr lang="zh-TW" altLang="en-US" sz="2400" b="1" dirty="0" smtClean="0">
                <a:solidFill>
                  <a:srgbClr val="FF0000"/>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亲爱的弟兄阿，一切的灵，你们不可都信。总要试验那些灵是出于神的不是。因为世上有许多假先知已经出来了。凡灵认耶稣基督是成了肉身来的，就是出于神的。从此你们可以认出神的灵来。凡灵不认耶稣，就不是出于神。这是那敌基督者的灵。你们从前听见他要来。现在已经在世上了。... 他们是属世界的。所以论世界的事，世人也听从他们。我们是属神的。认识神的就听从我们。不属神的就不听从我们。从此我们可以认出真理的灵，和谬妄的灵</a:t>
            </a:r>
            <a:r>
              <a:rPr lang="en-US" sz="2400" dirty="0" smtClean="0">
                <a:solidFill>
                  <a:srgbClr val="0000FF"/>
                </a:solidFill>
                <a:latin typeface="华文细黑"/>
                <a:ea typeface="华文细黑"/>
                <a:cs typeface="华文细黑"/>
              </a:rPr>
              <a:t>来</a:t>
            </a:r>
            <a:r>
              <a:rPr lang="en-US" altLang="zh-TW" sz="2400" dirty="0" smtClean="0">
                <a:solidFill>
                  <a:srgbClr val="0000FF"/>
                </a:solidFill>
                <a:latin typeface="华文细黑"/>
                <a:ea typeface="华文细黑"/>
                <a:cs typeface="华文细黑"/>
              </a:rPr>
              <a:t>” (</a:t>
            </a:r>
            <a:r>
              <a:rPr lang="en-US" altLang="zh-CN" sz="2400" dirty="0" smtClean="0">
                <a:solidFill>
                  <a:srgbClr val="0000FF"/>
                </a:solidFill>
                <a:latin typeface="华文细黑"/>
                <a:ea typeface="华文细黑"/>
                <a:cs typeface="华文细黑"/>
              </a:rPr>
              <a:t>4</a:t>
            </a:r>
            <a:r>
              <a:rPr lang="en-US" altLang="zh-TW" sz="2400" dirty="0" smtClean="0">
                <a:solidFill>
                  <a:srgbClr val="0000FF"/>
                </a:solidFill>
                <a:latin typeface="华文细黑"/>
                <a:ea typeface="华文细黑"/>
                <a:cs typeface="华文细黑"/>
              </a:rPr>
              <a:t>:</a:t>
            </a:r>
            <a:r>
              <a:rPr lang="zh-CN" altLang="zh-TW" sz="2400" dirty="0" smtClean="0">
                <a:solidFill>
                  <a:srgbClr val="0000FF"/>
                </a:solidFill>
                <a:latin typeface="华文细黑"/>
                <a:ea typeface="华文细黑"/>
                <a:cs typeface="华文细黑"/>
              </a:rPr>
              <a:t>1</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3,5-6</a:t>
            </a:r>
            <a:r>
              <a:rPr lang="en-US" altLang="zh-TW"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zh-TW" altLang="en-US" sz="2400" b="1" dirty="0">
                <a:solidFill>
                  <a:srgbClr val="0000FF"/>
                </a:solidFill>
                <a:latin typeface="华文细黑"/>
                <a:ea typeface="华文细黑"/>
                <a:cs typeface="华文细黑"/>
              </a:rPr>
              <a:t> </a:t>
            </a:r>
            <a:endParaRPr lang="zh-TW" altLang="en-US" sz="2400" b="1" dirty="0" smtClean="0">
              <a:solidFill>
                <a:srgbClr val="0000FF"/>
              </a:solidFill>
              <a:latin typeface="华文细黑"/>
              <a:ea typeface="华文细黑"/>
              <a:cs typeface="华文细黑"/>
            </a:endParaRPr>
          </a:p>
        </p:txBody>
      </p:sp>
      <p:sp>
        <p:nvSpPr>
          <p:cNvPr id="7" name="TextBox 6"/>
          <p:cNvSpPr txBox="1"/>
          <p:nvPr/>
        </p:nvSpPr>
        <p:spPr>
          <a:xfrm>
            <a:off x="8457620" y="-33866"/>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(16)</a:t>
            </a:r>
            <a:endParaRPr lang="en-US" sz="2400" dirty="0">
              <a:solidFill>
                <a:srgbClr val="0000FF"/>
              </a:solidFill>
              <a:latin typeface="Times"/>
              <a:cs typeface="Times"/>
            </a:endParaRPr>
          </a:p>
        </p:txBody>
      </p:sp>
    </p:spTree>
    <p:extLst>
      <p:ext uri="{BB962C8B-B14F-4D97-AF65-F5344CB8AC3E}">
        <p14:creationId xmlns:p14="http://schemas.microsoft.com/office/powerpoint/2010/main" val="32772346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118214" cy="1569660"/>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STXihei"/>
              </a:rPr>
              <a:t>他们不受欢</a:t>
            </a:r>
            <a:r>
              <a:rPr lang="zh-CN" altLang="en-US" sz="2400" b="1" dirty="0" smtClean="0">
                <a:solidFill>
                  <a:srgbClr val="FF0000"/>
                </a:solidFill>
                <a:latin typeface="STXihei"/>
              </a:rPr>
              <a:t>迎</a:t>
            </a:r>
            <a:r>
              <a:rPr lang="en-US" altLang="zh-CN" sz="2400" b="1" dirty="0" smtClean="0">
                <a:solidFill>
                  <a:srgbClr val="FF0000"/>
                </a:solidFill>
                <a:latin typeface="STXihei"/>
              </a:rPr>
              <a:t>(</a:t>
            </a:r>
            <a:r>
              <a:rPr lang="zh-CN" altLang="en-US" sz="2400" b="1" dirty="0" smtClean="0">
                <a:solidFill>
                  <a:srgbClr val="FF0000"/>
                </a:solidFill>
                <a:latin typeface="STXihei"/>
              </a:rPr>
              <a:t>约二</a:t>
            </a:r>
            <a:r>
              <a:rPr lang="en-US" altLang="zh-CN" sz="2400" b="1" dirty="0" smtClean="0">
                <a:solidFill>
                  <a:srgbClr val="FF0000"/>
                </a:solidFill>
                <a:latin typeface="STXihei"/>
              </a:rPr>
              <a:t>7</a:t>
            </a:r>
            <a:r>
              <a:rPr lang="en-US" altLang="zh-CN" sz="2400" b="1" dirty="0">
                <a:solidFill>
                  <a:srgbClr val="FF0000"/>
                </a:solidFill>
                <a:latin typeface="STXihei"/>
              </a:rPr>
              <a:t>-</a:t>
            </a:r>
            <a:r>
              <a:rPr lang="en-US" altLang="zh-CN" sz="2400" b="1" dirty="0" smtClean="0">
                <a:solidFill>
                  <a:srgbClr val="FF0000"/>
                </a:solidFill>
                <a:latin typeface="STXihei"/>
              </a:rPr>
              <a:t>11</a:t>
            </a:r>
            <a:r>
              <a:rPr lang="en-US" altLang="zh-CN" sz="2400" b="1" dirty="0">
                <a:solidFill>
                  <a:srgbClr val="FF0000"/>
                </a:solidFill>
                <a:latin typeface="STXihei"/>
              </a:rPr>
              <a:t>)</a:t>
            </a:r>
            <a:r>
              <a:rPr lang="zh-TW" altLang="en-US" sz="2400" b="1"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因为世上有许多迷惑人的出来，他们不认耶稣基督是成了肉身来的。这就是那迷惑人，敌基督的。...若有人到你们那里，不是传这教训，不要接他到家里，也不要问他的安。因为问他安的，就在他的恶行上有</a:t>
            </a:r>
            <a:r>
              <a:rPr lang="en-US" sz="2400" dirty="0" smtClean="0">
                <a:solidFill>
                  <a:srgbClr val="0000FF"/>
                </a:solidFill>
                <a:latin typeface="华文细黑"/>
                <a:ea typeface="华文细黑"/>
                <a:cs typeface="华文细黑"/>
              </a:rPr>
              <a:t>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CN" altLang="zh-TW" sz="2400" dirty="0" smtClean="0">
                <a:solidFill>
                  <a:srgbClr val="0000FF"/>
                </a:solidFill>
                <a:latin typeface="华文细黑"/>
                <a:ea typeface="华文细黑"/>
                <a:cs typeface="华文细黑"/>
              </a:rPr>
              <a:t>7</a:t>
            </a:r>
            <a:r>
              <a:rPr lang="en-US" altLang="zh-CN" sz="2400" dirty="0" smtClean="0">
                <a:solidFill>
                  <a:srgbClr val="0000FF"/>
                </a:solidFill>
                <a:latin typeface="华文细黑"/>
                <a:ea typeface="华文细黑"/>
                <a:cs typeface="华文细黑"/>
              </a:rPr>
              <a:t>,10-11)</a:t>
            </a:r>
            <a:r>
              <a:rPr lang="zh-CN" altLang="en-US" sz="2400" dirty="0" smtClean="0">
                <a:solidFill>
                  <a:srgbClr val="0000FF"/>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125" y="1922991"/>
            <a:ext cx="4579474" cy="4154983"/>
          </a:xfrm>
          <a:prstGeom prst="rect">
            <a:avLst/>
          </a:prstGeom>
        </p:spPr>
        <p:txBody>
          <a:bodyPr wrap="square">
            <a:spAutoFit/>
          </a:bodyPr>
          <a:lstStyle/>
          <a:p>
            <a:r>
              <a:rPr lang="en-US" sz="2400" b="1" dirty="0" err="1">
                <a:latin typeface="Arial Narrow"/>
                <a:cs typeface="Arial Narrow"/>
              </a:rPr>
              <a:t>E.They</a:t>
            </a:r>
            <a:r>
              <a:rPr lang="en-US" sz="2400" b="1" dirty="0">
                <a:latin typeface="Arial Narrow"/>
                <a:cs typeface="Arial Narrow"/>
              </a:rPr>
              <a:t> are not welcome(2Jn.7-</a:t>
            </a:r>
            <a:r>
              <a:rPr lang="en-US" sz="2400" b="1" dirty="0" smtClean="0">
                <a:latin typeface="Arial Narrow"/>
                <a:cs typeface="Arial Narrow"/>
              </a:rPr>
              <a:t>11). </a:t>
            </a:r>
            <a:r>
              <a:rPr lang="en-US" sz="2400" dirty="0">
                <a:latin typeface="Arial Narrow"/>
                <a:cs typeface="Arial Narrow"/>
              </a:rPr>
              <a:t>“</a:t>
            </a:r>
            <a:r>
              <a:rPr lang="en-US" sz="2400" dirty="0">
                <a:solidFill>
                  <a:srgbClr val="0000FF"/>
                </a:solidFill>
                <a:latin typeface="Arial Narrow"/>
                <a:cs typeface="Arial Narrow"/>
              </a:rPr>
              <a:t>I say this because many deceivers, who do not acknowledge Jesus Christ as coming in the flesh, have gone out into the world. Any such person is the deceiver and the </a:t>
            </a:r>
            <a:r>
              <a:rPr lang="en-US" sz="2400" dirty="0" err="1" smtClean="0">
                <a:solidFill>
                  <a:srgbClr val="0000FF"/>
                </a:solidFill>
                <a:latin typeface="Arial Narrow"/>
                <a:cs typeface="Arial Narrow"/>
              </a:rPr>
              <a:t>antichrist.If</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anyone comes to you and does not bring this teaching, do not take them into your house or welcome them. Anyone who welcomes them shares in their wicked work”(v.7,10-11).</a:t>
            </a:r>
          </a:p>
        </p:txBody>
      </p:sp>
      <p:sp>
        <p:nvSpPr>
          <p:cNvPr id="7" name="TextBox 6"/>
          <p:cNvSpPr txBox="1"/>
          <p:nvPr/>
        </p:nvSpPr>
        <p:spPr>
          <a:xfrm>
            <a:off x="-12126" y="-18923"/>
            <a:ext cx="9156126" cy="492443"/>
          </a:xfrm>
          <a:prstGeom prst="rect">
            <a:avLst/>
          </a:prstGeom>
          <a:noFill/>
        </p:spPr>
        <p:txBody>
          <a:bodyPr wrap="square" rtlCol="0">
            <a:spAutoFit/>
          </a:bodyPr>
          <a:lstStyle/>
          <a:p>
            <a:r>
              <a:rPr lang="zh-CN" altLang="en-US" sz="2600" b="1" dirty="0">
                <a:solidFill>
                  <a:srgbClr val="FF0000"/>
                </a:solidFill>
                <a:latin typeface="华文细黑"/>
                <a:ea typeface="华文细黑"/>
                <a:cs typeface="华文细黑"/>
              </a:rPr>
              <a:t>四</a:t>
            </a:r>
            <a:r>
              <a:rPr lang="zh-CN" altLang="en-US" sz="2600" b="1" dirty="0" smtClean="0">
                <a:solidFill>
                  <a:srgbClr val="FF0000"/>
                </a:solidFill>
                <a:latin typeface="华文细黑"/>
                <a:ea typeface="华文细黑"/>
                <a:cs typeface="华文细黑"/>
              </a:rPr>
              <a:t>。真正团</a:t>
            </a:r>
            <a:r>
              <a:rPr lang="zh-CN" altLang="en-US" sz="2600" b="1" dirty="0">
                <a:solidFill>
                  <a:srgbClr val="FF0000"/>
                </a:solidFill>
                <a:latin typeface="华文细黑"/>
                <a:ea typeface="华文细黑"/>
                <a:cs typeface="华文细黑"/>
              </a:rPr>
              <a:t>契的警告。</a:t>
            </a:r>
            <a:r>
              <a:rPr lang="en-US" sz="2600" b="1" dirty="0">
                <a:latin typeface="Arial Narrow"/>
                <a:cs typeface="Arial Narrow"/>
              </a:rPr>
              <a:t>4.Warnings about real fellowship.</a:t>
            </a:r>
          </a:p>
        </p:txBody>
      </p:sp>
      <p:sp>
        <p:nvSpPr>
          <p:cNvPr id="8" name="TextBox 7"/>
          <p:cNvSpPr txBox="1"/>
          <p:nvPr/>
        </p:nvSpPr>
        <p:spPr>
          <a:xfrm>
            <a:off x="8472537" y="-29721"/>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(17)</a:t>
            </a:r>
            <a:endParaRPr lang="en-US" sz="24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4567349" y="2009966"/>
            <a:ext cx="4588099" cy="4848038"/>
          </a:xfrm>
          <a:prstGeom prst="rect">
            <a:avLst/>
          </a:prstGeom>
        </p:spPr>
      </p:pic>
      <p:sp>
        <p:nvSpPr>
          <p:cNvPr id="5" name="TextBox 4"/>
          <p:cNvSpPr txBox="1"/>
          <p:nvPr/>
        </p:nvSpPr>
        <p:spPr>
          <a:xfrm>
            <a:off x="71541" y="5938989"/>
            <a:ext cx="4220997" cy="954107"/>
          </a:xfrm>
          <a:prstGeom prst="rect">
            <a:avLst/>
          </a:prstGeom>
          <a:noFill/>
        </p:spPr>
        <p:txBody>
          <a:bodyPr wrap="square" rtlCol="0">
            <a:spAutoFit/>
          </a:bodyPr>
          <a:lstStyle/>
          <a:p>
            <a:pPr algn="ctr"/>
            <a:r>
              <a:rPr lang="zh-CN" altLang="en-US" sz="2800" dirty="0" smtClean="0">
                <a:solidFill>
                  <a:srgbClr val="008000"/>
                </a:solidFill>
                <a:latin typeface="华文细黑"/>
                <a:ea typeface="华文细黑"/>
                <a:cs typeface="华文细黑"/>
              </a:rPr>
              <a:t>谢绝推销</a:t>
            </a:r>
            <a:r>
              <a:rPr lang="zh-TW" altLang="en-US" sz="2800" b="1" dirty="0" smtClean="0">
                <a:solidFill>
                  <a:srgbClr val="008000"/>
                </a:solidFill>
                <a:latin typeface="华文细黑"/>
                <a:ea typeface="华文细黑"/>
                <a:cs typeface="华文细黑"/>
              </a:rPr>
              <a:t>。 </a:t>
            </a:r>
            <a:endParaRPr lang="en-US" altLang="zh-TW" sz="2800" b="1" dirty="0" smtClean="0">
              <a:solidFill>
                <a:srgbClr val="008000"/>
              </a:solidFill>
              <a:latin typeface="华文细黑"/>
              <a:ea typeface="华文细黑"/>
              <a:cs typeface="华文细黑"/>
            </a:endParaRPr>
          </a:p>
          <a:p>
            <a:pPr algn="ctr"/>
            <a:r>
              <a:rPr lang="zh-TW" altLang="en-US" sz="2800" b="1" dirty="0" smtClean="0">
                <a:solidFill>
                  <a:srgbClr val="008000"/>
                </a:solidFill>
                <a:latin typeface="华文细黑"/>
                <a:ea typeface="华文细黑"/>
                <a:cs typeface="华文细黑"/>
              </a:rPr>
              <a:t>我们不</a:t>
            </a:r>
            <a:r>
              <a:rPr lang="zh-CN" altLang="en-US" sz="2800" b="1" dirty="0" smtClean="0">
                <a:solidFill>
                  <a:srgbClr val="008000"/>
                </a:solidFill>
                <a:latin typeface="华文细黑"/>
                <a:ea typeface="华文细黑"/>
                <a:cs typeface="华文细黑"/>
              </a:rPr>
              <a:t>给</a:t>
            </a:r>
            <a:r>
              <a:rPr lang="zh-TW" altLang="en-US" sz="2800" b="1" dirty="0" smtClean="0">
                <a:solidFill>
                  <a:srgbClr val="008000"/>
                </a:solidFill>
                <a:latin typeface="华文细黑"/>
                <a:ea typeface="华文细黑"/>
                <a:cs typeface="华文细黑"/>
              </a:rPr>
              <a:t>陌生人</a:t>
            </a:r>
            <a:r>
              <a:rPr lang="zh-CN" altLang="en-US" sz="2800" b="1" dirty="0" smtClean="0">
                <a:solidFill>
                  <a:srgbClr val="008000"/>
                </a:solidFill>
                <a:latin typeface="华文细黑"/>
                <a:ea typeface="华文细黑"/>
                <a:cs typeface="华文细黑"/>
              </a:rPr>
              <a:t>开</a:t>
            </a:r>
            <a:r>
              <a:rPr lang="zh-TW" altLang="en-US" sz="2800" b="1" dirty="0" smtClean="0">
                <a:solidFill>
                  <a:srgbClr val="008000"/>
                </a:solidFill>
                <a:latin typeface="华文细黑"/>
                <a:ea typeface="华文细黑"/>
                <a:cs typeface="华文细黑"/>
              </a:rPr>
              <a:t>门</a:t>
            </a:r>
            <a:r>
              <a:rPr lang="zh-TW" altLang="en-US" sz="2800" b="1" dirty="0">
                <a:solidFill>
                  <a:srgbClr val="008000"/>
                </a:solidFill>
                <a:latin typeface="华文细黑"/>
                <a:ea typeface="华文细黑"/>
                <a:cs typeface="华文细黑"/>
              </a:rPr>
              <a:t>。</a:t>
            </a:r>
            <a:endParaRPr lang="en-US" sz="2800" b="1" dirty="0">
              <a:solidFill>
                <a:srgbClr val="008000"/>
              </a:solidFill>
              <a:latin typeface="华文细黑"/>
              <a:ea typeface="华文细黑"/>
              <a:cs typeface="华文细黑"/>
            </a:endParaRPr>
          </a:p>
        </p:txBody>
      </p:sp>
    </p:spTree>
    <p:extLst>
      <p:ext uri="{BB962C8B-B14F-4D97-AF65-F5344CB8AC3E}">
        <p14:creationId xmlns:p14="http://schemas.microsoft.com/office/powerpoint/2010/main" val="3502374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二零一七年</a:t>
            </a:r>
            <a:r>
              <a:rPr lang="zh-CN" altLang="en-US" sz="4000" dirty="0" smtClean="0">
                <a:solidFill>
                  <a:schemeClr val="tx1"/>
                </a:solidFill>
                <a:latin typeface="Arial Narrow"/>
                <a:ea typeface="华文细黑"/>
                <a:cs typeface="Arial Narrow"/>
              </a:rPr>
              <a:t>十二月十日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December 10, </a:t>
            </a:r>
            <a:r>
              <a:rPr lang="en-US" altLang="zh-CN" sz="4000" dirty="0">
                <a:solidFill>
                  <a:schemeClr val="tx1"/>
                </a:solidFill>
                <a:latin typeface="Arial Narrow"/>
                <a:ea typeface="华文细黑"/>
                <a:cs typeface="Arial Narrow"/>
              </a:rPr>
              <a:t>2017 </a:t>
            </a:r>
          </a:p>
          <a:p>
            <a:pPr algn="l"/>
            <a:r>
              <a:rPr lang="zh-CN" altLang="en-US" sz="4000" dirty="0">
                <a:solidFill>
                  <a:srgbClr val="008000"/>
                </a:solidFill>
                <a:latin typeface="Arial Narrow"/>
                <a:ea typeface="华文细黑"/>
                <a:cs typeface="Arial Narrow"/>
              </a:rPr>
              <a:t>何礼义牧师</a:t>
            </a:r>
            <a:r>
              <a:rPr lang="en-US" altLang="zh-CN" sz="4000" dirty="0">
                <a:solidFill>
                  <a:srgbClr val="008000"/>
                </a:solidFill>
                <a:latin typeface="Arial Narrow"/>
                <a:ea typeface="华文细黑"/>
                <a:cs typeface="Arial Narrow"/>
              </a:rPr>
              <a:t> </a:t>
            </a:r>
            <a:r>
              <a:rPr lang="en-US" sz="4000" dirty="0">
                <a:solidFill>
                  <a:srgbClr val="008000"/>
                </a:solidFill>
                <a:latin typeface="Arial Narrow"/>
                <a:ea typeface="华文细黑"/>
                <a:cs typeface="Arial Narrow"/>
              </a:rPr>
              <a:t>Pastor Gary Hart</a:t>
            </a:r>
          </a:p>
          <a:p>
            <a:pPr algn="l"/>
            <a:r>
              <a:rPr lang="zh-CN" altLang="en-US" sz="4000" b="1" dirty="0" smtClean="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b="1" dirty="0">
                <a:solidFill>
                  <a:srgbClr val="660066"/>
                </a:solidFill>
                <a:latin typeface="华文细黑"/>
                <a:ea typeface="华文细黑"/>
                <a:cs typeface="华文细黑"/>
              </a:rPr>
              <a:t>小亚细亚</a:t>
            </a:r>
            <a:r>
              <a:rPr lang="zh-CN" altLang="en-US" sz="4000" b="1" dirty="0" smtClean="0">
                <a:solidFill>
                  <a:srgbClr val="660066"/>
                </a:solidFill>
                <a:latin typeface="华文细黑"/>
                <a:ea typeface="华文细黑"/>
                <a:cs typeface="华文细黑"/>
              </a:rPr>
              <a:t>西部的</a:t>
            </a:r>
            <a:r>
              <a:rPr lang="zh-TW" altLang="en-US" sz="4000" b="1" dirty="0" smtClean="0">
                <a:solidFill>
                  <a:srgbClr val="660066"/>
                </a:solidFill>
                <a:latin typeface="华文细黑"/>
                <a:ea typeface="华文细黑"/>
                <a:cs typeface="华文细黑"/>
              </a:rPr>
              <a:t>教会。</a:t>
            </a:r>
            <a:endParaRPr lang="en-US" altLang="zh-TW" sz="4000" b="1" dirty="0">
              <a:solidFill>
                <a:srgbClr val="660066"/>
              </a:solidFill>
              <a:latin typeface="华文细黑"/>
              <a:ea typeface="华文细黑"/>
              <a:cs typeface="华文细黑"/>
            </a:endParaRP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“Western </a:t>
            </a:r>
            <a:r>
              <a:rPr lang="en-US" altLang="zh-CN" sz="4000" dirty="0" smtClean="0">
                <a:solidFill>
                  <a:srgbClr val="660066"/>
                </a:solidFill>
                <a:latin typeface="Arial Narrow"/>
                <a:cs typeface="Arial Narrow"/>
              </a:rPr>
              <a:t>Asia Minor </a:t>
            </a:r>
            <a:r>
              <a:rPr lang="en-US" sz="4000" dirty="0" smtClean="0">
                <a:solidFill>
                  <a:srgbClr val="660066"/>
                </a:solidFill>
                <a:latin typeface="Arial Narrow"/>
                <a:cs typeface="Arial Narrow"/>
              </a:rPr>
              <a:t>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约一</a:t>
            </a:r>
            <a:r>
              <a:rPr lang="en-US" altLang="zh-CN" sz="4000" b="1" dirty="0" smtClean="0">
                <a:solidFill>
                  <a:srgbClr val="FF0000"/>
                </a:solidFill>
                <a:latin typeface="华文细黑"/>
                <a:ea typeface="华文细黑"/>
                <a:cs typeface="华文细黑"/>
              </a:rPr>
              <a:t>1:1-</a:t>
            </a:r>
            <a:r>
              <a:rPr lang="zh-CN" altLang="zh-CN" sz="4000" b="1" dirty="0" smtClean="0">
                <a:solidFill>
                  <a:srgbClr val="FF0000"/>
                </a:solidFill>
                <a:latin typeface="华文细黑"/>
                <a:ea typeface="华文细黑"/>
                <a:cs typeface="华文细黑"/>
              </a:rPr>
              <a:t>1</a:t>
            </a:r>
            <a:r>
              <a:rPr lang="en-US" altLang="zh-CN" sz="4000" b="1" dirty="0">
                <a:solidFill>
                  <a:srgbClr val="FF0000"/>
                </a:solidFill>
                <a:latin typeface="华文细黑"/>
                <a:ea typeface="华文细黑"/>
                <a:cs typeface="华文细黑"/>
              </a:rPr>
              <a:t>0</a:t>
            </a:r>
            <a:r>
              <a:rPr lang="en-US" altLang="zh-CN" sz="4000" b="1" dirty="0" smtClean="0">
                <a:solidFill>
                  <a:srgbClr val="FF0000"/>
                </a:solidFill>
                <a:latin typeface="华文细黑"/>
                <a:ea typeface="华文细黑"/>
                <a:cs typeface="华文细黑"/>
              </a:rPr>
              <a:t> </a:t>
            </a:r>
            <a:r>
              <a:rPr lang="en-US" sz="4000" b="1" dirty="0" smtClean="0">
                <a:solidFill>
                  <a:srgbClr val="FF0000"/>
                </a:solidFill>
                <a:latin typeface="Arial Narrow"/>
                <a:ea typeface="华文细黑"/>
                <a:cs typeface="Arial Narrow"/>
              </a:rPr>
              <a:t>Text:1 John 1:1-1</a:t>
            </a:r>
            <a:r>
              <a:rPr lang="en-US" sz="4000" b="1" dirty="0">
                <a:solidFill>
                  <a:srgbClr val="FF0000"/>
                </a:solidFill>
                <a:latin typeface="Arial Narrow"/>
                <a:ea typeface="华文细黑"/>
                <a:cs typeface="Arial Narrow"/>
              </a:rPr>
              <a:t>0</a:t>
            </a:r>
            <a:endParaRPr lang="en-US" altLang="zh-CN" sz="4000" b="1" dirty="0">
              <a:solidFill>
                <a:srgbClr val="FF0000"/>
              </a:solidFill>
              <a:latin typeface="华文细黑"/>
              <a:ea typeface="华文细黑"/>
              <a:cs typeface="华文细黑"/>
            </a:endParaRPr>
          </a:p>
          <a:p>
            <a:pPr algn="l"/>
            <a:r>
              <a:rPr lang="zh-TW" altLang="en-US" dirty="0" smtClean="0">
                <a:solidFill>
                  <a:srgbClr val="0000FF"/>
                </a:solidFill>
                <a:latin typeface="华文细黑"/>
                <a:ea typeface="华文细黑"/>
                <a:cs typeface="华文细黑"/>
              </a:rPr>
              <a:t>“</a:t>
            </a:r>
            <a:r>
              <a:rPr lang="en-US" dirty="0">
                <a:solidFill>
                  <a:srgbClr val="0000FF"/>
                </a:solidFill>
              </a:rPr>
              <a:t>使你们与我们相交。我们乃是与父并他儿子耶稣基督相交</a:t>
            </a:r>
            <a:r>
              <a:rPr lang="en-US" dirty="0" smtClean="0">
                <a:solidFill>
                  <a:srgbClr val="0000FF"/>
                </a:solidFill>
              </a:rPr>
              <a:t>的</a:t>
            </a:r>
            <a:r>
              <a:rPr lang="zh-TW" altLang="en-US" dirty="0" smtClean="0">
                <a:solidFill>
                  <a:srgbClr val="0000FF"/>
                </a:solidFill>
                <a:latin typeface="华文细黑"/>
                <a:ea typeface="华文细黑"/>
                <a:cs typeface="华文细黑"/>
              </a:rPr>
              <a:t>”</a:t>
            </a:r>
            <a:r>
              <a:rPr lang="en-US" altLang="zh-TW" dirty="0" smtClean="0">
                <a:solidFill>
                  <a:srgbClr val="0000FF"/>
                </a:solidFill>
                <a:latin typeface="华文细黑"/>
                <a:ea typeface="华文细黑"/>
                <a:cs typeface="华文细黑"/>
              </a:rPr>
              <a:t>(</a:t>
            </a:r>
            <a:r>
              <a:rPr lang="zh-CN" altLang="en-US" dirty="0" smtClean="0">
                <a:solidFill>
                  <a:srgbClr val="0000FF"/>
                </a:solidFill>
                <a:latin typeface="华文细黑"/>
                <a:ea typeface="华文细黑"/>
                <a:cs typeface="华文细黑"/>
              </a:rPr>
              <a:t>约一</a:t>
            </a:r>
            <a:r>
              <a:rPr lang="en-US" altLang="zh-CN" dirty="0" smtClean="0">
                <a:solidFill>
                  <a:srgbClr val="0000FF"/>
                </a:solidFill>
                <a:latin typeface="华文细黑"/>
                <a:ea typeface="华文细黑"/>
                <a:cs typeface="华文细黑"/>
              </a:rPr>
              <a:t>1:</a:t>
            </a:r>
            <a:r>
              <a:rPr lang="en-US" altLang="zh-CN" dirty="0">
                <a:solidFill>
                  <a:srgbClr val="0000FF"/>
                </a:solidFill>
                <a:latin typeface="华文细黑"/>
                <a:ea typeface="华文细黑"/>
                <a:cs typeface="华文细黑"/>
              </a:rPr>
              <a:t>3</a:t>
            </a:r>
            <a:r>
              <a:rPr lang="en-US" altLang="zh-CN" dirty="0" smtClean="0">
                <a:solidFill>
                  <a:srgbClr val="0000FF"/>
                </a:solidFill>
                <a:latin typeface="华文细黑"/>
                <a:ea typeface="华文细黑"/>
                <a:cs typeface="华文细黑"/>
              </a:rPr>
              <a:t>)</a:t>
            </a:r>
            <a:r>
              <a:rPr lang="zh-CN" altLang="en-US" dirty="0" smtClean="0">
                <a:solidFill>
                  <a:srgbClr val="0000FF"/>
                </a:solidFill>
                <a:latin typeface="华文细黑"/>
                <a:ea typeface="华文细黑"/>
                <a:cs typeface="华文细黑"/>
              </a:rPr>
              <a:t>。</a:t>
            </a:r>
            <a:endParaRPr lang="en-US" altLang="zh-CN" dirty="0" smtClean="0">
              <a:solidFill>
                <a:srgbClr val="0000FF"/>
              </a:solidFill>
              <a:latin typeface="华文细黑"/>
              <a:ea typeface="华文细黑"/>
              <a:cs typeface="华文细黑"/>
            </a:endParaRPr>
          </a:p>
          <a:p>
            <a:pPr algn="l"/>
            <a:r>
              <a:rPr lang="en-US" dirty="0">
                <a:solidFill>
                  <a:srgbClr val="0000FF"/>
                </a:solidFill>
                <a:latin typeface="Arial Narrow"/>
                <a:cs typeface="Arial Narrow"/>
              </a:rPr>
              <a:t>“So that you also may have fellowship with </a:t>
            </a:r>
            <a:r>
              <a:rPr lang="en-US" dirty="0" smtClean="0">
                <a:solidFill>
                  <a:srgbClr val="0000FF"/>
                </a:solidFill>
                <a:latin typeface="Arial Narrow"/>
                <a:cs typeface="Arial Narrow"/>
              </a:rPr>
              <a:t>us. And </a:t>
            </a:r>
            <a:r>
              <a:rPr lang="en-US" dirty="0">
                <a:solidFill>
                  <a:srgbClr val="0000FF"/>
                </a:solidFill>
                <a:latin typeface="Arial Narrow"/>
                <a:cs typeface="Arial Narrow"/>
              </a:rPr>
              <a:t>our </a:t>
            </a:r>
            <a:r>
              <a:rPr lang="en-US" dirty="0" smtClean="0">
                <a:solidFill>
                  <a:srgbClr val="0000FF"/>
                </a:solidFill>
                <a:latin typeface="Arial Narrow"/>
                <a:cs typeface="Arial Narrow"/>
              </a:rPr>
              <a:t>fellowship </a:t>
            </a:r>
            <a:r>
              <a:rPr lang="en-US" dirty="0">
                <a:solidFill>
                  <a:srgbClr val="0000FF"/>
                </a:solidFill>
                <a:latin typeface="Arial Narrow"/>
                <a:cs typeface="Arial Narrow"/>
              </a:rPr>
              <a:t>is with the Father and with his Son</a:t>
            </a:r>
            <a:r>
              <a:rPr lang="en-US" dirty="0" smtClean="0">
                <a:solidFill>
                  <a:srgbClr val="0000FF"/>
                </a:solidFill>
                <a:latin typeface="Arial Narrow"/>
                <a:cs typeface="Arial Narrow"/>
              </a:rPr>
              <a:t>, Jesus Christ” (1</a:t>
            </a:r>
            <a:r>
              <a:rPr lang="en-US" altLang="zh-CN" dirty="0" smtClean="0">
                <a:solidFill>
                  <a:srgbClr val="0000FF"/>
                </a:solidFill>
                <a:latin typeface="Arial Narrow"/>
                <a:cs typeface="Arial Narrow"/>
              </a:rPr>
              <a:t>Jn</a:t>
            </a:r>
            <a:r>
              <a:rPr lang="en-US" dirty="0" smtClean="0">
                <a:solidFill>
                  <a:srgbClr val="0000FF"/>
                </a:solidFill>
                <a:latin typeface="Arial Narrow"/>
                <a:cs typeface="Arial Narrow"/>
              </a:rPr>
              <a:t>.1:3)</a:t>
            </a:r>
            <a:r>
              <a:rPr lang="en-US" dirty="0">
                <a:solidFill>
                  <a:srgbClr val="0000FF"/>
                </a:solidFill>
                <a:latin typeface="Arial Narrow"/>
                <a:cs typeface="Arial Narrow"/>
              </a:rPr>
              <a:t>. </a:t>
            </a:r>
            <a:r>
              <a:rPr lang="en-US" dirty="0" smtClean="0">
                <a:solidFill>
                  <a:srgbClr val="0000FF"/>
                </a:solidFill>
                <a:latin typeface="Arial Narrow"/>
                <a:cs typeface="Arial Narrow"/>
              </a:rPr>
              <a:t>  </a:t>
            </a:r>
            <a:endParaRPr lang="en-US" dirty="0">
              <a:solidFill>
                <a:srgbClr val="0000FF"/>
              </a:solidFill>
              <a:latin typeface="Arial Narrow"/>
              <a:ea typeface="华文细黑"/>
              <a:cs typeface="Arial Narrow"/>
            </a:endParaRPr>
          </a:p>
        </p:txBody>
      </p:sp>
      <p:sp>
        <p:nvSpPr>
          <p:cNvPr id="10" name="TextBox 9"/>
          <p:cNvSpPr txBox="1"/>
          <p:nvPr/>
        </p:nvSpPr>
        <p:spPr>
          <a:xfrm>
            <a:off x="8628491" y="6327847"/>
            <a:ext cx="1101818" cy="461665"/>
          </a:xfrm>
          <a:prstGeom prst="rect">
            <a:avLst/>
          </a:prstGeom>
          <a:noFill/>
        </p:spPr>
        <p:txBody>
          <a:bodyPr wrap="square" rtlCol="0">
            <a:spAutoFit/>
          </a:bodyPr>
          <a:lstStyle/>
          <a:p>
            <a:r>
              <a:rPr lang="en-US" altLang="zh-CN" sz="2400" dirty="0" smtClean="0">
                <a:solidFill>
                  <a:srgbClr val="0000FF"/>
                </a:solidFill>
                <a:latin typeface="Arial Narrow"/>
                <a:cs typeface="Arial Narrow"/>
              </a:rPr>
              <a:t>(1)</a:t>
            </a:r>
            <a:endParaRPr lang="en-US" sz="24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55521"/>
            <a:ext cx="2610040" cy="940460"/>
          </a:xfrm>
          <a:prstGeom prst="rect">
            <a:avLst/>
          </a:prstGeom>
        </p:spPr>
      </p:pic>
      <p:pic>
        <p:nvPicPr>
          <p:cNvPr id="7" name="Picture 6" descr="Screen Shot 2017-01-10 at 1.52.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254" y="2687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26" y="-18923"/>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五。</a:t>
            </a:r>
            <a:r>
              <a:rPr lang="zh-CN" altLang="en-US" sz="2800" b="1" dirty="0" smtClean="0">
                <a:solidFill>
                  <a:srgbClr val="FF0000"/>
                </a:solidFill>
                <a:latin typeface="华文细黑"/>
                <a:ea typeface="华文细黑"/>
                <a:cs typeface="华文细黑"/>
              </a:rPr>
              <a:t>真正团</a:t>
            </a:r>
            <a:r>
              <a:rPr lang="zh-CN" altLang="en-US" sz="2800" b="1" dirty="0" smtClean="0">
                <a:solidFill>
                  <a:srgbClr val="FF0000"/>
                </a:solidFill>
                <a:latin typeface="华文细黑"/>
                <a:ea typeface="华文细黑"/>
                <a:cs typeface="华文细黑"/>
              </a:rPr>
              <a:t>契的例子。</a:t>
            </a:r>
            <a:r>
              <a:rPr lang="en-US" sz="2800" b="1" dirty="0">
                <a:latin typeface="Arial Narrow"/>
                <a:cs typeface="Arial Narrow"/>
              </a:rPr>
              <a:t>5. Examples of real </a:t>
            </a:r>
            <a:r>
              <a:rPr lang="en-US" sz="2800" b="1" dirty="0" smtClean="0">
                <a:latin typeface="Arial Narrow"/>
                <a:cs typeface="Arial Narrow"/>
              </a:rPr>
              <a:t>fellowship</a:t>
            </a:r>
            <a:r>
              <a:rPr lang="en-US" sz="2800" b="1" dirty="0">
                <a:latin typeface="Arial Narrow"/>
                <a:cs typeface="Arial Narrow"/>
              </a:rPr>
              <a:t>.</a:t>
            </a:r>
          </a:p>
        </p:txBody>
      </p:sp>
      <p:sp>
        <p:nvSpPr>
          <p:cNvPr id="10" name="Rectangle 9"/>
          <p:cNvSpPr/>
          <p:nvPr/>
        </p:nvSpPr>
        <p:spPr>
          <a:xfrm>
            <a:off x="6830" y="440306"/>
            <a:ext cx="9137170"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。该犹的好例子</a:t>
            </a:r>
            <a:r>
              <a:rPr lang="zh-TW"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该犹，就是我诚心所爱的。亲爱的兄弟阿，我愿你凡事兴盛，身体健壮，正如你的灵魂兴盛一样。有弟兄来证明你心里存的真理，正如你按真理而行，我就甚喜乐。我听见我的儿女们按真理而行，我的喜乐就没有比这个大的。亲爱的兄弟阿，凡你向作客旅之弟兄所行的，都是忠心的。他们在教会面前证明了你的爱。你若配得过神，帮助他们往前行，这就好了。因他们是为主的名出外，对于外邦人一无所取。所以我们应该接待这样的人，叫我们与他们一同为真理作</a:t>
            </a:r>
            <a:r>
              <a:rPr lang="en-US" sz="2400" dirty="0" smtClean="0">
                <a:solidFill>
                  <a:srgbClr val="0000FF"/>
                </a:solidFill>
                <a:latin typeface="华文细黑"/>
                <a:ea typeface="华文细黑"/>
                <a:cs typeface="华文细黑"/>
              </a:rPr>
              <a:t>工</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-8</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p:txBody>
      </p:sp>
      <p:sp>
        <p:nvSpPr>
          <p:cNvPr id="11" name="Rectangle 10"/>
          <p:cNvSpPr/>
          <p:nvPr/>
        </p:nvSpPr>
        <p:spPr>
          <a:xfrm>
            <a:off x="6830" y="3429683"/>
            <a:ext cx="9137170" cy="3416320"/>
          </a:xfrm>
          <a:prstGeom prst="rect">
            <a:avLst/>
          </a:prstGeom>
        </p:spPr>
        <p:txBody>
          <a:bodyPr wrap="square">
            <a:spAutoFit/>
          </a:bodyPr>
          <a:lstStyle/>
          <a:p>
            <a:r>
              <a:rPr lang="en-US" sz="2400" b="1" dirty="0" err="1" smtClean="0">
                <a:latin typeface="Arial Narrow"/>
                <a:cs typeface="Arial Narrow"/>
              </a:rPr>
              <a:t>A.The</a:t>
            </a:r>
            <a:r>
              <a:rPr lang="en-US" sz="2400" b="1" dirty="0" smtClean="0">
                <a:latin typeface="Arial Narrow"/>
                <a:cs typeface="Arial Narrow"/>
              </a:rPr>
              <a:t> </a:t>
            </a:r>
            <a:r>
              <a:rPr lang="en-US" sz="2400" b="1" dirty="0">
                <a:latin typeface="Arial Narrow"/>
                <a:cs typeface="Arial Narrow"/>
              </a:rPr>
              <a:t>good example of Gaius.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M</a:t>
            </a:r>
            <a:r>
              <a:rPr lang="en-US" sz="2400" dirty="0" smtClean="0">
                <a:solidFill>
                  <a:srgbClr val="0000FF"/>
                </a:solidFill>
                <a:latin typeface="Arial Narrow"/>
                <a:cs typeface="Arial Narrow"/>
              </a:rPr>
              <a:t>y </a:t>
            </a:r>
            <a:r>
              <a:rPr lang="en-US" sz="2400" dirty="0">
                <a:solidFill>
                  <a:srgbClr val="0000FF"/>
                </a:solidFill>
                <a:latin typeface="Arial Narrow"/>
                <a:cs typeface="Arial Narrow"/>
              </a:rPr>
              <a:t>dear friend </a:t>
            </a:r>
            <a:r>
              <a:rPr lang="en-US" sz="2400" dirty="0" err="1">
                <a:solidFill>
                  <a:srgbClr val="0000FF"/>
                </a:solidFill>
                <a:latin typeface="Arial Narrow"/>
                <a:cs typeface="Arial Narrow"/>
              </a:rPr>
              <a:t>Gaius</a:t>
            </a:r>
            <a:r>
              <a:rPr lang="en-US" sz="2400" dirty="0" err="1" smtClean="0">
                <a:solidFill>
                  <a:srgbClr val="0000FF"/>
                </a:solidFill>
                <a:latin typeface="Arial Narrow"/>
                <a:cs typeface="Arial Narrow"/>
              </a:rPr>
              <a:t>,whom</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I love in the truth</a:t>
            </a:r>
            <a:r>
              <a:rPr lang="en-US" sz="2400" dirty="0" smtClean="0">
                <a:solidFill>
                  <a:srgbClr val="0000FF"/>
                </a:solidFill>
                <a:latin typeface="Arial Narrow"/>
                <a:cs typeface="Arial Narrow"/>
              </a:rPr>
              <a:t>. Dear friend…It gave </a:t>
            </a:r>
            <a:r>
              <a:rPr lang="en-US" sz="2400" dirty="0">
                <a:solidFill>
                  <a:srgbClr val="0000FF"/>
                </a:solidFill>
                <a:latin typeface="Arial Narrow"/>
                <a:cs typeface="Arial Narrow"/>
              </a:rPr>
              <a:t>me great joy when some believers came and testified about your faithfulness to the </a:t>
            </a:r>
            <a:r>
              <a:rPr lang="en-US" sz="2400" dirty="0" err="1">
                <a:solidFill>
                  <a:srgbClr val="0000FF"/>
                </a:solidFill>
                <a:latin typeface="Arial Narrow"/>
                <a:cs typeface="Arial Narrow"/>
              </a:rPr>
              <a:t>truth</a:t>
            </a:r>
            <a:r>
              <a:rPr lang="en-US" sz="2400" dirty="0" err="1" smtClean="0">
                <a:solidFill>
                  <a:srgbClr val="0000FF"/>
                </a:solidFill>
                <a:latin typeface="Arial Narrow"/>
                <a:cs typeface="Arial Narrow"/>
              </a:rPr>
              <a:t>,telling</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how you continue to walk in </a:t>
            </a:r>
            <a:r>
              <a:rPr lang="en-US" sz="2400" dirty="0" err="1" smtClean="0">
                <a:solidFill>
                  <a:srgbClr val="0000FF"/>
                </a:solidFill>
                <a:latin typeface="Arial Narrow"/>
                <a:cs typeface="Arial Narrow"/>
              </a:rPr>
              <a:t>it.I</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have no </a:t>
            </a:r>
            <a:r>
              <a:rPr lang="en-US" sz="2400" dirty="0" smtClean="0">
                <a:solidFill>
                  <a:srgbClr val="0000FF"/>
                </a:solidFill>
                <a:latin typeface="Arial Narrow"/>
                <a:cs typeface="Arial Narrow"/>
              </a:rPr>
              <a:t>great-</a:t>
            </a:r>
            <a:r>
              <a:rPr lang="en-US" sz="2400" dirty="0" err="1" smtClean="0">
                <a:solidFill>
                  <a:srgbClr val="0000FF"/>
                </a:solidFill>
                <a:latin typeface="Arial Narrow"/>
                <a:cs typeface="Arial Narrow"/>
              </a:rPr>
              <a:t>er</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joy than to hear that my children are walking in the truth. Dear friend, you are faithful in what you are doing for the brothers and sisters,</a:t>
            </a:r>
            <a:r>
              <a:rPr lang="en-US" sz="2400" baseline="30000" dirty="0">
                <a:solidFill>
                  <a:srgbClr val="0000FF"/>
                </a:solidFill>
                <a:latin typeface="Arial Narrow"/>
                <a:cs typeface="Arial Narrow"/>
              </a:rPr>
              <a:t> </a:t>
            </a:r>
            <a:r>
              <a:rPr lang="en-US" sz="2400" dirty="0">
                <a:solidFill>
                  <a:srgbClr val="0000FF"/>
                </a:solidFill>
                <a:latin typeface="Arial Narrow"/>
                <a:cs typeface="Arial Narrow"/>
              </a:rPr>
              <a:t>even though they are strangers to </a:t>
            </a:r>
            <a:r>
              <a:rPr lang="en-US" sz="2400" dirty="0" err="1" smtClean="0">
                <a:solidFill>
                  <a:srgbClr val="0000FF"/>
                </a:solidFill>
                <a:latin typeface="Arial Narrow"/>
                <a:cs typeface="Arial Narrow"/>
              </a:rPr>
              <a:t>you.They</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have told the church about your love. Please send them on their way in a manner that honors </a:t>
            </a:r>
            <a:r>
              <a:rPr lang="en-US" sz="2400" dirty="0" err="1" smtClean="0">
                <a:solidFill>
                  <a:srgbClr val="0000FF"/>
                </a:solidFill>
                <a:latin typeface="Arial Narrow"/>
                <a:cs typeface="Arial Narrow"/>
              </a:rPr>
              <a:t>God.It</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was for the sake of the Name that they went out, receiving no help from the pagans. We ought therefore to show hospitality to such people so that we may work together for the truth”(3Jn.1-8). </a:t>
            </a:r>
          </a:p>
        </p:txBody>
      </p:sp>
      <p:sp>
        <p:nvSpPr>
          <p:cNvPr id="12" name="TextBox 11"/>
          <p:cNvSpPr txBox="1"/>
          <p:nvPr/>
        </p:nvSpPr>
        <p:spPr>
          <a:xfrm>
            <a:off x="8525359" y="-3316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(18)</a:t>
            </a:r>
            <a:endParaRPr lang="en-US" sz="2400" dirty="0">
              <a:solidFill>
                <a:srgbClr val="0000FF"/>
              </a:solidFill>
              <a:latin typeface="Times"/>
              <a:cs typeface="Times"/>
            </a:endParaRPr>
          </a:p>
        </p:txBody>
      </p:sp>
    </p:spTree>
    <p:extLst>
      <p:ext uri="{BB962C8B-B14F-4D97-AF65-F5344CB8AC3E}">
        <p14:creationId xmlns:p14="http://schemas.microsoft.com/office/powerpoint/2010/main" val="28007603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五。</a:t>
            </a:r>
            <a:r>
              <a:rPr lang="zh-CN" altLang="en-US" sz="2800" b="1" dirty="0" smtClean="0">
                <a:solidFill>
                  <a:srgbClr val="FF0000"/>
                </a:solidFill>
                <a:latin typeface="华文细黑"/>
                <a:ea typeface="华文细黑"/>
                <a:cs typeface="华文细黑"/>
              </a:rPr>
              <a:t>真正团</a:t>
            </a:r>
            <a:r>
              <a:rPr lang="zh-CN" altLang="en-US" sz="2800" b="1" dirty="0">
                <a:solidFill>
                  <a:srgbClr val="FF0000"/>
                </a:solidFill>
                <a:latin typeface="华文细黑"/>
                <a:ea typeface="华文细黑"/>
                <a:cs typeface="华文细黑"/>
              </a:rPr>
              <a:t>契的例子。</a:t>
            </a:r>
            <a:r>
              <a:rPr lang="en-US" sz="2800" b="1" dirty="0">
                <a:latin typeface="Arial Narrow"/>
                <a:cs typeface="Arial Narrow"/>
              </a:rPr>
              <a:t>5. Examples of real fellowship.</a:t>
            </a:r>
          </a:p>
        </p:txBody>
      </p:sp>
      <p:sp>
        <p:nvSpPr>
          <p:cNvPr id="10" name="Rectangle 9"/>
          <p:cNvSpPr/>
          <p:nvPr/>
        </p:nvSpPr>
        <p:spPr>
          <a:xfrm>
            <a:off x="6830" y="440306"/>
            <a:ext cx="9137170" cy="230832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丢特腓的坏例子</a:t>
            </a:r>
            <a:r>
              <a:rPr lang="zh-TW"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曾略略地写信给教会。但那在教会中好为首的丢特腓不接待我们。所以我若去，必要提说他所行的事。就是他用恶言妄论我们。还不以此为足，他自己不接待弟兄，有人愿意接待，他也禁止，并且将接待弟兄的人赶出教会。亲爱的兄弟阿，不要效法恶，只要效法善。行善的属乎神。行恶的未曾见过</a:t>
            </a:r>
            <a:r>
              <a:rPr lang="en-US" sz="2400" dirty="0" smtClean="0">
                <a:solidFill>
                  <a:srgbClr val="0000FF"/>
                </a:solidFill>
                <a:latin typeface="华文细黑"/>
                <a:ea typeface="华文细黑"/>
                <a:cs typeface="华文细黑"/>
              </a:rPr>
              <a:t>神</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11</a:t>
            </a:r>
            <a:r>
              <a:rPr lang="zh-CN" altLang="en-US" sz="2400" dirty="0" smtClean="0">
                <a:solidFill>
                  <a:srgbClr val="0000FF"/>
                </a:solidFill>
                <a:latin typeface="华文细黑"/>
                <a:ea typeface="华文细黑"/>
                <a:cs typeface="华文细黑"/>
              </a:rPr>
              <a:t>：太</a:t>
            </a:r>
            <a:r>
              <a:rPr lang="en-US" altLang="zh-CN" sz="2400" dirty="0" smtClean="0">
                <a:solidFill>
                  <a:srgbClr val="0000FF"/>
                </a:solidFill>
                <a:latin typeface="华文细黑"/>
                <a:ea typeface="华文细黑"/>
                <a:cs typeface="华文细黑"/>
              </a:rPr>
              <a:t>20:20-28</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altLang="zh-CN" sz="2400" b="1" dirty="0" smtClean="0">
              <a:solidFill>
                <a:srgbClr val="0000FF"/>
              </a:solidFill>
              <a:latin typeface="华文细黑"/>
              <a:ea typeface="华文细黑"/>
              <a:cs typeface="华文细黑"/>
            </a:endParaRPr>
          </a:p>
        </p:txBody>
      </p:sp>
      <p:sp>
        <p:nvSpPr>
          <p:cNvPr id="11" name="Rectangle 10"/>
          <p:cNvSpPr/>
          <p:nvPr/>
        </p:nvSpPr>
        <p:spPr>
          <a:xfrm>
            <a:off x="-12126" y="2626865"/>
            <a:ext cx="9137170" cy="2677656"/>
          </a:xfrm>
          <a:prstGeom prst="rect">
            <a:avLst/>
          </a:prstGeom>
        </p:spPr>
        <p:txBody>
          <a:bodyPr wrap="square">
            <a:spAutoFit/>
          </a:bodyPr>
          <a:lstStyle/>
          <a:p>
            <a:r>
              <a:rPr lang="en-US" sz="2400" b="1" dirty="0" err="1">
                <a:latin typeface="Arial Narrow"/>
                <a:cs typeface="Arial Narrow"/>
              </a:rPr>
              <a:t>B.The</a:t>
            </a:r>
            <a:r>
              <a:rPr lang="en-US" sz="2400" b="1" dirty="0">
                <a:latin typeface="Arial Narrow"/>
                <a:cs typeface="Arial Narrow"/>
              </a:rPr>
              <a:t> bad example of </a:t>
            </a:r>
            <a:r>
              <a:rPr lang="en-US" sz="2400" b="1" dirty="0" err="1">
                <a:latin typeface="Arial Narrow"/>
                <a:cs typeface="Arial Narrow"/>
              </a:rPr>
              <a:t>Diotrephes</a:t>
            </a:r>
            <a:r>
              <a:rPr lang="en-US" sz="2400" b="1" dirty="0">
                <a:latin typeface="Arial Narrow"/>
                <a:cs typeface="Arial Narrow"/>
              </a:rPr>
              <a:t>. </a:t>
            </a:r>
            <a:r>
              <a:rPr lang="en-US" sz="2400" dirty="0">
                <a:solidFill>
                  <a:srgbClr val="0000FF"/>
                </a:solidFill>
                <a:latin typeface="Arial Narrow"/>
                <a:cs typeface="Arial Narrow"/>
              </a:rPr>
              <a:t>“I wrote to the church, but </a:t>
            </a:r>
            <a:r>
              <a:rPr lang="en-US" sz="2400" dirty="0" err="1">
                <a:solidFill>
                  <a:srgbClr val="0000FF"/>
                </a:solidFill>
                <a:latin typeface="Arial Narrow"/>
                <a:cs typeface="Arial Narrow"/>
              </a:rPr>
              <a:t>Diotrephes</a:t>
            </a:r>
            <a:r>
              <a:rPr lang="en-US" sz="2400" dirty="0">
                <a:solidFill>
                  <a:srgbClr val="0000FF"/>
                </a:solidFill>
                <a:latin typeface="Arial Narrow"/>
                <a:cs typeface="Arial Narrow"/>
              </a:rPr>
              <a:t>, who loves to be first, will not welcome us.</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So when I come, I will call attention to what he is doing, spreading malicious nonsense about us. Not satisfied with that, he even refuses to welcome other believers. He also stops those who want to do so and puts them out of the church.</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Dear friend, do not imitate what is evil but what is good. Anyone who does what is good is from God. Anyone who does what is evil has not seen God”(v.9-</a:t>
            </a:r>
            <a:r>
              <a:rPr lang="en-US" sz="2400" dirty="0" smtClean="0">
                <a:solidFill>
                  <a:srgbClr val="0000FF"/>
                </a:solidFill>
                <a:latin typeface="Arial Narrow"/>
                <a:cs typeface="Arial Narrow"/>
              </a:rPr>
              <a:t>11;Mt.20:20-28)</a:t>
            </a:r>
            <a:r>
              <a:rPr lang="en-US" sz="2400" dirty="0">
                <a:solidFill>
                  <a:srgbClr val="0000FF"/>
                </a:solidFill>
                <a:latin typeface="Arial Narrow"/>
                <a:cs typeface="Arial Narrow"/>
              </a:rPr>
              <a:t>. </a:t>
            </a:r>
          </a:p>
        </p:txBody>
      </p:sp>
      <p:sp>
        <p:nvSpPr>
          <p:cNvPr id="12" name="TextBox 11"/>
          <p:cNvSpPr txBox="1"/>
          <p:nvPr/>
        </p:nvSpPr>
        <p:spPr>
          <a:xfrm>
            <a:off x="8525359" y="-3316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(19)</a:t>
            </a:r>
            <a:endParaRPr lang="en-US" sz="24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638800" y="4933560"/>
            <a:ext cx="3505199" cy="1924439"/>
          </a:xfrm>
          <a:prstGeom prst="rect">
            <a:avLst/>
          </a:prstGeom>
        </p:spPr>
      </p:pic>
      <p:sp>
        <p:nvSpPr>
          <p:cNvPr id="6" name="TextBox 5"/>
          <p:cNvSpPr txBox="1"/>
          <p:nvPr/>
        </p:nvSpPr>
        <p:spPr>
          <a:xfrm>
            <a:off x="-35777" y="5304521"/>
            <a:ext cx="5544533" cy="1323439"/>
          </a:xfrm>
          <a:prstGeom prst="rect">
            <a:avLst/>
          </a:prstGeom>
          <a:noFill/>
        </p:spPr>
        <p:txBody>
          <a:bodyPr wrap="square" rtlCol="0">
            <a:spAutoFit/>
          </a:bodyPr>
          <a:lstStyle/>
          <a:p>
            <a:pPr algn="ctr"/>
            <a:r>
              <a:rPr lang="zh-TW" altLang="en-US" sz="4000" dirty="0">
                <a:solidFill>
                  <a:srgbClr val="008000"/>
                </a:solidFill>
                <a:latin typeface="华文细黑"/>
                <a:ea typeface="华文细黑"/>
                <a:cs typeface="华文细黑"/>
              </a:rPr>
              <a:t>教堂的恶霸。 </a:t>
            </a:r>
            <a:endParaRPr lang="en-US" altLang="zh-TW" sz="4000" dirty="0" smtClean="0">
              <a:solidFill>
                <a:srgbClr val="008000"/>
              </a:solidFill>
              <a:latin typeface="华文细黑"/>
              <a:ea typeface="华文细黑"/>
              <a:cs typeface="华文细黑"/>
            </a:endParaRPr>
          </a:p>
          <a:p>
            <a:pPr algn="ctr"/>
            <a:r>
              <a:rPr lang="zh-TW" altLang="en-US" sz="4000" dirty="0" smtClean="0">
                <a:solidFill>
                  <a:srgbClr val="008000"/>
                </a:solidFill>
                <a:latin typeface="华文细黑"/>
                <a:ea typeface="华文细黑"/>
                <a:cs typeface="华文细黑"/>
              </a:rPr>
              <a:t>这是一个无恶</a:t>
            </a:r>
            <a:r>
              <a:rPr lang="zh-TW" altLang="en-US" sz="4000" dirty="0">
                <a:solidFill>
                  <a:srgbClr val="008000"/>
                </a:solidFill>
                <a:latin typeface="华文细黑"/>
                <a:ea typeface="华文细黑"/>
                <a:cs typeface="华文细黑"/>
              </a:rPr>
              <a:t>意的区域。</a:t>
            </a:r>
            <a:endParaRPr lang="en-US" sz="4000" dirty="0">
              <a:solidFill>
                <a:srgbClr val="008000"/>
              </a:solidFill>
              <a:latin typeface="华文细黑"/>
              <a:ea typeface="华文细黑"/>
              <a:cs typeface="华文细黑"/>
            </a:endParaRPr>
          </a:p>
        </p:txBody>
      </p:sp>
    </p:spTree>
    <p:extLst>
      <p:ext uri="{BB962C8B-B14F-4D97-AF65-F5344CB8AC3E}">
        <p14:creationId xmlns:p14="http://schemas.microsoft.com/office/powerpoint/2010/main" val="536467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五。</a:t>
            </a:r>
            <a:r>
              <a:rPr lang="zh-CN" altLang="en-US" sz="2800" b="1" dirty="0" smtClean="0">
                <a:solidFill>
                  <a:srgbClr val="FF0000"/>
                </a:solidFill>
                <a:latin typeface="华文细黑"/>
                <a:ea typeface="华文细黑"/>
                <a:cs typeface="华文细黑"/>
              </a:rPr>
              <a:t>真正团</a:t>
            </a:r>
            <a:r>
              <a:rPr lang="zh-CN" altLang="en-US" sz="2800" b="1" dirty="0">
                <a:solidFill>
                  <a:srgbClr val="FF0000"/>
                </a:solidFill>
                <a:latin typeface="华文细黑"/>
                <a:ea typeface="华文细黑"/>
                <a:cs typeface="华文细黑"/>
              </a:rPr>
              <a:t>契的例子。</a:t>
            </a:r>
            <a:r>
              <a:rPr lang="en-US" sz="2800" b="1" dirty="0">
                <a:latin typeface="Arial Narrow"/>
                <a:cs typeface="Arial Narrow"/>
              </a:rPr>
              <a:t>5. Examples of real fellowship.</a:t>
            </a:r>
          </a:p>
        </p:txBody>
      </p:sp>
      <p:sp>
        <p:nvSpPr>
          <p:cNvPr id="10" name="Rectangle 9"/>
          <p:cNvSpPr/>
          <p:nvPr/>
        </p:nvSpPr>
        <p:spPr>
          <a:xfrm>
            <a:off x="6830" y="440306"/>
            <a:ext cx="9156126" cy="1938992"/>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en-US" sz="2400" b="1" dirty="0">
                <a:solidFill>
                  <a:srgbClr val="FF0000"/>
                </a:solidFill>
                <a:latin typeface="华文细黑"/>
                <a:ea typeface="华文细黑"/>
                <a:cs typeface="华文细黑"/>
              </a:rPr>
              <a:t>低米丢</a:t>
            </a:r>
            <a:r>
              <a:rPr lang="zh-CN" altLang="en-US" sz="2400" b="1" dirty="0" smtClean="0">
                <a:solidFill>
                  <a:srgbClr val="FF0000"/>
                </a:solidFill>
                <a:latin typeface="华文细黑"/>
                <a:ea typeface="华文细黑"/>
                <a:cs typeface="华文细黑"/>
              </a:rPr>
              <a:t>的</a:t>
            </a:r>
            <a:r>
              <a:rPr lang="zh-CN" altLang="en-US" sz="2400" b="1" dirty="0">
                <a:solidFill>
                  <a:srgbClr val="FF0000"/>
                </a:solidFill>
                <a:latin typeface="华文细黑"/>
                <a:ea typeface="华文细黑"/>
                <a:cs typeface="华文细黑"/>
              </a:rPr>
              <a:t>好例子</a:t>
            </a:r>
            <a:r>
              <a:rPr lang="zh-CN"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低米丢行善有众人给他作见证。又有真理给他作见证。就是我们也给他作见证。你也知道我们的见证是</a:t>
            </a:r>
            <a:r>
              <a:rPr lang="en-US" sz="2400" dirty="0" smtClean="0">
                <a:solidFill>
                  <a:srgbClr val="0000FF"/>
                </a:solidFill>
                <a:latin typeface="华文细黑"/>
                <a:ea typeface="华文细黑"/>
                <a:cs typeface="华文细黑"/>
              </a:rPr>
              <a:t>真的</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(12)</a:t>
            </a:r>
            <a:r>
              <a:rPr lang="zh-CN" altLang="en-US" sz="2400" dirty="0">
                <a:solidFill>
                  <a:srgbClr val="0000FF"/>
                </a:solidFill>
                <a:latin typeface="华文细黑"/>
                <a:ea typeface="华文细黑"/>
                <a:cs typeface="华文细黑"/>
              </a:rPr>
              <a:t>。</a:t>
            </a:r>
            <a:endParaRPr lang="en-US" altLang="zh-CN" sz="2400" b="1" dirty="0" smtClean="0">
              <a:solidFill>
                <a:srgbClr val="0000FF"/>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。约翰的</a:t>
            </a:r>
            <a:r>
              <a:rPr lang="zh-CN" altLang="en-US" sz="2400" b="1" dirty="0">
                <a:solidFill>
                  <a:srgbClr val="FF0000"/>
                </a:solidFill>
                <a:latin typeface="华文细黑"/>
                <a:ea typeface="华文细黑"/>
                <a:cs typeface="华文细黑"/>
              </a:rPr>
              <a:t>好例子</a:t>
            </a:r>
            <a:r>
              <a:rPr lang="zh-CN"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但盼望快快地见你，我们就当面谈论。愿你平安。众位朋友都问你安。请你替我按着姓名问众位朋友</a:t>
            </a:r>
            <a:r>
              <a:rPr lang="en-US" sz="2400" dirty="0" smtClean="0">
                <a:solidFill>
                  <a:srgbClr val="0000FF"/>
                </a:solidFill>
                <a:latin typeface="华文细黑"/>
                <a:ea typeface="华文细黑"/>
                <a:cs typeface="华文细黑"/>
              </a:rPr>
              <a:t>安</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(15)</a:t>
            </a:r>
            <a:r>
              <a:rPr lang="zh-CN" altLang="en-US" sz="2400" dirty="0" smtClean="0">
                <a:solidFill>
                  <a:srgbClr val="0000FF"/>
                </a:solidFill>
                <a:latin typeface="华文细黑"/>
                <a:ea typeface="华文细黑"/>
                <a:cs typeface="华文细黑"/>
              </a:rPr>
              <a:t>。</a:t>
            </a:r>
            <a:endParaRPr lang="en-US" altLang="zh-CN" sz="2400" b="1" dirty="0">
              <a:solidFill>
                <a:srgbClr val="0000FF"/>
              </a:solidFill>
              <a:latin typeface="华文细黑"/>
              <a:ea typeface="华文细黑"/>
              <a:cs typeface="华文细黑"/>
            </a:endParaRPr>
          </a:p>
        </p:txBody>
      </p:sp>
      <p:sp>
        <p:nvSpPr>
          <p:cNvPr id="11" name="Rectangle 10"/>
          <p:cNvSpPr/>
          <p:nvPr/>
        </p:nvSpPr>
        <p:spPr>
          <a:xfrm>
            <a:off x="-12126" y="2303895"/>
            <a:ext cx="4784626" cy="3416320"/>
          </a:xfrm>
          <a:prstGeom prst="rect">
            <a:avLst/>
          </a:prstGeom>
        </p:spPr>
        <p:txBody>
          <a:bodyPr wrap="square">
            <a:spAutoFit/>
          </a:bodyPr>
          <a:lstStyle/>
          <a:p>
            <a:r>
              <a:rPr lang="en-US" sz="2400" b="1" dirty="0" err="1">
                <a:latin typeface="Arial Narrow"/>
                <a:cs typeface="Arial Narrow"/>
              </a:rPr>
              <a:t>C.The</a:t>
            </a:r>
            <a:r>
              <a:rPr lang="en-US" sz="2400" b="1" dirty="0">
                <a:latin typeface="Arial Narrow"/>
                <a:cs typeface="Arial Narrow"/>
              </a:rPr>
              <a:t> good example of Demetrius.</a:t>
            </a:r>
            <a:r>
              <a:rPr lang="en-US" sz="2400" dirty="0">
                <a:latin typeface="Arial Narrow"/>
                <a:cs typeface="Arial Narrow"/>
              </a:rPr>
              <a:t> </a:t>
            </a:r>
            <a:r>
              <a:rPr lang="en-US" sz="2400" dirty="0">
                <a:solidFill>
                  <a:srgbClr val="0000FF"/>
                </a:solidFill>
                <a:latin typeface="Arial Narrow"/>
                <a:cs typeface="Arial Narrow"/>
              </a:rPr>
              <a:t>“Demetrius is well spoken of by everyone—and even by the truth itself. We also speak well of him”(v.12)</a:t>
            </a:r>
            <a:r>
              <a:rPr lang="en-US" sz="2400" dirty="0" smtClean="0">
                <a:solidFill>
                  <a:srgbClr val="0000FF"/>
                </a:solidFill>
                <a:latin typeface="Arial Narrow"/>
                <a:cs typeface="Arial Narrow"/>
              </a:rPr>
              <a:t>.</a:t>
            </a:r>
          </a:p>
          <a:p>
            <a:r>
              <a:rPr lang="en-US" sz="2400" b="1" dirty="0" err="1" smtClean="0">
                <a:latin typeface="Arial Narrow"/>
                <a:cs typeface="Arial Narrow"/>
              </a:rPr>
              <a:t>D.The</a:t>
            </a:r>
            <a:r>
              <a:rPr lang="en-US" sz="2400" b="1" dirty="0" smtClean="0">
                <a:latin typeface="Arial Narrow"/>
                <a:cs typeface="Arial Narrow"/>
              </a:rPr>
              <a:t> </a:t>
            </a:r>
            <a:r>
              <a:rPr lang="en-US" sz="2400" b="1" dirty="0">
                <a:latin typeface="Arial Narrow"/>
                <a:cs typeface="Arial Narrow"/>
              </a:rPr>
              <a:t>good example of John</a:t>
            </a:r>
            <a:r>
              <a:rPr lang="en-US" sz="2400" b="1"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 hope to see you soon, and we will talk face to face. Peace to you. The friends here send their greetings. Greet the friends there by name”(v</a:t>
            </a:r>
            <a:r>
              <a:rPr lang="en-US" sz="2400" dirty="0" smtClean="0">
                <a:solidFill>
                  <a:srgbClr val="0000FF"/>
                </a:solidFill>
                <a:latin typeface="Arial Narrow"/>
                <a:cs typeface="Arial Narrow"/>
              </a:rPr>
              <a:t>.15)</a:t>
            </a:r>
            <a:r>
              <a:rPr lang="en-US" sz="2400" dirty="0">
                <a:solidFill>
                  <a:srgbClr val="0000FF"/>
                </a:solidFill>
                <a:latin typeface="Arial Narrow"/>
                <a:cs typeface="Arial Narrow"/>
              </a:rPr>
              <a:t>. 	 </a:t>
            </a:r>
            <a:endParaRPr lang="en-US" sz="2400" dirty="0" smtClean="0">
              <a:solidFill>
                <a:srgbClr val="0000FF"/>
              </a:solidFill>
              <a:latin typeface="Arial Narrow"/>
              <a:cs typeface="Arial Narrow"/>
            </a:endParaRPr>
          </a:p>
        </p:txBody>
      </p:sp>
      <p:sp>
        <p:nvSpPr>
          <p:cNvPr id="12" name="TextBox 11"/>
          <p:cNvSpPr txBox="1"/>
          <p:nvPr/>
        </p:nvSpPr>
        <p:spPr>
          <a:xfrm>
            <a:off x="8525359" y="-3316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(20)</a:t>
            </a:r>
            <a:endParaRPr lang="en-US" sz="2400" dirty="0">
              <a:solidFill>
                <a:srgbClr val="0000FF"/>
              </a:solidFill>
              <a:latin typeface="Times"/>
              <a:cs typeface="Times"/>
            </a:endParaRPr>
          </a:p>
        </p:txBody>
      </p:sp>
      <p:pic>
        <p:nvPicPr>
          <p:cNvPr id="5" name="Picture 4"/>
          <p:cNvPicPr>
            <a:picLocks noChangeAspect="1"/>
          </p:cNvPicPr>
          <p:nvPr/>
        </p:nvPicPr>
        <p:blipFill>
          <a:blip r:embed="rId3"/>
          <a:stretch>
            <a:fillRect/>
          </a:stretch>
        </p:blipFill>
        <p:spPr>
          <a:xfrm>
            <a:off x="4772500" y="2486500"/>
            <a:ext cx="4371499" cy="4371499"/>
          </a:xfrm>
          <a:prstGeom prst="rect">
            <a:avLst/>
          </a:prstGeom>
        </p:spPr>
      </p:pic>
      <p:sp>
        <p:nvSpPr>
          <p:cNvPr id="8" name="TextBox 7"/>
          <p:cNvSpPr txBox="1"/>
          <p:nvPr/>
        </p:nvSpPr>
        <p:spPr>
          <a:xfrm>
            <a:off x="417130" y="5738103"/>
            <a:ext cx="4268893" cy="954107"/>
          </a:xfrm>
          <a:prstGeom prst="rect">
            <a:avLst/>
          </a:prstGeom>
          <a:noFill/>
        </p:spPr>
        <p:txBody>
          <a:bodyPr wrap="square" rtlCol="0">
            <a:spAutoFit/>
          </a:bodyPr>
          <a:lstStyle/>
          <a:p>
            <a:pPr algn="ctr"/>
            <a:r>
              <a:rPr lang="zh-CN" altLang="en-US" sz="2800" b="1" dirty="0" smtClean="0">
                <a:solidFill>
                  <a:srgbClr val="008000"/>
                </a:solidFill>
                <a:latin typeface="华文细黑"/>
                <a:ea typeface="华文细黑"/>
                <a:cs typeface="华文细黑"/>
              </a:rPr>
              <a:t>不要</a:t>
            </a:r>
            <a:r>
              <a:rPr lang="zh-TW" altLang="en-US" sz="2800" b="1" dirty="0" smtClean="0">
                <a:solidFill>
                  <a:srgbClr val="008000"/>
                </a:solidFill>
                <a:latin typeface="华文细黑"/>
                <a:ea typeface="华文细黑"/>
                <a:cs typeface="华文细黑"/>
              </a:rPr>
              <a:t>欺负</a:t>
            </a:r>
            <a:r>
              <a:rPr lang="zh-TW" altLang="en-US" sz="2800" b="1" dirty="0">
                <a:solidFill>
                  <a:srgbClr val="008000"/>
                </a:solidFill>
                <a:latin typeface="华文细黑"/>
                <a:ea typeface="华文细黑"/>
                <a:cs typeface="华文细黑"/>
              </a:rPr>
              <a:t>。 </a:t>
            </a:r>
            <a:r>
              <a:rPr lang="zh-CN" altLang="en-US" sz="2800" b="1" dirty="0" smtClean="0">
                <a:solidFill>
                  <a:srgbClr val="008000"/>
                </a:solidFill>
                <a:latin typeface="华文细黑"/>
                <a:ea typeface="华文细黑"/>
                <a:cs typeface="华文细黑"/>
              </a:rPr>
              <a:t>要</a:t>
            </a:r>
            <a:r>
              <a:rPr lang="zh-TW" altLang="en-US" sz="2800" b="1" dirty="0" smtClean="0">
                <a:solidFill>
                  <a:srgbClr val="008000"/>
                </a:solidFill>
                <a:latin typeface="华文细黑"/>
                <a:ea typeface="华文细黑"/>
                <a:cs typeface="华文细黑"/>
              </a:rPr>
              <a:t>友谊</a:t>
            </a:r>
            <a:r>
              <a:rPr lang="zh-TW" altLang="en-US" sz="2800" b="1" dirty="0">
                <a:solidFill>
                  <a:srgbClr val="008000"/>
                </a:solidFill>
                <a:latin typeface="华文细黑"/>
                <a:ea typeface="华文细黑"/>
                <a:cs typeface="华文细黑"/>
              </a:rPr>
              <a:t>，同情，善良，尊重，接受。</a:t>
            </a:r>
            <a:endParaRPr lang="en-US" sz="2800" b="1" dirty="0">
              <a:solidFill>
                <a:srgbClr val="008000"/>
              </a:solidFill>
              <a:latin typeface="华文细黑"/>
              <a:ea typeface="华文细黑"/>
              <a:cs typeface="华文细黑"/>
            </a:endParaRPr>
          </a:p>
        </p:txBody>
      </p:sp>
    </p:spTree>
    <p:extLst>
      <p:ext uri="{BB962C8B-B14F-4D97-AF65-F5344CB8AC3E}">
        <p14:creationId xmlns:p14="http://schemas.microsoft.com/office/powerpoint/2010/main" val="3176621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36649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650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9" name="Rectangle 8"/>
          <p:cNvSpPr/>
          <p:nvPr/>
        </p:nvSpPr>
        <p:spPr>
          <a:xfrm>
            <a:off x="-16934" y="376261"/>
            <a:ext cx="9160934" cy="1200328"/>
          </a:xfrm>
          <a:prstGeom prst="rect">
            <a:avLst/>
          </a:prstGeom>
        </p:spPr>
        <p:txBody>
          <a:bodyPr wrap="square">
            <a:spAutoFit/>
          </a:bodyPr>
          <a:lstStyle/>
          <a:p>
            <a:r>
              <a:rPr lang="zh-CN" altLang="en-US" sz="2400" dirty="0">
                <a:solidFill>
                  <a:srgbClr val="FF0000"/>
                </a:solidFill>
                <a:latin typeface="华文细黑"/>
                <a:ea typeface="华文细黑"/>
                <a:cs typeface="华文细黑"/>
              </a:rPr>
              <a:t>交通不只是两个人在同一条船上。</a:t>
            </a:r>
            <a:r>
              <a:rPr lang="zh-CN" altLang="en-US" sz="2400" dirty="0" smtClean="0">
                <a:solidFill>
                  <a:srgbClr val="FF0000"/>
                </a:solidFill>
                <a:latin typeface="华文细黑"/>
                <a:ea typeface="华文细黑"/>
                <a:cs typeface="华文细黑"/>
              </a:rPr>
              <a:t>真正</a:t>
            </a:r>
            <a:r>
              <a:rPr lang="zh-CN" altLang="en-US" sz="2400" dirty="0" smtClean="0">
                <a:solidFill>
                  <a:srgbClr val="FF0000"/>
                </a:solidFill>
                <a:latin typeface="华文细黑"/>
                <a:ea typeface="华文细黑"/>
                <a:cs typeface="华文细黑"/>
              </a:rPr>
              <a:t>团契</a:t>
            </a:r>
            <a:r>
              <a:rPr lang="zh-CN" altLang="en-US" sz="2400" dirty="0" smtClean="0">
                <a:solidFill>
                  <a:srgbClr val="FF0000"/>
                </a:solidFill>
                <a:latin typeface="华文细黑"/>
                <a:ea typeface="华文细黑"/>
                <a:cs typeface="华文细黑"/>
              </a:rPr>
              <a:t>通始于人们开始真实对待他们</a:t>
            </a:r>
            <a:r>
              <a:rPr lang="zh-CN" altLang="en-US" sz="2400" dirty="0">
                <a:solidFill>
                  <a:srgbClr val="FF0000"/>
                </a:solidFill>
                <a:latin typeface="华文细黑"/>
                <a:ea typeface="华文细黑"/>
                <a:cs typeface="华文细黑"/>
              </a:rPr>
              <a:t>的身份和他们生命中所发生的事</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铁磨铁，磨出刃来。朋友相感</a:t>
            </a:r>
            <a:r>
              <a:rPr lang="en-US" sz="2400" dirty="0" smtClean="0">
                <a:solidFill>
                  <a:srgbClr val="FF0000"/>
                </a:solidFill>
                <a:latin typeface="华文细黑"/>
                <a:ea typeface="华文细黑"/>
                <a:cs typeface="华文细黑"/>
              </a:rPr>
              <a:t>，也是如此</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箴</a:t>
            </a:r>
            <a:r>
              <a:rPr lang="en-US" altLang="zh-CN" sz="2400" dirty="0" smtClean="0">
                <a:solidFill>
                  <a:srgbClr val="FF0000"/>
                </a:solidFill>
                <a:latin typeface="华文细黑"/>
                <a:ea typeface="华文细黑"/>
                <a:cs typeface="华文细黑"/>
              </a:rPr>
              <a:t>27:17)</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8" name="Rectangle 7"/>
          <p:cNvSpPr/>
          <p:nvPr/>
        </p:nvSpPr>
        <p:spPr>
          <a:xfrm>
            <a:off x="-16934" y="1531252"/>
            <a:ext cx="2814232" cy="3785652"/>
          </a:xfrm>
          <a:prstGeom prst="rect">
            <a:avLst/>
          </a:prstGeom>
        </p:spPr>
        <p:txBody>
          <a:bodyPr wrap="square">
            <a:spAutoFit/>
          </a:bodyPr>
          <a:lstStyle/>
          <a:p>
            <a:r>
              <a:rPr lang="en-US" sz="2400" dirty="0">
                <a:latin typeface="Arial Narrow"/>
                <a:cs typeface="Arial Narrow"/>
              </a:rPr>
              <a:t>Fellowship is more than two fellows in the same ship</a:t>
            </a:r>
            <a:r>
              <a:rPr lang="en-US" sz="2400" dirty="0" smtClean="0">
                <a:latin typeface="Arial Narrow"/>
                <a:cs typeface="Arial Narrow"/>
              </a:rPr>
              <a:t>. Real </a:t>
            </a:r>
            <a:r>
              <a:rPr lang="en-US" sz="2400" dirty="0">
                <a:latin typeface="Arial Narrow"/>
                <a:cs typeface="Arial Narrow"/>
              </a:rPr>
              <a:t>fellowship happens </a:t>
            </a:r>
            <a:r>
              <a:rPr lang="en-US" sz="2400" dirty="0" smtClean="0">
                <a:latin typeface="Arial Narrow"/>
                <a:cs typeface="Arial Narrow"/>
              </a:rPr>
              <a:t>when people </a:t>
            </a:r>
            <a:r>
              <a:rPr lang="en-US" sz="2400" dirty="0">
                <a:latin typeface="Arial Narrow"/>
                <a:cs typeface="Arial Narrow"/>
              </a:rPr>
              <a:t>get honest about who they are and what is happening in their lives</a:t>
            </a:r>
            <a:r>
              <a:rPr lang="en-US" sz="2400" dirty="0" smtClean="0">
                <a:latin typeface="Arial Narrow"/>
                <a:cs typeface="Arial Narrow"/>
              </a:rPr>
              <a:t>. </a:t>
            </a:r>
            <a:r>
              <a:rPr lang="en-US" sz="2400" dirty="0">
                <a:latin typeface="Arial Narrow"/>
                <a:cs typeface="Arial Narrow"/>
              </a:rPr>
              <a:t>“As iron sharpens iron, so one man sharpens another”(Prov.27:17). </a:t>
            </a:r>
            <a:r>
              <a:rPr lang="en-US" sz="2400" dirty="0" smtClean="0">
                <a:latin typeface="Arial Narrow"/>
                <a:cs typeface="Arial Narrow"/>
              </a:rPr>
              <a:t> </a:t>
            </a:r>
            <a:endParaRPr lang="en-US" sz="2400" dirty="0">
              <a:latin typeface="Arial Narrow"/>
              <a:cs typeface="Arial Narrow"/>
            </a:endParaRPr>
          </a:p>
        </p:txBody>
      </p:sp>
      <p:sp>
        <p:nvSpPr>
          <p:cNvPr id="10" name="TextBox 9"/>
          <p:cNvSpPr txBox="1"/>
          <p:nvPr/>
        </p:nvSpPr>
        <p:spPr>
          <a:xfrm>
            <a:off x="8508426" y="-8354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(21)</a:t>
            </a:r>
            <a:endParaRPr lang="en-US" sz="24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2825104" y="1569995"/>
            <a:ext cx="6350000" cy="6629400"/>
          </a:xfrm>
          <a:prstGeom prst="rect">
            <a:avLst/>
          </a:prstGeom>
        </p:spPr>
      </p:pic>
    </p:spTree>
    <p:extLst>
      <p:ext uri="{BB962C8B-B14F-4D97-AF65-F5344CB8AC3E}">
        <p14:creationId xmlns:p14="http://schemas.microsoft.com/office/powerpoint/2010/main" val="41265076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。约翰是谁？</a:t>
            </a:r>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err="1" smtClean="0">
                <a:latin typeface="Arial Narrow"/>
                <a:cs typeface="Arial Narrow"/>
              </a:rPr>
              <a:t>A.Who</a:t>
            </a:r>
            <a:r>
              <a:rPr lang="en-US" sz="2800" b="1" dirty="0" smtClean="0">
                <a:latin typeface="Arial Narrow"/>
                <a:cs typeface="Arial Narrow"/>
              </a:rPr>
              <a:t> </a:t>
            </a:r>
            <a:r>
              <a:rPr lang="en-US" sz="2800" b="1" dirty="0">
                <a:latin typeface="Arial Narrow"/>
                <a:cs typeface="Arial Narrow"/>
              </a:rPr>
              <a:t>is </a:t>
            </a:r>
            <a:r>
              <a:rPr lang="en-US" sz="2800" b="1" dirty="0" smtClean="0">
                <a:latin typeface="Arial Narrow"/>
                <a:cs typeface="Arial Narrow"/>
              </a:rPr>
              <a:t>John? </a:t>
            </a:r>
            <a:endParaRPr lang="en-US" sz="2800" b="1" dirty="0">
              <a:latin typeface="Arial Narrow"/>
              <a:ea typeface="华文细黑"/>
              <a:cs typeface="Arial Narrow"/>
            </a:endParaRPr>
          </a:p>
        </p:txBody>
      </p:sp>
      <p:sp>
        <p:nvSpPr>
          <p:cNvPr id="8" name="Rectangle 7"/>
          <p:cNvSpPr/>
          <p:nvPr/>
        </p:nvSpPr>
        <p:spPr>
          <a:xfrm>
            <a:off x="-43896" y="367602"/>
            <a:ext cx="5410730" cy="3046988"/>
          </a:xfrm>
          <a:prstGeom prst="rect">
            <a:avLst/>
          </a:prstGeom>
        </p:spPr>
        <p:txBody>
          <a:bodyPr wrap="square">
            <a:spAutoFit/>
          </a:bodyPr>
          <a:lstStyle/>
          <a:p>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作长老的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约二</a:t>
            </a:r>
            <a:r>
              <a:rPr lang="en-US" altLang="zh-TW" sz="2400" dirty="0" smtClean="0">
                <a:solidFill>
                  <a:srgbClr val="0000FF"/>
                </a:solidFill>
                <a:latin typeface="华文细黑"/>
                <a:ea typeface="华文细黑"/>
                <a:cs typeface="华文细黑"/>
              </a:rPr>
              <a:t>1:1; </a:t>
            </a:r>
            <a:r>
              <a:rPr lang="zh-CN" altLang="en-US" sz="2400" dirty="0" smtClean="0">
                <a:solidFill>
                  <a:srgbClr val="0000FF"/>
                </a:solidFill>
                <a:latin typeface="华文细黑"/>
                <a:ea typeface="华文细黑"/>
                <a:cs typeface="华文细黑"/>
              </a:rPr>
              <a:t>约三</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他</a:t>
            </a:r>
            <a:r>
              <a:rPr lang="zh-TW" altLang="en-US" sz="2400" dirty="0">
                <a:solidFill>
                  <a:srgbClr val="FF0000"/>
                </a:solidFill>
                <a:latin typeface="华文细黑"/>
                <a:ea typeface="华文细黑"/>
                <a:cs typeface="华文细黑"/>
              </a:rPr>
              <a:t>是西庇</a:t>
            </a:r>
            <a:r>
              <a:rPr lang="zh-TW" altLang="en-US" sz="2400" dirty="0" smtClean="0">
                <a:solidFill>
                  <a:srgbClr val="FF0000"/>
                </a:solidFill>
                <a:latin typeface="华文细黑"/>
                <a:ea typeface="华文细黑"/>
                <a:cs typeface="华文细黑"/>
              </a:rPr>
              <a:t>太的儿子</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可</a:t>
            </a:r>
            <a:r>
              <a:rPr lang="en-US" altLang="zh-TW" sz="2400" dirty="0" smtClean="0">
                <a:solidFill>
                  <a:srgbClr val="FF0000"/>
                </a:solidFill>
                <a:latin typeface="华文细黑"/>
                <a:ea typeface="华文细黑"/>
                <a:cs typeface="华文细黑"/>
              </a:rPr>
              <a:t>1:19)</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他是渔夫</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20)</a:t>
            </a:r>
            <a:r>
              <a:rPr lang="zh-CN" altLang="zh-TW" sz="2400" dirty="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他是耶稣</a:t>
            </a:r>
            <a:r>
              <a:rPr lang="zh-CN" altLang="en-US" sz="2400" dirty="0">
                <a:solidFill>
                  <a:srgbClr val="FF0000"/>
                </a:solidFill>
                <a:latin typeface="华文细黑"/>
                <a:ea typeface="华文细黑"/>
                <a:cs typeface="华文细黑"/>
              </a:rPr>
              <a:t>的核心集团成员之一</a:t>
            </a:r>
            <a:r>
              <a:rPr 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与</a:t>
            </a:r>
            <a:r>
              <a:rPr lang="zh-TW" altLang="en-US" sz="2400" dirty="0">
                <a:solidFill>
                  <a:srgbClr val="FF0000"/>
                </a:solidFill>
                <a:latin typeface="华文细黑"/>
                <a:ea typeface="华文细黑"/>
                <a:cs typeface="华文细黑"/>
              </a:rPr>
              <a:t>雅各彼</a:t>
            </a:r>
            <a:r>
              <a:rPr lang="zh-TW" altLang="en-US" sz="2400" dirty="0" smtClean="0">
                <a:solidFill>
                  <a:srgbClr val="FF0000"/>
                </a:solidFill>
                <a:latin typeface="华文细黑"/>
                <a:ea typeface="华文细黑"/>
                <a:cs typeface="华文细黑"/>
              </a:rPr>
              <a:t>得</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耶稣所爱的门徒</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约</a:t>
            </a:r>
            <a:r>
              <a:rPr lang="en-US" altLang="zh-TW" sz="2400" dirty="0" smtClean="0">
                <a:solidFill>
                  <a:srgbClr val="0000FF"/>
                </a:solidFill>
                <a:latin typeface="华文细黑"/>
                <a:ea typeface="华文细黑"/>
                <a:cs typeface="华文细黑"/>
              </a:rPr>
              <a:t>13:23)</a:t>
            </a:r>
            <a:r>
              <a:rPr lang="zh-CN"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他写了约翰</a:t>
            </a:r>
            <a:r>
              <a:rPr lang="zh-TW" altLang="en-US" sz="2400" dirty="0">
                <a:solidFill>
                  <a:srgbClr val="FF0000"/>
                </a:solidFill>
                <a:latin typeface="华文细黑"/>
                <a:ea typeface="华文细黑"/>
                <a:cs typeface="华文细黑"/>
              </a:rPr>
              <a:t>福音，</a:t>
            </a:r>
            <a:r>
              <a:rPr lang="zh-TW" altLang="en-US" sz="2400" dirty="0" smtClean="0">
                <a:solidFill>
                  <a:srgbClr val="FF0000"/>
                </a:solidFill>
                <a:latin typeface="华文细黑"/>
                <a:ea typeface="华文细黑"/>
                <a:cs typeface="华文细黑"/>
              </a:rPr>
              <a:t>约翰一，</a:t>
            </a:r>
            <a:r>
              <a:rPr lang="zh-CN" altLang="en-US" sz="2400" dirty="0" smtClean="0">
                <a:solidFill>
                  <a:srgbClr val="FF0000"/>
                </a:solidFill>
                <a:latin typeface="华文细黑"/>
                <a:ea typeface="华文细黑"/>
                <a:cs typeface="华文细黑"/>
              </a:rPr>
              <a:t>二，三</a:t>
            </a:r>
            <a:r>
              <a:rPr lang="zh-TW" altLang="en-US" sz="2400" dirty="0" smtClean="0">
                <a:solidFill>
                  <a:srgbClr val="FF0000"/>
                </a:solidFill>
                <a:latin typeface="华文细黑"/>
                <a:ea typeface="华文细黑"/>
                <a:cs typeface="华文细黑"/>
              </a:rPr>
              <a:t>书和启示录</a:t>
            </a:r>
            <a:r>
              <a:rPr lang="zh-TW" altLang="en-US" sz="2400" dirty="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他是一位牧师</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以弗所</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
        <p:nvSpPr>
          <p:cNvPr id="7" name="Rectangle 6"/>
          <p:cNvSpPr/>
          <p:nvPr/>
        </p:nvSpPr>
        <p:spPr>
          <a:xfrm>
            <a:off x="0" y="3331030"/>
            <a:ext cx="5366834" cy="3416320"/>
          </a:xfrm>
          <a:prstGeom prst="rect">
            <a:avLst/>
          </a:prstGeom>
        </p:spPr>
        <p:txBody>
          <a:bodyPr wrap="square">
            <a:spAutoFit/>
          </a:bodyPr>
          <a:lstStyle/>
          <a:p>
            <a:r>
              <a:rPr lang="en-US" sz="2400" dirty="0">
                <a:solidFill>
                  <a:srgbClr val="0000FF"/>
                </a:solidFill>
                <a:latin typeface="Arial Narrow"/>
                <a:cs typeface="Arial Narrow"/>
              </a:rPr>
              <a:t>“The elder”(2Jn.</a:t>
            </a:r>
            <a:r>
              <a:rPr lang="en-US" sz="2400" dirty="0" smtClean="0">
                <a:solidFill>
                  <a:srgbClr val="0000FF"/>
                </a:solidFill>
                <a:latin typeface="Arial Narrow"/>
                <a:cs typeface="Arial Narrow"/>
              </a:rPr>
              <a:t>1:1;3Jn</a:t>
            </a:r>
            <a:r>
              <a:rPr lang="en-US" sz="2400" dirty="0">
                <a:solidFill>
                  <a:srgbClr val="0000FF"/>
                </a:solidFill>
                <a:latin typeface="Arial Narrow"/>
                <a:cs typeface="Arial Narrow"/>
              </a:rPr>
              <a:t>.</a:t>
            </a:r>
            <a:r>
              <a:rPr lang="en-US" sz="2400" dirty="0" smtClean="0">
                <a:solidFill>
                  <a:srgbClr val="0000FF"/>
                </a:solidFill>
                <a:latin typeface="Arial Narrow"/>
                <a:cs typeface="Arial Narrow"/>
              </a:rPr>
              <a:t>1:1).</a:t>
            </a:r>
          </a:p>
          <a:p>
            <a:r>
              <a:rPr lang="en-US" sz="2400" dirty="0" smtClean="0">
                <a:latin typeface="Arial Narrow"/>
                <a:cs typeface="Arial Narrow"/>
              </a:rPr>
              <a:t>(</a:t>
            </a:r>
            <a:r>
              <a:rPr lang="en-US" sz="2400" dirty="0">
                <a:latin typeface="Arial Narrow"/>
                <a:cs typeface="Arial Narrow"/>
              </a:rPr>
              <a:t>1)He is the son of Zebedee(</a:t>
            </a:r>
            <a:r>
              <a:rPr lang="en-US" sz="2400" dirty="0" smtClean="0">
                <a:latin typeface="Arial Narrow"/>
                <a:cs typeface="Arial Narrow"/>
              </a:rPr>
              <a:t>Mk.1</a:t>
            </a:r>
            <a:r>
              <a:rPr lang="en-US" sz="2400" dirty="0">
                <a:latin typeface="Arial Narrow"/>
                <a:cs typeface="Arial Narrow"/>
              </a:rPr>
              <a:t>:19-20)</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2)He was a fisherman(1:20)</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3)He was one of Jesus’ inner circle(with James and Peter)and the </a:t>
            </a:r>
            <a:r>
              <a:rPr lang="en-US" sz="2400" dirty="0">
                <a:solidFill>
                  <a:srgbClr val="0000FF"/>
                </a:solidFill>
                <a:latin typeface="Arial Narrow"/>
                <a:cs typeface="Arial Narrow"/>
              </a:rPr>
              <a:t>“disciple whom Jesus loved”(Jn.13:23)</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4)He wrote the Gospel of John,1,2,3John, and Revelation</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5)He was a Pastor</a:t>
            </a:r>
            <a:r>
              <a:rPr lang="en-US" sz="2400" dirty="0" smtClean="0">
                <a:latin typeface="Arial Narrow"/>
                <a:cs typeface="Arial Narrow"/>
              </a:rPr>
              <a:t>(at Ephesus</a:t>
            </a:r>
            <a:r>
              <a:rPr lang="en-US" sz="2400" dirty="0">
                <a:latin typeface="Arial Narrow"/>
                <a:cs typeface="Arial Narrow"/>
              </a:rPr>
              <a:t>). </a:t>
            </a:r>
            <a:endParaRPr lang="en-US" sz="2400" b="1" dirty="0" smtClean="0">
              <a:latin typeface="Arial Narrow"/>
              <a:cs typeface="Arial Narrow"/>
            </a:endParaRPr>
          </a:p>
        </p:txBody>
      </p:sp>
      <p:pic>
        <p:nvPicPr>
          <p:cNvPr id="2" name="Picture 1"/>
          <p:cNvPicPr>
            <a:picLocks noChangeAspect="1"/>
          </p:cNvPicPr>
          <p:nvPr/>
        </p:nvPicPr>
        <p:blipFill>
          <a:blip r:embed="rId3"/>
          <a:stretch>
            <a:fillRect/>
          </a:stretch>
        </p:blipFill>
        <p:spPr>
          <a:xfrm>
            <a:off x="5366834" y="388580"/>
            <a:ext cx="3811957" cy="472556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。约翰写信给谁？</a:t>
            </a:r>
            <a:r>
              <a:rPr lang="en-US" sz="2800" b="1" dirty="0" err="1" smtClean="0">
                <a:latin typeface="Arial Narrow"/>
                <a:cs typeface="Arial Narrow"/>
              </a:rPr>
              <a:t>Intro:B.To</a:t>
            </a:r>
            <a:r>
              <a:rPr lang="en-US" sz="2800" b="1" dirty="0" smtClean="0">
                <a:latin typeface="Arial Narrow"/>
                <a:cs typeface="Arial Narrow"/>
              </a:rPr>
              <a:t> </a:t>
            </a:r>
            <a:r>
              <a:rPr lang="en-US" sz="2800" b="1" dirty="0">
                <a:latin typeface="Arial Narrow"/>
                <a:cs typeface="Arial Narrow"/>
              </a:rPr>
              <a:t>whom did </a:t>
            </a:r>
            <a:r>
              <a:rPr lang="en-US" sz="2800" b="1" dirty="0" smtClean="0">
                <a:latin typeface="Arial Narrow"/>
                <a:cs typeface="Arial Narrow"/>
              </a:rPr>
              <a:t>John </a:t>
            </a:r>
            <a:r>
              <a:rPr lang="en-US" sz="2800" b="1" dirty="0">
                <a:latin typeface="Arial Narrow"/>
                <a:cs typeface="Arial Narrow"/>
              </a:rPr>
              <a:t>write?</a:t>
            </a:r>
            <a:r>
              <a:rPr lang="en-US" sz="2800" dirty="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367602"/>
            <a:ext cx="9187896" cy="2246769"/>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(1)</a:t>
            </a:r>
            <a:r>
              <a:rPr lang="zh-TW" altLang="en-US" sz="2800" dirty="0" smtClean="0">
                <a:solidFill>
                  <a:srgbClr val="FF0000"/>
                </a:solidFill>
                <a:latin typeface="华文细黑"/>
                <a:ea typeface="华文细黑"/>
                <a:cs typeface="华文细黑"/>
              </a:rPr>
              <a:t>约翰给小亚细亚</a:t>
            </a:r>
            <a:r>
              <a:rPr lang="zh-TW" altLang="en-US" sz="2800" dirty="0">
                <a:solidFill>
                  <a:srgbClr val="FF0000"/>
                </a:solidFill>
                <a:latin typeface="华文细黑"/>
                <a:ea typeface="华文细黑"/>
                <a:cs typeface="华文细黑"/>
              </a:rPr>
              <a:t>的信徒写信。 </a:t>
            </a:r>
            <a:endParaRPr lang="en-US" altLang="zh-TW" sz="2800" dirty="0" smtClean="0">
              <a:solidFill>
                <a:srgbClr val="FF0000"/>
              </a:solidFill>
              <a:latin typeface="华文细黑"/>
              <a:ea typeface="华文细黑"/>
              <a:cs typeface="华文细黑"/>
            </a:endParaRPr>
          </a:p>
          <a:p>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2)</a:t>
            </a:r>
            <a:r>
              <a:rPr lang="zh-TW" alt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写信给蒙拣选的太太和她的儿</a:t>
            </a:r>
            <a:r>
              <a:rPr lang="zh-CN" altLang="en-US" sz="2800" dirty="0">
                <a:solidFill>
                  <a:srgbClr val="0000FF"/>
                </a:solidFill>
                <a:latin typeface="华文细黑"/>
                <a:ea typeface="华文细黑"/>
                <a:cs typeface="华文细黑"/>
              </a:rPr>
              <a:t>女</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约</a:t>
            </a:r>
            <a:r>
              <a:rPr lang="zh-CN" altLang="en-US" sz="2800" dirty="0" smtClean="0">
                <a:solidFill>
                  <a:srgbClr val="0000FF"/>
                </a:solidFill>
                <a:latin typeface="华文细黑"/>
                <a:ea typeface="华文细黑"/>
                <a:cs typeface="华文细黑"/>
              </a:rPr>
              <a:t>二</a:t>
            </a:r>
            <a:r>
              <a:rPr lang="en-US" altLang="zh-TW" sz="2800" dirty="0" smtClean="0">
                <a:solidFill>
                  <a:srgbClr val="0000FF"/>
                </a:solidFill>
                <a:latin typeface="华文细黑"/>
                <a:ea typeface="华文细黑"/>
                <a:cs typeface="华文细黑"/>
              </a:rPr>
              <a:t>1:1)</a:t>
            </a:r>
            <a:r>
              <a:rPr lang="zh-TW" altLang="en-US" sz="2800" dirty="0" smtClean="0">
                <a:solidFill>
                  <a:srgbClr val="0000FF"/>
                </a:solidFill>
                <a:latin typeface="华文细黑"/>
                <a:ea typeface="华文细黑"/>
                <a:cs typeface="华文细黑"/>
              </a:rPr>
              <a:t>。 </a:t>
            </a:r>
            <a:r>
              <a:rPr lang="zh-TW" altLang="en-US" sz="2800" dirty="0">
                <a:solidFill>
                  <a:srgbClr val="FF0000"/>
                </a:solidFill>
                <a:latin typeface="华文细黑"/>
                <a:ea typeface="华文细黑"/>
                <a:cs typeface="华文细黑"/>
              </a:rPr>
              <a:t>这可能是小亚细亚西部的一个地方教会。 </a:t>
            </a:r>
            <a:endParaRPr lang="en-US" altLang="zh-TW"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(3)</a:t>
            </a:r>
            <a:r>
              <a:rPr lang="zh-TW" alt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写信给</a:t>
            </a:r>
            <a:r>
              <a:rPr lang="zh-TW" altLang="en-US" sz="2800" dirty="0" smtClean="0">
                <a:solidFill>
                  <a:srgbClr val="0000FF"/>
                </a:solidFill>
                <a:latin typeface="华文细黑"/>
                <a:ea typeface="华文细黑"/>
                <a:cs typeface="华文细黑"/>
              </a:rPr>
              <a:t>亲爱的</a:t>
            </a:r>
            <a:r>
              <a:rPr lang="zh-CN" altLang="en-US" sz="2800" dirty="0" smtClean="0">
                <a:solidFill>
                  <a:srgbClr val="0000FF"/>
                </a:solidFill>
                <a:latin typeface="华文细黑"/>
                <a:ea typeface="华文细黑"/>
                <a:cs typeface="华文细黑"/>
              </a:rPr>
              <a:t>该犹</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约</a:t>
            </a:r>
            <a:r>
              <a:rPr lang="zh-CN" altLang="en-US" sz="2800" dirty="0" smtClean="0">
                <a:solidFill>
                  <a:srgbClr val="0000FF"/>
                </a:solidFill>
                <a:latin typeface="华文细黑"/>
                <a:ea typeface="华文细黑"/>
                <a:cs typeface="华文细黑"/>
              </a:rPr>
              <a:t>三</a:t>
            </a:r>
            <a:r>
              <a:rPr lang="en-US" altLang="zh-TW" sz="2800" dirty="0" smtClean="0">
                <a:solidFill>
                  <a:srgbClr val="0000FF"/>
                </a:solidFill>
                <a:latin typeface="华文细黑"/>
                <a:ea typeface="华文细黑"/>
                <a:cs typeface="华文细黑"/>
              </a:rPr>
              <a:t>1</a:t>
            </a:r>
            <a:r>
              <a:rPr lang="en-US" altLang="zh-TW" sz="2800" dirty="0">
                <a:solidFill>
                  <a:srgbClr val="0000FF"/>
                </a:solidFill>
                <a:latin typeface="华文细黑"/>
                <a:ea typeface="华文细黑"/>
                <a:cs typeface="华文细黑"/>
              </a:rPr>
              <a:t>:1</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该犹</a:t>
            </a:r>
            <a:r>
              <a:rPr lang="zh-TW" altLang="en-US" sz="2800" dirty="0" smtClean="0">
                <a:solidFill>
                  <a:srgbClr val="FF0000"/>
                </a:solidFill>
                <a:latin typeface="华文细黑"/>
                <a:ea typeface="华文细黑"/>
                <a:cs typeface="华文细黑"/>
              </a:rPr>
              <a:t>也许是小</a:t>
            </a:r>
            <a:r>
              <a:rPr lang="zh-CN" altLang="en-US" sz="2800" dirty="0" smtClean="0">
                <a:solidFill>
                  <a:srgbClr val="FF0000"/>
                </a:solidFill>
                <a:latin typeface="华文细黑"/>
                <a:ea typeface="华文细黑"/>
                <a:cs typeface="华文细黑"/>
              </a:rPr>
              <a:t>亚细</a:t>
            </a:r>
            <a:r>
              <a:rPr lang="zh-TW" altLang="en-US" sz="2800" dirty="0" smtClean="0">
                <a:solidFill>
                  <a:srgbClr val="FF0000"/>
                </a:solidFill>
                <a:latin typeface="华文细黑"/>
                <a:ea typeface="华文细黑"/>
                <a:cs typeface="华文细黑"/>
              </a:rPr>
              <a:t>亚</a:t>
            </a:r>
            <a:r>
              <a:rPr lang="zh-CN" altLang="en-US" sz="2800" dirty="0" smtClean="0">
                <a:solidFill>
                  <a:srgbClr val="FF0000"/>
                </a:solidFill>
                <a:latin typeface="华文细黑"/>
                <a:ea typeface="华文细黑"/>
                <a:cs typeface="华文细黑"/>
              </a:rPr>
              <a:t>西部的</a:t>
            </a:r>
            <a:r>
              <a:rPr lang="zh-TW" altLang="en-US" sz="2800" dirty="0" smtClean="0">
                <a:solidFill>
                  <a:srgbClr val="FF0000"/>
                </a:solidFill>
                <a:latin typeface="华文细黑"/>
                <a:ea typeface="华文细黑"/>
                <a:cs typeface="华文细黑"/>
              </a:rPr>
              <a:t>教会的领</a:t>
            </a:r>
            <a:r>
              <a:rPr lang="zh-TW" altLang="en-US" sz="2800" dirty="0">
                <a:solidFill>
                  <a:srgbClr val="FF0000"/>
                </a:solidFill>
                <a:latin typeface="华文细黑"/>
                <a:ea typeface="华文细黑"/>
                <a:cs typeface="华文细黑"/>
              </a:rPr>
              <a:t>袖。</a:t>
            </a:r>
            <a:endParaRPr lang="en-US" altLang="zh-CN" sz="2800" dirty="0" smtClean="0">
              <a:solidFill>
                <a:srgbClr val="FF0000"/>
              </a:solidFill>
              <a:latin typeface="华文细黑"/>
              <a:ea typeface="华文细黑"/>
              <a:cs typeface="华文细黑"/>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(3)</a:t>
            </a:r>
            <a:endParaRPr lang="en-US" sz="2800" dirty="0">
              <a:solidFill>
                <a:srgbClr val="0000FF"/>
              </a:solidFill>
              <a:latin typeface="Arial Narrow"/>
              <a:ea typeface="华文细黑"/>
              <a:cs typeface="Arial Narrow"/>
            </a:endParaRPr>
          </a:p>
        </p:txBody>
      </p:sp>
      <p:sp>
        <p:nvSpPr>
          <p:cNvPr id="7" name="Rectangle 6"/>
          <p:cNvSpPr/>
          <p:nvPr/>
        </p:nvSpPr>
        <p:spPr>
          <a:xfrm>
            <a:off x="1" y="2530811"/>
            <a:ext cx="4279522" cy="3416320"/>
          </a:xfrm>
          <a:prstGeom prst="rect">
            <a:avLst/>
          </a:prstGeom>
        </p:spPr>
        <p:txBody>
          <a:bodyPr wrap="square">
            <a:spAutoFit/>
          </a:bodyPr>
          <a:lstStyle/>
          <a:p>
            <a:r>
              <a:rPr lang="en-US" sz="2400" dirty="0">
                <a:latin typeface="Arial Narrow"/>
                <a:cs typeface="Arial Narrow"/>
              </a:rPr>
              <a:t>(1)John wrote to believers in western Asia Minor.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a:t>
            </a:r>
            <a:r>
              <a:rPr lang="en-US" sz="2400" dirty="0">
                <a:solidFill>
                  <a:srgbClr val="0000FF"/>
                </a:solidFill>
                <a:latin typeface="Arial Narrow"/>
                <a:cs typeface="Arial Narrow"/>
              </a:rPr>
              <a:t>“To the lady chosen by God</a:t>
            </a:r>
            <a:r>
              <a:rPr lang="en-US" sz="2400" dirty="0" smtClean="0">
                <a:solidFill>
                  <a:srgbClr val="0000FF"/>
                </a:solidFill>
                <a:latin typeface="Arial Narrow"/>
                <a:cs typeface="Arial Narrow"/>
              </a:rPr>
              <a:t>, and </a:t>
            </a:r>
            <a:r>
              <a:rPr lang="en-US" sz="2400" dirty="0">
                <a:solidFill>
                  <a:srgbClr val="0000FF"/>
                </a:solidFill>
                <a:latin typeface="Arial Narrow"/>
                <a:cs typeface="Arial Narrow"/>
              </a:rPr>
              <a:t>to her children”(2Jn.1:1). </a:t>
            </a:r>
            <a:r>
              <a:rPr lang="en-US" sz="2400" dirty="0">
                <a:latin typeface="Arial Narrow"/>
                <a:cs typeface="Arial Narrow"/>
              </a:rPr>
              <a:t>It was probably a local church in western Asia </a:t>
            </a:r>
            <a:r>
              <a:rPr lang="en-US" sz="2400" dirty="0" smtClean="0">
                <a:latin typeface="Arial Narrow"/>
                <a:cs typeface="Arial Narrow"/>
              </a:rPr>
              <a:t>Minor. </a:t>
            </a:r>
          </a:p>
          <a:p>
            <a:r>
              <a:rPr lang="en-US" sz="2400" dirty="0" smtClean="0">
                <a:latin typeface="Arial Narrow"/>
                <a:cs typeface="Arial Narrow"/>
              </a:rPr>
              <a:t>(</a:t>
            </a:r>
            <a:r>
              <a:rPr lang="en-US" sz="2400" dirty="0">
                <a:latin typeface="Arial Narrow"/>
                <a:cs typeface="Arial Narrow"/>
              </a:rPr>
              <a:t>3) </a:t>
            </a:r>
            <a:r>
              <a:rPr lang="en-US" sz="2400" dirty="0">
                <a:solidFill>
                  <a:srgbClr val="0000FF"/>
                </a:solidFill>
                <a:latin typeface="Arial Narrow"/>
                <a:cs typeface="Arial Narrow"/>
              </a:rPr>
              <a:t>“To my dear friend Gaius”(3Jn.1:1).</a:t>
            </a:r>
            <a:r>
              <a:rPr lang="en-US" sz="2400" dirty="0">
                <a:latin typeface="Arial Narrow"/>
                <a:cs typeface="Arial Narrow"/>
              </a:rPr>
              <a:t>Gaius was perhaps a leader of the churches in western Asia Minor. </a:t>
            </a:r>
            <a:endParaRPr lang="en-US" sz="2400" b="1" dirty="0" smtClean="0">
              <a:latin typeface="Arial Narrow"/>
              <a:cs typeface="Arial Narrow"/>
            </a:endParaRPr>
          </a:p>
        </p:txBody>
      </p:sp>
      <p:pic>
        <p:nvPicPr>
          <p:cNvPr id="2" name="Picture 1"/>
          <p:cNvPicPr>
            <a:picLocks noChangeAspect="1"/>
          </p:cNvPicPr>
          <p:nvPr/>
        </p:nvPicPr>
        <p:blipFill>
          <a:blip r:embed="rId3"/>
          <a:stretch>
            <a:fillRect/>
          </a:stretch>
        </p:blipFill>
        <p:spPr>
          <a:xfrm>
            <a:off x="4314314" y="2207986"/>
            <a:ext cx="4864477" cy="4650014"/>
          </a:xfrm>
          <a:prstGeom prst="rect">
            <a:avLst/>
          </a:prstGeom>
        </p:spPr>
      </p:pic>
    </p:spTree>
    <p:extLst>
      <p:ext uri="{BB962C8B-B14F-4D97-AF65-F5344CB8AC3E}">
        <p14:creationId xmlns:p14="http://schemas.microsoft.com/office/powerpoint/2010/main" val="2787533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小亚细亚西部的地图</a:t>
            </a:r>
            <a:r>
              <a:rPr lang="zh-CN" altLang="en-US" sz="2800" b="1" dirty="0" smtClean="0">
                <a:solidFill>
                  <a:srgbClr val="FF0000"/>
                </a:solidFill>
                <a:latin typeface="Arial Narrow"/>
                <a:ea typeface="华文细黑"/>
                <a:cs typeface="Arial Narrow"/>
              </a:rPr>
              <a:t>。</a:t>
            </a:r>
            <a:r>
              <a:rPr lang="en-US" altLang="zh-CN" sz="2800" b="1" dirty="0">
                <a:latin typeface="Arial Narrow"/>
                <a:cs typeface="Arial Narrow"/>
              </a:rPr>
              <a:t>C</a:t>
            </a:r>
            <a:r>
              <a:rPr lang="en-US" sz="2800" b="1" dirty="0" smtClean="0">
                <a:latin typeface="Arial Narrow"/>
                <a:cs typeface="Arial Narrow"/>
              </a:rPr>
              <a:t>. </a:t>
            </a:r>
            <a:r>
              <a:rPr lang="en-US" sz="2800" b="1" dirty="0">
                <a:latin typeface="Arial Narrow"/>
                <a:cs typeface="Arial Narrow"/>
              </a:rPr>
              <a:t>Map of </a:t>
            </a:r>
            <a:r>
              <a:rPr lang="en-US" sz="2800" b="1" dirty="0" smtClean="0">
                <a:latin typeface="Arial Narrow"/>
                <a:cs typeface="Arial Narrow"/>
              </a:rPr>
              <a:t>Western Asia Minor.</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461665"/>
          </a:xfrm>
          <a:prstGeom prst="rect">
            <a:avLst/>
          </a:prstGeom>
          <a:noFill/>
        </p:spPr>
        <p:txBody>
          <a:bodyPr wrap="square" rtlCol="0">
            <a:spAutoFit/>
          </a:bodyPr>
          <a:lstStyle/>
          <a:p>
            <a:r>
              <a:rPr lang="en-US" altLang="zh-CN" sz="2400" dirty="0" smtClean="0">
                <a:solidFill>
                  <a:srgbClr val="0000FF"/>
                </a:solidFill>
                <a:latin typeface="华文细黑"/>
                <a:ea typeface="华文细黑"/>
                <a:cs typeface="华文细黑"/>
              </a:rPr>
              <a:t>(4)</a:t>
            </a:r>
            <a:endParaRPr lang="en-US" sz="2400" dirty="0">
              <a:solidFill>
                <a:srgbClr val="0000FF"/>
              </a:solidFill>
              <a:latin typeface="华文细黑"/>
              <a:ea typeface="华文细黑"/>
              <a:cs typeface="华文细黑"/>
            </a:endParaRPr>
          </a:p>
        </p:txBody>
      </p:sp>
      <p:pic>
        <p:nvPicPr>
          <p:cNvPr id="8" name="Picture 7"/>
          <p:cNvPicPr>
            <a:picLocks noChangeAspect="1"/>
          </p:cNvPicPr>
          <p:nvPr/>
        </p:nvPicPr>
        <p:blipFill>
          <a:blip r:embed="rId3"/>
          <a:stretch>
            <a:fillRect/>
          </a:stretch>
        </p:blipFill>
        <p:spPr>
          <a:xfrm>
            <a:off x="20169" y="509716"/>
            <a:ext cx="9144000" cy="6838022"/>
          </a:xfrm>
          <a:prstGeom prst="rect">
            <a:avLst/>
          </a:prstGeom>
        </p:spPr>
      </p:pic>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C</a:t>
            </a:r>
            <a:r>
              <a:rPr lang="zh-CN" altLang="en-US" sz="2800" b="1" dirty="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小亚细亚西部的地图</a:t>
            </a:r>
            <a:r>
              <a:rPr lang="zh-CN" altLang="en-US" sz="2800" b="1" dirty="0">
                <a:solidFill>
                  <a:srgbClr val="FF0000"/>
                </a:solidFill>
                <a:latin typeface="Arial Narrow"/>
                <a:ea typeface="华文细黑"/>
                <a:cs typeface="Arial Narrow"/>
              </a:rPr>
              <a:t>。</a:t>
            </a:r>
            <a:r>
              <a:rPr lang="en-US" altLang="zh-CN" sz="2800" b="1" dirty="0">
                <a:latin typeface="Arial Narrow"/>
                <a:cs typeface="Arial Narrow"/>
              </a:rPr>
              <a:t>C</a:t>
            </a:r>
            <a:r>
              <a:rPr lang="en-US" sz="2800" b="1" dirty="0">
                <a:latin typeface="Arial Narrow"/>
                <a:cs typeface="Arial Narrow"/>
              </a:rPr>
              <a:t>. Map of Western Asia Minor.</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461665"/>
          </a:xfrm>
          <a:prstGeom prst="rect">
            <a:avLst/>
          </a:prstGeom>
          <a:noFill/>
        </p:spPr>
        <p:txBody>
          <a:bodyPr wrap="square" rtlCol="0">
            <a:spAutoFit/>
          </a:bodyPr>
          <a:lstStyle/>
          <a:p>
            <a:r>
              <a:rPr lang="en-US" altLang="zh-CN" sz="2400" dirty="0" smtClean="0">
                <a:solidFill>
                  <a:srgbClr val="0000FF"/>
                </a:solidFill>
                <a:latin typeface="华文细黑"/>
                <a:ea typeface="华文细黑"/>
                <a:cs typeface="华文细黑"/>
              </a:rPr>
              <a:t>(4)</a:t>
            </a:r>
            <a:endParaRPr lang="en-US" sz="2400" dirty="0">
              <a:solidFill>
                <a:srgbClr val="0000FF"/>
              </a:solidFill>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313830" y="541872"/>
            <a:ext cx="8550219" cy="6559377"/>
          </a:xfrm>
          <a:prstGeom prst="rect">
            <a:avLst/>
          </a:prstGeom>
        </p:spPr>
      </p:pic>
    </p:spTree>
    <p:extLst>
      <p:ext uri="{BB962C8B-B14F-4D97-AF65-F5344CB8AC3E}">
        <p14:creationId xmlns:p14="http://schemas.microsoft.com/office/powerpoint/2010/main" val="28197823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97099"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D</a:t>
            </a:r>
            <a:r>
              <a:rPr lang="zh-CN" altLang="zh-CN" sz="2800" b="1" dirty="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对教</a:t>
            </a:r>
            <a:r>
              <a:rPr lang="zh-CN" altLang="en-US" sz="2800" b="1" dirty="0">
                <a:solidFill>
                  <a:srgbClr val="FF0000"/>
                </a:solidFill>
                <a:latin typeface="华文细黑"/>
                <a:ea typeface="华文细黑"/>
                <a:cs typeface="华文细黑"/>
              </a:rPr>
              <a:t>会的信息是什</a:t>
            </a:r>
            <a:r>
              <a:rPr lang="zh-CN" altLang="en-US" sz="2800" b="1" dirty="0" smtClean="0">
                <a:solidFill>
                  <a:srgbClr val="FF0000"/>
                </a:solidFill>
                <a:latin typeface="华文细黑"/>
                <a:ea typeface="华文细黑"/>
                <a:cs typeface="华文细黑"/>
              </a:rPr>
              <a:t>么？</a:t>
            </a:r>
            <a:r>
              <a:rPr lang="en-US" altLang="zh-CN" sz="2800" b="1" dirty="0" err="1" smtClean="0">
                <a:latin typeface="Arial Narrow"/>
                <a:cs typeface="Arial Narrow"/>
              </a:rPr>
              <a:t>D</a:t>
            </a:r>
            <a:r>
              <a:rPr lang="en-US" sz="2800" b="1" dirty="0" err="1" smtClean="0">
                <a:latin typeface="Arial Narrow"/>
                <a:cs typeface="Arial Narrow"/>
              </a:rPr>
              <a:t>.What</a:t>
            </a:r>
            <a:r>
              <a:rPr lang="en-US" sz="2800" b="1" dirty="0" smtClean="0">
                <a:latin typeface="Arial Narrow"/>
                <a:cs typeface="Arial Narrow"/>
              </a:rPr>
              <a:t> is message to </a:t>
            </a:r>
            <a:r>
              <a:rPr lang="en-US" altLang="zh-CN" sz="2800" b="1" dirty="0" smtClean="0">
                <a:latin typeface="Arial Narrow"/>
                <a:cs typeface="Arial Narrow"/>
              </a:rPr>
              <a:t>the Church</a:t>
            </a:r>
            <a:r>
              <a:rPr lang="en-US" altLang="zh-CN" sz="2800" dirty="0">
                <a:latin typeface="Arial Narrow"/>
                <a:cs typeface="Arial Narrow"/>
              </a:rPr>
              <a:t>?</a:t>
            </a:r>
            <a:endParaRPr lang="en-US" sz="2800" b="1" dirty="0">
              <a:latin typeface="Arial Narrow"/>
              <a:ea typeface="华文细黑"/>
              <a:cs typeface="Arial Narrow"/>
            </a:endParaRPr>
          </a:p>
        </p:txBody>
      </p:sp>
      <p:sp>
        <p:nvSpPr>
          <p:cNvPr id="9" name="Rectangle 8"/>
          <p:cNvSpPr/>
          <p:nvPr/>
        </p:nvSpPr>
        <p:spPr>
          <a:xfrm>
            <a:off x="0" y="498013"/>
            <a:ext cx="9144000" cy="341632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一个关键词</a:t>
            </a:r>
            <a:r>
              <a:rPr lang="zh-TW" altLang="en-US" sz="2400" dirty="0">
                <a:solidFill>
                  <a:srgbClr val="FF0000"/>
                </a:solidFill>
                <a:latin typeface="华文细黑"/>
                <a:ea typeface="华文细黑"/>
                <a:cs typeface="华文细黑"/>
              </a:rPr>
              <a:t>是“爱</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约</a:t>
            </a:r>
            <a:r>
              <a:rPr lang="zh-CN" altLang="en-US" sz="2400" dirty="0" smtClean="0">
                <a:solidFill>
                  <a:srgbClr val="FF0000"/>
                </a:solidFill>
                <a:latin typeface="华文细黑"/>
                <a:ea typeface="华文细黑"/>
                <a:cs typeface="华文细黑"/>
              </a:rPr>
              <a:t>一，二，三</a:t>
            </a:r>
            <a:r>
              <a:rPr lang="zh-CN" altLang="zh-CN"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53</a:t>
            </a:r>
            <a:r>
              <a:rPr lang="zh-TW" altLang="en-US" sz="2400" dirty="0" smtClean="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另一个关键词</a:t>
            </a:r>
            <a:r>
              <a:rPr lang="zh-TW" altLang="en-US" sz="2400" dirty="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真理</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约</a:t>
            </a:r>
            <a:r>
              <a:rPr lang="zh-CN" altLang="en-US" sz="2400" dirty="0">
                <a:solidFill>
                  <a:srgbClr val="FF0000"/>
                </a:solidFill>
                <a:latin typeface="华文细黑"/>
                <a:ea typeface="华文细黑"/>
                <a:cs typeface="华文细黑"/>
              </a:rPr>
              <a:t>一，二，三</a:t>
            </a:r>
            <a:r>
              <a:rPr lang="zh-CN" altLang="zh-CN"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21</a:t>
            </a:r>
            <a:r>
              <a:rPr lang="zh-TW" altLang="en-US" sz="2400" dirty="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关键词</a:t>
            </a:r>
            <a:r>
              <a:rPr lang="zh-TW" altLang="en-US" sz="2400" dirty="0">
                <a:solidFill>
                  <a:srgbClr val="FF0000"/>
                </a:solidFill>
                <a:latin typeface="华文细黑"/>
                <a:ea typeface="华文细黑"/>
                <a:cs typeface="华文细黑"/>
              </a:rPr>
              <a:t>是“团契</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约</a:t>
            </a:r>
            <a:r>
              <a:rPr lang="zh-CN" altLang="en-US" sz="2400" dirty="0" smtClean="0">
                <a:solidFill>
                  <a:srgbClr val="FF0000"/>
                </a:solidFill>
                <a:latin typeface="华文细黑"/>
                <a:ea typeface="华文细黑"/>
                <a:cs typeface="华文细黑"/>
              </a:rPr>
              <a:t>一</a:t>
            </a:r>
            <a:r>
              <a:rPr lang="en-US" altLang="zh-CN" sz="2400" dirty="0" smtClean="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新约</a:t>
            </a:r>
            <a:r>
              <a:rPr lang="en-US" altLang="zh-TW" sz="2400" dirty="0" smtClean="0">
                <a:solidFill>
                  <a:srgbClr val="FF0000"/>
                </a:solidFill>
                <a:latin typeface="华文细黑"/>
                <a:ea typeface="华文细黑"/>
                <a:cs typeface="华文细黑"/>
              </a:rPr>
              <a:t>9</a:t>
            </a:r>
            <a:r>
              <a:rPr lang="zh-TW" altLang="en-US" sz="2400" dirty="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圣经</a:t>
            </a:r>
            <a:r>
              <a:rPr lang="en-US" altLang="zh-TW" sz="2400" dirty="0" smtClean="0">
                <a:solidFill>
                  <a:srgbClr val="FF0000"/>
                </a:solidFill>
                <a:latin typeface="华文细黑"/>
                <a:ea typeface="华文细黑"/>
                <a:cs typeface="华文细黑"/>
              </a:rPr>
              <a:t>9</a:t>
            </a:r>
            <a:r>
              <a:rPr lang="en-US" altLang="zh-CN" sz="2400" dirty="0" smtClean="0">
                <a:solidFill>
                  <a:srgbClr val="FF0000"/>
                </a:solidFill>
                <a:latin typeface="华文细黑"/>
                <a:ea typeface="华文细黑"/>
                <a:cs typeface="华文细黑"/>
              </a:rPr>
              <a:t>4</a:t>
            </a:r>
            <a:r>
              <a:rPr lang="zh-TW" altLang="en-US" sz="2400" dirty="0">
                <a:solidFill>
                  <a:srgbClr val="FF0000"/>
                </a:solidFill>
                <a:latin typeface="华文细黑"/>
                <a:ea typeface="华文细黑"/>
                <a:cs typeface="华文细黑"/>
              </a:rPr>
              <a:t>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早期的教会</a:t>
            </a:r>
            <a:r>
              <a:rPr lang="zh-TW" altLang="en-US" sz="2400" dirty="0" smtClean="0">
                <a:solidFill>
                  <a:srgbClr val="0000FF"/>
                </a:solidFill>
                <a:latin typeface="华文细黑"/>
                <a:ea typeface="华文细黑"/>
                <a:cs typeface="华文细黑"/>
              </a:rPr>
              <a:t>“</a:t>
            </a:r>
            <a:r>
              <a:rPr lang="en-US" sz="2400" dirty="0">
                <a:solidFill>
                  <a:srgbClr val="0000FF"/>
                </a:solidFill>
              </a:rPr>
              <a:t>都恒心遵守使徒的教训，彼此</a:t>
            </a:r>
            <a:r>
              <a:rPr lang="en-US" sz="2400" dirty="0" smtClean="0">
                <a:solidFill>
                  <a:srgbClr val="0000FF"/>
                </a:solidFill>
              </a:rPr>
              <a:t>交接</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徒</a:t>
            </a:r>
            <a:r>
              <a:rPr lang="en-US" altLang="zh-TW" sz="2400" dirty="0" smtClean="0">
                <a:solidFill>
                  <a:srgbClr val="0000FF"/>
                </a:solidFill>
                <a:latin typeface="华文细黑"/>
                <a:ea typeface="华文细黑"/>
                <a:cs typeface="华文细黑"/>
              </a:rPr>
              <a:t>2:42)</a:t>
            </a:r>
            <a:r>
              <a:rPr lang="zh-TW" altLang="en-US" sz="2400" dirty="0" smtClean="0">
                <a:solidFill>
                  <a:srgbClr val="0000FF"/>
                </a:solidFill>
                <a:latin typeface="华文细黑"/>
                <a:ea typeface="华文细黑"/>
                <a:cs typeface="华文细黑"/>
              </a:rPr>
              <a:t>。 “</a:t>
            </a:r>
            <a:r>
              <a:rPr lang="en-US" sz="2400" dirty="0">
                <a:solidFill>
                  <a:srgbClr val="0000FF"/>
                </a:solidFill>
              </a:rPr>
              <a:t>神是信实的，你们原是被他所召，好与他儿子，我们的主耶稣基督，一同</a:t>
            </a:r>
            <a:r>
              <a:rPr lang="en-US" sz="2400" dirty="0" smtClean="0">
                <a:solidFill>
                  <a:srgbClr val="0000FF"/>
                </a:solidFill>
              </a:rPr>
              <a:t>得分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林前</a:t>
            </a:r>
            <a:r>
              <a:rPr lang="en-US" altLang="zh-TW" sz="2400" dirty="0" smtClean="0">
                <a:solidFill>
                  <a:srgbClr val="0000FF"/>
                </a:solidFill>
                <a:latin typeface="华文细黑"/>
                <a:ea typeface="华文细黑"/>
                <a:cs typeface="华文细黑"/>
              </a:rPr>
              <a:t>1:9)</a:t>
            </a:r>
            <a:r>
              <a:rPr lang="zh-TW"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我们要象雅各，彼得和约翰对保罗和巴拿巴所行的那样，伸出右手行相交之</a:t>
            </a:r>
            <a:r>
              <a:rPr lang="zh-CN" altLang="en-US" sz="2400" dirty="0" smtClean="0">
                <a:solidFill>
                  <a:srgbClr val="FF0000"/>
                </a:solidFill>
                <a:latin typeface="华文细黑"/>
                <a:ea typeface="华文细黑"/>
                <a:cs typeface="华文细黑"/>
              </a:rPr>
              <a:t>礼</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加</a:t>
            </a:r>
            <a:r>
              <a:rPr lang="en-US" altLang="zh-TW" sz="2400" dirty="0" smtClean="0">
                <a:solidFill>
                  <a:srgbClr val="FF0000"/>
                </a:solidFill>
                <a:latin typeface="华文细黑"/>
                <a:ea typeface="华文细黑"/>
                <a:cs typeface="华文细黑"/>
              </a:rPr>
              <a:t>2:9)</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我们</a:t>
            </a:r>
            <a:r>
              <a:rPr lang="zh-TW" altLang="en-US" sz="2400" dirty="0" smtClean="0">
                <a:solidFill>
                  <a:srgbClr val="FF0000"/>
                </a:solidFill>
                <a:latin typeface="华文细黑"/>
                <a:ea typeface="华文细黑"/>
                <a:cs typeface="华文细黑"/>
              </a:rPr>
              <a:t>要与</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和</a:t>
            </a:r>
            <a:r>
              <a:rPr lang="zh-TW" altLang="en-US" sz="2400" dirty="0">
                <a:solidFill>
                  <a:srgbClr val="FF0000"/>
                </a:solidFill>
                <a:latin typeface="华文细黑"/>
                <a:ea typeface="华文细黑"/>
                <a:cs typeface="华文细黑"/>
              </a:rPr>
              <a:t>彼此交通，但要与假教师断交。 什么是真正的团契？ 就像一个在马戏团里吃棉花糖的孩子一样</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许多人想咬到一大口，却什么也没咬</a:t>
            </a:r>
            <a:r>
              <a:rPr lang="zh-CN" altLang="en-US" sz="2400" dirty="0" smtClean="0">
                <a:solidFill>
                  <a:srgbClr val="FF0000"/>
                </a:solidFill>
                <a:latin typeface="华文细黑"/>
                <a:ea typeface="华文细黑"/>
                <a:cs typeface="华文细黑"/>
              </a:rPr>
              <a:t>到。</a:t>
            </a:r>
            <a:endParaRPr lang="en-US" altLang="zh-CN" sz="2400" dirty="0" smtClean="0">
              <a:solidFill>
                <a:srgbClr val="FF0000"/>
              </a:solidFill>
              <a:latin typeface="华文细黑"/>
              <a:ea typeface="华文细黑"/>
              <a:cs typeface="华文细黑"/>
            </a:endParaRPr>
          </a:p>
        </p:txBody>
      </p:sp>
      <p:sp>
        <p:nvSpPr>
          <p:cNvPr id="10" name="TextBox 9"/>
          <p:cNvSpPr txBox="1"/>
          <p:nvPr/>
        </p:nvSpPr>
        <p:spPr>
          <a:xfrm>
            <a:off x="8624654" y="6339306"/>
            <a:ext cx="1101818" cy="461665"/>
          </a:xfrm>
          <a:prstGeom prst="rect">
            <a:avLst/>
          </a:prstGeom>
          <a:noFill/>
        </p:spPr>
        <p:txBody>
          <a:bodyPr wrap="square" rtlCol="0">
            <a:spAutoFit/>
          </a:bodyPr>
          <a:lstStyle/>
          <a:p>
            <a:r>
              <a:rPr lang="en-US" altLang="zh-CN" sz="2400" dirty="0" smtClean="0">
                <a:latin typeface="华文细黑"/>
                <a:ea typeface="华文细黑"/>
                <a:cs typeface="华文细黑"/>
              </a:rPr>
              <a:t>(</a:t>
            </a:r>
            <a:r>
              <a:rPr lang="en-US" altLang="zh-CN" sz="2400" dirty="0">
                <a:latin typeface="华文细黑"/>
                <a:ea typeface="华文细黑"/>
                <a:cs typeface="华文细黑"/>
              </a:rPr>
              <a:t>5</a:t>
            </a:r>
            <a:r>
              <a:rPr lang="en-US" altLang="zh-CN" sz="2400" dirty="0" smtClean="0">
                <a:latin typeface="华文细黑"/>
                <a:ea typeface="华文细黑"/>
                <a:cs typeface="华文细黑"/>
              </a:rPr>
              <a:t>)</a:t>
            </a:r>
            <a:endParaRPr lang="en-US" sz="2400" dirty="0">
              <a:latin typeface="华文细黑"/>
              <a:ea typeface="华文细黑"/>
              <a:cs typeface="华文细黑"/>
            </a:endParaRPr>
          </a:p>
        </p:txBody>
      </p:sp>
      <p:sp>
        <p:nvSpPr>
          <p:cNvPr id="11" name="Rectangle 10"/>
          <p:cNvSpPr/>
          <p:nvPr/>
        </p:nvSpPr>
        <p:spPr>
          <a:xfrm>
            <a:off x="10032" y="3766530"/>
            <a:ext cx="9133968" cy="3139321"/>
          </a:xfrm>
          <a:prstGeom prst="rect">
            <a:avLst/>
          </a:prstGeom>
        </p:spPr>
        <p:txBody>
          <a:bodyPr wrap="square">
            <a:spAutoFit/>
          </a:bodyPr>
          <a:lstStyle/>
          <a:p>
            <a:r>
              <a:rPr lang="en-US" sz="2200" dirty="0">
                <a:latin typeface="Arial Narrow"/>
                <a:cs typeface="Arial Narrow"/>
              </a:rPr>
              <a:t>(1)One key word is “love”(1,2,3 </a:t>
            </a:r>
            <a:r>
              <a:rPr lang="en-US" sz="2200" dirty="0" smtClean="0">
                <a:latin typeface="Arial Narrow"/>
                <a:cs typeface="Arial Narrow"/>
              </a:rPr>
              <a:t>John-53x</a:t>
            </a:r>
            <a:r>
              <a:rPr lang="en-US" sz="2200" dirty="0">
                <a:latin typeface="Arial Narrow"/>
                <a:cs typeface="Arial Narrow"/>
              </a:rPr>
              <a:t>). </a:t>
            </a:r>
            <a:endParaRPr lang="en-US" sz="2200" dirty="0" smtClean="0">
              <a:latin typeface="Arial Narrow"/>
              <a:cs typeface="Arial Narrow"/>
            </a:endParaRPr>
          </a:p>
          <a:p>
            <a:r>
              <a:rPr lang="en-US" sz="2200" dirty="0" smtClean="0">
                <a:latin typeface="Arial Narrow"/>
                <a:cs typeface="Arial Narrow"/>
              </a:rPr>
              <a:t>(</a:t>
            </a:r>
            <a:r>
              <a:rPr lang="en-US" sz="2200" dirty="0">
                <a:latin typeface="Arial Narrow"/>
                <a:cs typeface="Arial Narrow"/>
              </a:rPr>
              <a:t>2)Another key word is “truth”(</a:t>
            </a:r>
            <a:r>
              <a:rPr lang="en-US" sz="2200" dirty="0" smtClean="0">
                <a:latin typeface="Arial Narrow"/>
                <a:cs typeface="Arial Narrow"/>
              </a:rPr>
              <a:t>1,2,3John-21x</a:t>
            </a:r>
            <a:r>
              <a:rPr lang="en-US" sz="2200" dirty="0">
                <a:latin typeface="Arial Narrow"/>
                <a:cs typeface="Arial Narrow"/>
              </a:rPr>
              <a:t>). </a:t>
            </a:r>
            <a:endParaRPr lang="en-US" sz="2200" dirty="0" smtClean="0">
              <a:latin typeface="Arial Narrow"/>
              <a:cs typeface="Arial Narrow"/>
            </a:endParaRPr>
          </a:p>
          <a:p>
            <a:r>
              <a:rPr lang="en-US" sz="2200" dirty="0" smtClean="0">
                <a:latin typeface="Arial Narrow"/>
                <a:cs typeface="Arial Narrow"/>
              </a:rPr>
              <a:t>(</a:t>
            </a:r>
            <a:r>
              <a:rPr lang="en-US" sz="2200" dirty="0">
                <a:latin typeface="Arial Narrow"/>
                <a:cs typeface="Arial Narrow"/>
              </a:rPr>
              <a:t>3)A key word is “fellowship”(</a:t>
            </a:r>
            <a:r>
              <a:rPr lang="en-US" sz="2200" dirty="0" smtClean="0">
                <a:latin typeface="Arial Narrow"/>
                <a:cs typeface="Arial Narrow"/>
              </a:rPr>
              <a:t>1John-4x</a:t>
            </a:r>
            <a:r>
              <a:rPr lang="en-US" sz="2200" dirty="0">
                <a:latin typeface="Arial Narrow"/>
                <a:cs typeface="Arial Narrow"/>
              </a:rPr>
              <a:t>; </a:t>
            </a:r>
            <a:r>
              <a:rPr lang="en-US" sz="2200" dirty="0" smtClean="0">
                <a:latin typeface="Arial Narrow"/>
                <a:cs typeface="Arial Narrow"/>
              </a:rPr>
              <a:t>NT-9x</a:t>
            </a:r>
            <a:r>
              <a:rPr lang="en-US" sz="2200" dirty="0">
                <a:latin typeface="Arial Narrow"/>
                <a:cs typeface="Arial Narrow"/>
              </a:rPr>
              <a:t>; </a:t>
            </a:r>
            <a:r>
              <a:rPr lang="en-US" sz="2200" dirty="0" smtClean="0">
                <a:latin typeface="Arial Narrow"/>
                <a:cs typeface="Arial Narrow"/>
              </a:rPr>
              <a:t>Bible-94x</a:t>
            </a:r>
            <a:r>
              <a:rPr lang="en-US" sz="2200" dirty="0">
                <a:latin typeface="Arial Narrow"/>
                <a:cs typeface="Arial Narrow"/>
              </a:rPr>
              <a:t>).The early church </a:t>
            </a:r>
            <a:r>
              <a:rPr lang="en-US" sz="2200" dirty="0">
                <a:solidFill>
                  <a:srgbClr val="0000FF"/>
                </a:solidFill>
                <a:latin typeface="Arial Narrow"/>
                <a:cs typeface="Arial Narrow"/>
              </a:rPr>
              <a:t>“devoted themselves to teaching and fellowship”(Ac.2:42). “God is faithful, who has called you into fellowship with his Son, Jesus Christ our Lord”(1Cor.1:9). </a:t>
            </a:r>
            <a:r>
              <a:rPr lang="en-US" sz="2200" dirty="0">
                <a:latin typeface="Arial Narrow"/>
                <a:cs typeface="Arial Narrow"/>
              </a:rPr>
              <a:t>We are to extend the right hand of fellowship, like James, Peter and John did to Paul and Barnabas (Ga.2:9). We are to have fellowship with God and with one another, but break fellowship with false teachers. What is real fellowship? Like a child eating cotton candy at the circus, many people who expect to bite into something real end up with a mouthful of nothing. </a:t>
            </a:r>
          </a:p>
        </p:txBody>
      </p:sp>
    </p:spTree>
    <p:extLst>
      <p:ext uri="{BB962C8B-B14F-4D97-AF65-F5344CB8AC3E}">
        <p14:creationId xmlns:p14="http://schemas.microsoft.com/office/powerpoint/2010/main" val="170610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471106"/>
            <a:ext cx="9144000" cy="1569660"/>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这个生命是显露的。</a:t>
            </a:r>
            <a:r>
              <a:rPr lang="zh-TW" altLang="en-US" sz="2400" dirty="0" smtClean="0">
                <a:solidFill>
                  <a:srgbClr val="0000FF"/>
                </a:solidFill>
                <a:latin typeface="华文细黑"/>
                <a:ea typeface="华文细黑"/>
                <a:cs typeface="华文细黑"/>
              </a:rPr>
              <a:t>“</a:t>
            </a:r>
            <a:r>
              <a:rPr lang="en-US" sz="2400" dirty="0" err="1">
                <a:solidFill>
                  <a:srgbClr val="0000FF"/>
                </a:solidFill>
                <a:latin typeface="华文细黑"/>
                <a:ea typeface="华文细黑"/>
                <a:cs typeface="华文细黑"/>
              </a:rPr>
              <a:t>论到从起初原有的生命之道，就是我们所听见所</a:t>
            </a:r>
            <a:r>
              <a:rPr lang="en-US" sz="2400" dirty="0" err="1" smtClean="0">
                <a:solidFill>
                  <a:srgbClr val="0000FF"/>
                </a:solidFill>
                <a:latin typeface="华文细黑"/>
                <a:ea typeface="华文细黑"/>
                <a:cs typeface="华文细黑"/>
              </a:rPr>
              <a:t>看见,亲眼</a:t>
            </a:r>
            <a:r>
              <a:rPr lang="en-US" sz="2400" dirty="0" err="1">
                <a:solidFill>
                  <a:srgbClr val="0000FF"/>
                </a:solidFill>
                <a:latin typeface="华文细黑"/>
                <a:ea typeface="华文细黑"/>
                <a:cs typeface="华文细黑"/>
              </a:rPr>
              <a:t>看</a:t>
            </a:r>
            <a:r>
              <a:rPr lang="en-US" sz="2400" dirty="0" err="1" smtClean="0">
                <a:solidFill>
                  <a:srgbClr val="0000FF"/>
                </a:solidFill>
                <a:latin typeface="华文细黑"/>
                <a:ea typeface="华文细黑"/>
                <a:cs typeface="华文细黑"/>
              </a:rPr>
              <a:t>过,亲手</a:t>
            </a:r>
            <a:r>
              <a:rPr lang="en-US" sz="2400" dirty="0" err="1">
                <a:solidFill>
                  <a:srgbClr val="0000FF"/>
                </a:solidFill>
                <a:latin typeface="华文细黑"/>
                <a:ea typeface="华文细黑"/>
                <a:cs typeface="华文细黑"/>
              </a:rPr>
              <a:t>摸过</a:t>
            </a:r>
            <a:r>
              <a:rPr lang="en-US" sz="2400" dirty="0" err="1" smtClean="0">
                <a:solidFill>
                  <a:srgbClr val="0000FF"/>
                </a:solidFill>
                <a:latin typeface="华文细黑"/>
                <a:ea typeface="华文细黑"/>
                <a:cs typeface="华文细黑"/>
              </a:rPr>
              <a:t>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神在创造中启示自己</a:t>
            </a:r>
            <a:r>
              <a:rPr lang="en-US" altLang="zh-TW"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罗</a:t>
            </a:r>
            <a:r>
              <a:rPr lang="en-US" altLang="zh-TW" sz="2400" b="1" dirty="0" smtClean="0">
                <a:solidFill>
                  <a:srgbClr val="FF0000"/>
                </a:solidFill>
                <a:latin typeface="华文细黑"/>
                <a:ea typeface="华文细黑"/>
                <a:cs typeface="华文细黑"/>
              </a:rPr>
              <a:t>1:20);</a:t>
            </a:r>
            <a:r>
              <a:rPr lang="zh-TW" altLang="en-US" sz="2400" b="1" dirty="0" smtClean="0">
                <a:solidFill>
                  <a:srgbClr val="FF0000"/>
                </a:solidFill>
                <a:latin typeface="华文细黑"/>
                <a:ea typeface="华文细黑"/>
                <a:cs typeface="华文细黑"/>
              </a:rPr>
              <a:t>在他的圣</a:t>
            </a:r>
            <a:r>
              <a:rPr lang="zh-CN" altLang="en-US" sz="2400" b="1" dirty="0" smtClean="0">
                <a:solidFill>
                  <a:srgbClr val="FF0000"/>
                </a:solidFill>
                <a:latin typeface="华文细黑"/>
                <a:ea typeface="华文细黑"/>
                <a:cs typeface="华文细黑"/>
              </a:rPr>
              <a:t>经</a:t>
            </a:r>
            <a:r>
              <a:rPr lang="zh-TW" altLang="en-US" sz="2400" b="1" dirty="0" smtClean="0">
                <a:solidFill>
                  <a:srgbClr val="FF0000"/>
                </a:solidFill>
                <a:latin typeface="华文细黑"/>
                <a:ea typeface="华文细黑"/>
                <a:cs typeface="华文细黑"/>
              </a:rPr>
              <a:t>中</a:t>
            </a:r>
            <a:r>
              <a:rPr lang="en-US" altLang="zh-TW"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提后</a:t>
            </a:r>
            <a:r>
              <a:rPr lang="en-US" altLang="zh-TW" sz="2400" b="1" dirty="0" smtClean="0">
                <a:solidFill>
                  <a:srgbClr val="FF0000"/>
                </a:solidFill>
                <a:latin typeface="华文细黑"/>
                <a:ea typeface="华文细黑"/>
                <a:cs typeface="华文细黑"/>
              </a:rPr>
              <a:t>3:16)</a:t>
            </a:r>
            <a:r>
              <a:rPr lang="en-US" altLang="zh-TW"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在他的儿子耶稣基督里显现。</a:t>
            </a:r>
            <a:r>
              <a:rPr lang="en-US" altLang="zh-TW" sz="2400" b="1" dirty="0" smtClean="0">
                <a:solidFill>
                  <a:srgbClr val="FF0000"/>
                </a:solidFill>
                <a:latin typeface="华文细黑"/>
                <a:ea typeface="华文细黑"/>
                <a:cs typeface="华文细黑"/>
              </a:rPr>
              <a:t> </a:t>
            </a:r>
            <a:r>
              <a:rPr lang="zh-CN"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人</a:t>
            </a:r>
            <a:r>
              <a:rPr lang="en-US" sz="2400" dirty="0">
                <a:solidFill>
                  <a:srgbClr val="0000FF"/>
                </a:solidFill>
                <a:latin typeface="华文细黑"/>
                <a:ea typeface="华文细黑"/>
                <a:cs typeface="华文细黑"/>
              </a:rPr>
              <a:t>看见了我，就是看见了</a:t>
            </a:r>
            <a:r>
              <a:rPr lang="en-US" sz="2400" dirty="0" smtClean="0">
                <a:solidFill>
                  <a:srgbClr val="0000FF"/>
                </a:solidFill>
                <a:latin typeface="华文细黑"/>
                <a:ea typeface="华文细黑"/>
                <a:cs typeface="华文细黑"/>
              </a:rPr>
              <a:t>父</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约</a:t>
            </a:r>
            <a:r>
              <a:rPr lang="en-US" altLang="zh-CN" sz="2400" dirty="0" smtClean="0">
                <a:solidFill>
                  <a:srgbClr val="0000FF"/>
                </a:solidFill>
                <a:latin typeface="华文细黑"/>
                <a:ea typeface="华文细黑"/>
                <a:cs typeface="华文细黑"/>
              </a:rPr>
              <a:t>14:9</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。真正团</a:t>
            </a:r>
            <a:r>
              <a:rPr lang="zh-CN" altLang="en-US" sz="2800" b="1" dirty="0" smtClean="0">
                <a:solidFill>
                  <a:srgbClr val="FF0000"/>
                </a:solidFill>
                <a:latin typeface="华文细黑"/>
                <a:ea typeface="华文细黑"/>
                <a:cs typeface="华文细黑"/>
              </a:rPr>
              <a:t>契的事实。</a:t>
            </a:r>
            <a:r>
              <a:rPr lang="en-US" sz="2800" b="1" dirty="0">
                <a:latin typeface="Arial Narrow"/>
                <a:cs typeface="Arial Narrow"/>
              </a:rPr>
              <a:t>1</a:t>
            </a:r>
            <a:r>
              <a:rPr lang="en-US" sz="2800" b="1" dirty="0" smtClean="0">
                <a:latin typeface="Arial Narrow"/>
                <a:cs typeface="Arial Narrow"/>
              </a:rPr>
              <a:t>.Facts </a:t>
            </a:r>
            <a:r>
              <a:rPr lang="en-US" sz="2800" b="1" dirty="0">
                <a:latin typeface="Arial Narrow"/>
                <a:cs typeface="Arial Narrow"/>
              </a:rPr>
              <a:t>about real </a:t>
            </a:r>
            <a:r>
              <a:rPr lang="en-US" sz="2800" b="1" dirty="0" smtClean="0">
                <a:latin typeface="Arial Narrow"/>
                <a:cs typeface="Arial Narrow"/>
              </a:rPr>
              <a:t>fellowship</a:t>
            </a:r>
            <a:r>
              <a:rPr lang="en-US" sz="2800" dirty="0" smtClean="0">
                <a:latin typeface="Arial Narrow"/>
                <a:cs typeface="Arial Narrow"/>
              </a:rPr>
              <a:t>.</a:t>
            </a:r>
            <a:endParaRPr lang="en-US" sz="2800" b="1" dirty="0">
              <a:latin typeface="Arial Narrow"/>
              <a:cs typeface="Arial Narrow"/>
            </a:endParaRPr>
          </a:p>
        </p:txBody>
      </p:sp>
      <p:sp>
        <p:nvSpPr>
          <p:cNvPr id="7" name="TextBox 6"/>
          <p:cNvSpPr txBox="1"/>
          <p:nvPr/>
        </p:nvSpPr>
        <p:spPr>
          <a:xfrm>
            <a:off x="8652933" y="-25099"/>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6</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27424" y="1975223"/>
            <a:ext cx="9160933" cy="1938992"/>
          </a:xfrm>
          <a:prstGeom prst="rect">
            <a:avLst/>
          </a:prstGeom>
        </p:spPr>
        <p:txBody>
          <a:bodyPr wrap="square">
            <a:spAutoFit/>
          </a:bodyPr>
          <a:lstStyle/>
          <a:p>
            <a:r>
              <a:rPr lang="en-US" sz="2400" b="1" dirty="0" err="1">
                <a:latin typeface="Arial Narrow"/>
                <a:cs typeface="Arial Narrow"/>
              </a:rPr>
              <a:t>A.This</a:t>
            </a:r>
            <a:r>
              <a:rPr lang="en-US" sz="2400" b="1" dirty="0">
                <a:latin typeface="Arial Narrow"/>
                <a:cs typeface="Arial Narrow"/>
              </a:rPr>
              <a:t> Life is revealed.</a:t>
            </a:r>
            <a:r>
              <a:rPr lang="en-US" sz="2400" dirty="0">
                <a:latin typeface="Arial Narrow"/>
                <a:cs typeface="Arial Narrow"/>
              </a:rPr>
              <a:t> </a:t>
            </a:r>
            <a:r>
              <a:rPr lang="en-US" sz="2400" dirty="0">
                <a:solidFill>
                  <a:srgbClr val="0000FF"/>
                </a:solidFill>
                <a:latin typeface="Arial Narrow"/>
                <a:cs typeface="Arial Narrow"/>
              </a:rPr>
              <a:t>“That which was from the beginning, which we have heard, which we have seen with our </a:t>
            </a:r>
            <a:r>
              <a:rPr lang="en-US" sz="2400" dirty="0" err="1">
                <a:solidFill>
                  <a:srgbClr val="0000FF"/>
                </a:solidFill>
                <a:latin typeface="Arial Narrow"/>
                <a:cs typeface="Arial Narrow"/>
              </a:rPr>
              <a:t>eyes,which</a:t>
            </a:r>
            <a:r>
              <a:rPr lang="en-US" sz="2400" dirty="0">
                <a:solidFill>
                  <a:srgbClr val="0000FF"/>
                </a:solidFill>
                <a:latin typeface="Arial Narrow"/>
                <a:cs typeface="Arial Narrow"/>
              </a:rPr>
              <a:t> we have looked at and our hands have touched—this we proclaim concerning the Word of life”(1:1).</a:t>
            </a:r>
            <a:r>
              <a:rPr lang="en-US" sz="2400" dirty="0">
                <a:latin typeface="Arial Narrow"/>
                <a:cs typeface="Arial Narrow"/>
              </a:rPr>
              <a:t>God has revealed Himself in </a:t>
            </a:r>
            <a:r>
              <a:rPr lang="en-US" sz="2400" dirty="0" smtClean="0">
                <a:latin typeface="Arial Narrow"/>
                <a:cs typeface="Arial Narrow"/>
              </a:rPr>
              <a:t>creation</a:t>
            </a:r>
            <a:r>
              <a:rPr lang="en-US" sz="2400" dirty="0">
                <a:latin typeface="Arial Narrow"/>
                <a:cs typeface="Arial Narrow"/>
              </a:rPr>
              <a:t>(Ro.1:20);in His </a:t>
            </a:r>
            <a:r>
              <a:rPr lang="en-US" sz="2400" dirty="0" err="1">
                <a:latin typeface="Arial Narrow"/>
                <a:cs typeface="Arial Narrow"/>
              </a:rPr>
              <a:t>Word,the</a:t>
            </a:r>
            <a:r>
              <a:rPr lang="en-US" sz="2400" dirty="0">
                <a:latin typeface="Arial Narrow"/>
                <a:cs typeface="Arial Narrow"/>
              </a:rPr>
              <a:t> </a:t>
            </a:r>
            <a:r>
              <a:rPr lang="en-US" sz="2400" dirty="0" smtClean="0">
                <a:latin typeface="Arial Narrow"/>
                <a:cs typeface="Arial Narrow"/>
              </a:rPr>
              <a:t>Bible(2Ti.3:16);</a:t>
            </a:r>
            <a:r>
              <a:rPr lang="en-US" sz="2400" dirty="0">
                <a:latin typeface="Arial Narrow"/>
                <a:cs typeface="Arial Narrow"/>
              </a:rPr>
              <a:t>and in His Son, Jesus Christ. </a:t>
            </a:r>
            <a:r>
              <a:rPr lang="en-US" sz="2400" dirty="0">
                <a:solidFill>
                  <a:srgbClr val="0000FF"/>
                </a:solidFill>
                <a:latin typeface="Arial Narrow"/>
                <a:cs typeface="Arial Narrow"/>
              </a:rPr>
              <a:t>“Anyone who has seen me has seen the Father”(Jn.14:9). </a:t>
            </a:r>
          </a:p>
        </p:txBody>
      </p:sp>
      <p:pic>
        <p:nvPicPr>
          <p:cNvPr id="2" name="Picture 1"/>
          <p:cNvPicPr>
            <a:picLocks noChangeAspect="1"/>
          </p:cNvPicPr>
          <p:nvPr/>
        </p:nvPicPr>
        <p:blipFill>
          <a:blip r:embed="rId3"/>
          <a:stretch>
            <a:fillRect/>
          </a:stretch>
        </p:blipFill>
        <p:spPr>
          <a:xfrm>
            <a:off x="7368" y="3914215"/>
            <a:ext cx="9144000" cy="3776008"/>
          </a:xfrm>
          <a:prstGeom prst="rect">
            <a:avLst/>
          </a:prstGeom>
        </p:spPr>
      </p:pic>
      <p:pic>
        <p:nvPicPr>
          <p:cNvPr id="3" name="Picture 2"/>
          <p:cNvPicPr>
            <a:picLocks noChangeAspect="1"/>
          </p:cNvPicPr>
          <p:nvPr/>
        </p:nvPicPr>
        <p:blipFill>
          <a:blip r:embed="rId4"/>
          <a:stretch>
            <a:fillRect/>
          </a:stretch>
        </p:blipFill>
        <p:spPr>
          <a:xfrm>
            <a:off x="6669709" y="5039400"/>
            <a:ext cx="2463800" cy="3289300"/>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3046988"/>
          </a:xfrm>
          <a:prstGeom prst="rect">
            <a:avLst/>
          </a:prstGeom>
        </p:spPr>
        <p:txBody>
          <a:bodyPr wrap="square">
            <a:spAutoFit/>
          </a:bodyPr>
          <a:lstStyle/>
          <a:p>
            <a:r>
              <a:rPr lang="en-US" altLang="zh-CN" sz="2400" dirty="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这个生命是有经验的</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“这</a:t>
            </a:r>
            <a:r>
              <a:rPr lang="en-US" sz="2400" dirty="0">
                <a:solidFill>
                  <a:srgbClr val="0000FF"/>
                </a:solidFill>
                <a:latin typeface="华文细黑"/>
                <a:ea typeface="华文细黑"/>
                <a:cs typeface="华文细黑"/>
              </a:rPr>
              <a:t>生命已经显现出来，我们也看见过，现在又作见证，将原与父同在，且显现与我们那永远的生命，传给</a:t>
            </a:r>
            <a:r>
              <a:rPr lang="en-US" sz="2400" dirty="0" smtClean="0">
                <a:solidFill>
                  <a:srgbClr val="0000FF"/>
                </a:solidFill>
                <a:latin typeface="华文细黑"/>
                <a:ea typeface="华文细黑"/>
                <a:cs typeface="华文细黑"/>
              </a:rPr>
              <a:t>你们</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2</a:t>
            </a:r>
            <a:r>
              <a:rPr lang="en-US" sz="2400" dirty="0" smtClean="0">
                <a:solidFill>
                  <a:srgbClr val="0000FF"/>
                </a:solidFill>
                <a:latin typeface="华文细黑"/>
                <a:ea typeface="华文细黑"/>
                <a:cs typeface="华文细黑"/>
              </a:rPr>
              <a:t>)。</a:t>
            </a:r>
            <a:r>
              <a:rPr lang="en-US" sz="2400" dirty="0">
                <a:latin typeface="华文细黑"/>
                <a:ea typeface="华文细黑"/>
                <a:cs typeface="华文细黑"/>
              </a:rPr>
              <a:t> </a:t>
            </a:r>
            <a:r>
              <a:rPr lang="zh-TW" altLang="en-US" sz="2400" dirty="0">
                <a:solidFill>
                  <a:srgbClr val="FF0000"/>
                </a:solidFill>
                <a:latin typeface="华文细黑"/>
                <a:ea typeface="华文细黑"/>
                <a:cs typeface="华文细黑"/>
              </a:rPr>
              <a:t>约翰写了约翰福音告诉人们如何得到这个生命</a:t>
            </a:r>
            <a:r>
              <a:rPr lang="zh-TW"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但记这些事，要叫你们信耶稣是基督，是神的儿子。并且叫你们信了他，就可以因他的名得</a:t>
            </a:r>
            <a:r>
              <a:rPr lang="en-US" sz="2400" dirty="0" smtClean="0">
                <a:solidFill>
                  <a:srgbClr val="0000FF"/>
                </a:solidFill>
                <a:latin typeface="华文细黑"/>
                <a:ea typeface="华文细黑"/>
                <a:cs typeface="华文细黑"/>
              </a:rPr>
              <a:t>生命</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(20</a:t>
            </a:r>
            <a:r>
              <a:rPr 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31</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他写了约翰一书，告诉人们如何确定他们真的是神所生的</a:t>
            </a:r>
            <a:r>
              <a:rPr lang="zh-CN"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这见证，就是神赐给我们永生，这永生也是在他儿子里面。人有了神的儿子就有生命。没有神的儿子就没有</a:t>
            </a:r>
            <a:r>
              <a:rPr lang="en-US" sz="2400" dirty="0" smtClean="0">
                <a:solidFill>
                  <a:srgbClr val="0000FF"/>
                </a:solidFill>
                <a:latin typeface="华文细黑"/>
                <a:ea typeface="华文细黑"/>
                <a:cs typeface="华文细黑"/>
              </a:rPr>
              <a:t>生命</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约一</a:t>
            </a:r>
            <a:r>
              <a:rPr lang="en-US" altLang="zh-CN" sz="2400" dirty="0" smtClean="0">
                <a:solidFill>
                  <a:srgbClr val="0000FF"/>
                </a:solidFill>
                <a:latin typeface="华文细黑"/>
                <a:ea typeface="华文细黑"/>
                <a:cs typeface="华文细黑"/>
              </a:rPr>
              <a:t>5</a:t>
            </a:r>
            <a:r>
              <a:rPr 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11-12</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一。真正团契的事实。</a:t>
            </a:r>
            <a:r>
              <a:rPr lang="en-US" sz="2800" b="1" dirty="0">
                <a:latin typeface="Arial Narrow"/>
                <a:cs typeface="Arial Narrow"/>
              </a:rPr>
              <a:t>1.Facts about real fellowship</a:t>
            </a:r>
            <a:r>
              <a:rPr lang="en-US" sz="2800" dirty="0">
                <a:latin typeface="Arial Narrow"/>
                <a:cs typeface="Arial Narrow"/>
              </a:rPr>
              <a:t>.</a:t>
            </a:r>
            <a:endParaRPr lang="en-US" sz="2800" b="1" dirty="0">
              <a:latin typeface="Arial Narrow"/>
              <a:cs typeface="Arial Narrow"/>
            </a:endParaRPr>
          </a:p>
        </p:txBody>
      </p:sp>
      <p:sp>
        <p:nvSpPr>
          <p:cNvPr id="7" name="TextBox 6"/>
          <p:cNvSpPr txBox="1"/>
          <p:nvPr/>
        </p:nvSpPr>
        <p:spPr>
          <a:xfrm>
            <a:off x="8669873" y="-2919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7</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14718" y="3528655"/>
            <a:ext cx="9129282" cy="3416320"/>
          </a:xfrm>
          <a:prstGeom prst="rect">
            <a:avLst/>
          </a:prstGeom>
        </p:spPr>
        <p:txBody>
          <a:bodyPr wrap="square">
            <a:spAutoFit/>
          </a:bodyPr>
          <a:lstStyle/>
          <a:p>
            <a:r>
              <a:rPr lang="en-US" sz="2400" b="1" dirty="0" err="1">
                <a:latin typeface="Arial Narrow"/>
                <a:cs typeface="Arial Narrow"/>
              </a:rPr>
              <a:t>B.This</a:t>
            </a:r>
            <a:r>
              <a:rPr lang="en-US" sz="2400" b="1" dirty="0">
                <a:latin typeface="Arial Narrow"/>
                <a:cs typeface="Arial Narrow"/>
              </a:rPr>
              <a:t> Life is experienced.</a:t>
            </a:r>
            <a:r>
              <a:rPr lang="en-US" sz="2400" dirty="0">
                <a:latin typeface="Arial Narrow"/>
                <a:cs typeface="Arial Narrow"/>
              </a:rPr>
              <a:t> </a:t>
            </a:r>
            <a:r>
              <a:rPr lang="en-US" sz="2400" dirty="0">
                <a:solidFill>
                  <a:srgbClr val="0000FF"/>
                </a:solidFill>
                <a:latin typeface="Arial Narrow"/>
                <a:cs typeface="Arial Narrow"/>
              </a:rPr>
              <a:t>“The life </a:t>
            </a:r>
            <a:r>
              <a:rPr lang="en-US" sz="2400" dirty="0" err="1">
                <a:solidFill>
                  <a:srgbClr val="0000FF"/>
                </a:solidFill>
                <a:latin typeface="Arial Narrow"/>
                <a:cs typeface="Arial Narrow"/>
              </a:rPr>
              <a:t>appeared;we</a:t>
            </a:r>
            <a:r>
              <a:rPr lang="en-US" sz="2400" dirty="0">
                <a:solidFill>
                  <a:srgbClr val="0000FF"/>
                </a:solidFill>
                <a:latin typeface="Arial Narrow"/>
                <a:cs typeface="Arial Narrow"/>
              </a:rPr>
              <a:t> have seen it and testify to </a:t>
            </a:r>
            <a:r>
              <a:rPr lang="en-US" sz="2400" dirty="0" err="1">
                <a:solidFill>
                  <a:srgbClr val="0000FF"/>
                </a:solidFill>
                <a:latin typeface="Arial Narrow"/>
                <a:cs typeface="Arial Narrow"/>
              </a:rPr>
              <a:t>it,and</a:t>
            </a:r>
            <a:r>
              <a:rPr lang="en-US" sz="2400" dirty="0">
                <a:solidFill>
                  <a:srgbClr val="0000FF"/>
                </a:solidFill>
                <a:latin typeface="Arial Narrow"/>
                <a:cs typeface="Arial Narrow"/>
              </a:rPr>
              <a:t> we proclaim to you the eternal life, which was with the Father and has appeared to us”(1:2)</a:t>
            </a:r>
            <a:r>
              <a:rPr lang="en-US" sz="2400" dirty="0" smtClean="0">
                <a:solidFill>
                  <a:srgbClr val="0000FF"/>
                </a:solidFill>
                <a:latin typeface="Arial Narrow"/>
                <a:cs typeface="Arial Narrow"/>
              </a:rPr>
              <a:t>.</a:t>
            </a:r>
            <a:r>
              <a:rPr lang="en-US" sz="2400" dirty="0" smtClean="0">
                <a:latin typeface="Arial Narrow"/>
                <a:cs typeface="Arial Narrow"/>
              </a:rPr>
              <a:t>John </a:t>
            </a:r>
            <a:r>
              <a:rPr lang="en-US" sz="2400" dirty="0">
                <a:latin typeface="Arial Narrow"/>
                <a:cs typeface="Arial Narrow"/>
              </a:rPr>
              <a:t>wrote </a:t>
            </a:r>
            <a:r>
              <a:rPr lang="en-US" sz="2400" dirty="0" smtClean="0">
                <a:latin typeface="Arial Narrow"/>
                <a:cs typeface="Arial Narrow"/>
              </a:rPr>
              <a:t>the </a:t>
            </a:r>
            <a:r>
              <a:rPr lang="en-US" sz="2400" dirty="0">
                <a:latin typeface="Arial Narrow"/>
                <a:cs typeface="Arial Narrow"/>
              </a:rPr>
              <a:t>G</a:t>
            </a:r>
            <a:r>
              <a:rPr lang="en-US" sz="2400" dirty="0" smtClean="0">
                <a:latin typeface="Arial Narrow"/>
                <a:cs typeface="Arial Narrow"/>
              </a:rPr>
              <a:t>ospel of John to </a:t>
            </a:r>
            <a:r>
              <a:rPr lang="en-US" sz="2400" dirty="0">
                <a:latin typeface="Arial Narrow"/>
                <a:cs typeface="Arial Narrow"/>
              </a:rPr>
              <a:t>tell people how to receive this life. </a:t>
            </a:r>
            <a:r>
              <a:rPr lang="en-US" sz="2400" dirty="0">
                <a:solidFill>
                  <a:srgbClr val="0000FF"/>
                </a:solidFill>
                <a:latin typeface="Arial Narrow"/>
                <a:cs typeface="Arial Narrow"/>
              </a:rPr>
              <a:t>“But these are written that you may believe that Jesus is the Messiah, the Son of God, and that by believing you may have life in his name”(Jn.20:31)</a:t>
            </a:r>
            <a:r>
              <a:rPr lang="en-US" sz="2400" dirty="0" smtClean="0">
                <a:solidFill>
                  <a:srgbClr val="0000FF"/>
                </a:solidFill>
                <a:latin typeface="Arial Narrow"/>
                <a:cs typeface="Arial Narrow"/>
              </a:rPr>
              <a:t>. </a:t>
            </a:r>
            <a:r>
              <a:rPr lang="en-US" sz="2400" dirty="0" smtClean="0">
                <a:latin typeface="Arial Narrow"/>
                <a:cs typeface="Arial Narrow"/>
              </a:rPr>
              <a:t>He </a:t>
            </a:r>
            <a:r>
              <a:rPr lang="en-US" sz="2400" dirty="0">
                <a:latin typeface="Arial Narrow"/>
                <a:cs typeface="Arial Narrow"/>
              </a:rPr>
              <a:t>wrote </a:t>
            </a:r>
            <a:r>
              <a:rPr lang="en-US" sz="2400" dirty="0" smtClean="0">
                <a:latin typeface="Arial Narrow"/>
                <a:cs typeface="Arial Narrow"/>
              </a:rPr>
              <a:t>1 John to </a:t>
            </a:r>
            <a:r>
              <a:rPr lang="en-US" sz="2400" dirty="0">
                <a:latin typeface="Arial Narrow"/>
                <a:cs typeface="Arial Narrow"/>
              </a:rPr>
              <a:t>tell people how to be sure that they really been born of God. </a:t>
            </a:r>
            <a:r>
              <a:rPr lang="en-US" sz="2400" dirty="0">
                <a:solidFill>
                  <a:srgbClr val="0000FF"/>
                </a:solidFill>
                <a:latin typeface="Arial Narrow"/>
                <a:cs typeface="Arial Narrow"/>
              </a:rPr>
              <a:t>“And this is the </a:t>
            </a:r>
            <a:r>
              <a:rPr lang="en-US" sz="2400" dirty="0" err="1">
                <a:solidFill>
                  <a:srgbClr val="0000FF"/>
                </a:solidFill>
                <a:latin typeface="Arial Narrow"/>
                <a:cs typeface="Arial Narrow"/>
              </a:rPr>
              <a:t>testimony:God</a:t>
            </a:r>
            <a:r>
              <a:rPr lang="en-US" sz="2400" dirty="0">
                <a:solidFill>
                  <a:srgbClr val="0000FF"/>
                </a:solidFill>
                <a:latin typeface="Arial Narrow"/>
                <a:cs typeface="Arial Narrow"/>
              </a:rPr>
              <a:t> has given us eternal </a:t>
            </a:r>
            <a:r>
              <a:rPr lang="en-US" sz="2400" dirty="0" err="1">
                <a:solidFill>
                  <a:srgbClr val="0000FF"/>
                </a:solidFill>
                <a:latin typeface="Arial Narrow"/>
                <a:cs typeface="Arial Narrow"/>
              </a:rPr>
              <a:t>life,and</a:t>
            </a:r>
            <a:r>
              <a:rPr lang="en-US" sz="2400" dirty="0">
                <a:solidFill>
                  <a:srgbClr val="0000FF"/>
                </a:solidFill>
                <a:latin typeface="Arial Narrow"/>
                <a:cs typeface="Arial Narrow"/>
              </a:rPr>
              <a:t> this life is in his </a:t>
            </a:r>
            <a:r>
              <a:rPr lang="en-US" sz="2400" dirty="0" err="1">
                <a:solidFill>
                  <a:srgbClr val="0000FF"/>
                </a:solidFill>
                <a:latin typeface="Arial Narrow"/>
                <a:cs typeface="Arial Narrow"/>
              </a:rPr>
              <a:t>Son.Whoever</a:t>
            </a:r>
            <a:r>
              <a:rPr lang="en-US" sz="2400" dirty="0">
                <a:solidFill>
                  <a:srgbClr val="0000FF"/>
                </a:solidFill>
                <a:latin typeface="Arial Narrow"/>
                <a:cs typeface="Arial Narrow"/>
              </a:rPr>
              <a:t> has the Son has </a:t>
            </a:r>
            <a:r>
              <a:rPr lang="en-US" sz="2400" dirty="0" err="1">
                <a:solidFill>
                  <a:srgbClr val="0000FF"/>
                </a:solidFill>
                <a:latin typeface="Arial Narrow"/>
                <a:cs typeface="Arial Narrow"/>
              </a:rPr>
              <a:t>life;whoever</a:t>
            </a:r>
            <a:r>
              <a:rPr lang="en-US" sz="2400" dirty="0">
                <a:solidFill>
                  <a:srgbClr val="0000FF"/>
                </a:solidFill>
                <a:latin typeface="Arial Narrow"/>
                <a:cs typeface="Arial Narrow"/>
              </a:rPr>
              <a:t> does not have the Son of God does not have life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1Jn.5:11-12). </a:t>
            </a:r>
          </a:p>
        </p:txBody>
      </p:sp>
    </p:spTree>
    <p:extLst>
      <p:ext uri="{BB962C8B-B14F-4D97-AF65-F5344CB8AC3E}">
        <p14:creationId xmlns:p14="http://schemas.microsoft.com/office/powerpoint/2010/main" val="2978912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372716</TotalTime>
  <Words>5351</Words>
  <Application>Microsoft Macintosh PowerPoint</Application>
  <PresentationFormat>On-screen Show (4:3)</PresentationFormat>
  <Paragraphs>206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Welcome to sing Christmas Carols! 欢迎来唱圣诞颂歌！ Meet in the Lobby at 7:30pm. 晚上七点半在大堂见面。 Santa Fe Towers Apartments 8101 Santa Fe Drive  Overland Park, KS 66103 Go to apartments to sing in English/Chinese. 去公寓用英文/中文唱歌。 Friday, Dec.15,2017 from 7:30 to 9:00 pm. 2017年12月15日星期五晚上从7:30到9:00。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2214</cp:revision>
  <cp:lastPrinted>2017-04-20T12:26:42Z</cp:lastPrinted>
  <dcterms:created xsi:type="dcterms:W3CDTF">2016-02-20T15:39:29Z</dcterms:created>
  <dcterms:modified xsi:type="dcterms:W3CDTF">2017-12-07T14:50:50Z</dcterms:modified>
</cp:coreProperties>
</file>