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318" r:id="rId2"/>
    <p:sldId id="256" r:id="rId3"/>
    <p:sldId id="308" r:id="rId4"/>
    <p:sldId id="307" r:id="rId5"/>
    <p:sldId id="296" r:id="rId6"/>
    <p:sldId id="306" r:id="rId7"/>
    <p:sldId id="295" r:id="rId8"/>
    <p:sldId id="297" r:id="rId9"/>
    <p:sldId id="292" r:id="rId10"/>
    <p:sldId id="314" r:id="rId11"/>
    <p:sldId id="313" r:id="rId12"/>
    <p:sldId id="315" r:id="rId13"/>
    <p:sldId id="298" r:id="rId14"/>
    <p:sldId id="316" r:id="rId15"/>
    <p:sldId id="300" r:id="rId16"/>
    <p:sldId id="302" r:id="rId17"/>
    <p:sldId id="304" r:id="rId18"/>
    <p:sldId id="317" r:id="rId19"/>
    <p:sldId id="305" r:id="rId20"/>
    <p:sldId id="26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71" autoAdjust="0"/>
  </p:normalViewPr>
  <p:slideViewPr>
    <p:cSldViewPr snapToGrid="0" snapToObjects="1">
      <p:cViewPr>
        <p:scale>
          <a:sx n="66" d="100"/>
          <a:sy n="66" d="100"/>
        </p:scale>
        <p:origin x="-1276"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9D48A1-D96E-194E-A456-4CC70FB8C113}" type="datetimeFigureOut">
              <a:rPr lang="en-US" smtClean="0"/>
              <a:pPr/>
              <a:t>2/18/2017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0BB15E-1FFC-5140-A5E1-72FEDEDAC4D4}" type="slidenum">
              <a:rPr lang="en-US" smtClean="0"/>
              <a:pPr/>
              <a:t>‹#›</a:t>
            </a:fld>
            <a:endParaRPr lang="en-US"/>
          </a:p>
        </p:txBody>
      </p:sp>
    </p:spTree>
    <p:extLst>
      <p:ext uri="{BB962C8B-B14F-4D97-AF65-F5344CB8AC3E}">
        <p14:creationId xmlns:p14="http://schemas.microsoft.com/office/powerpoint/2010/main" xmlns="" val="36928476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5</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14</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15</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16</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17</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18</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19</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20</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6</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7</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8</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9</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10</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11</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12</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13</a:t>
            </a:fld>
            <a:endParaRPr lang="en-US"/>
          </a:p>
        </p:txBody>
      </p:sp>
    </p:spTree>
    <p:extLst>
      <p:ext uri="{BB962C8B-B14F-4D97-AF65-F5344CB8AC3E}">
        <p14:creationId xmlns:p14="http://schemas.microsoft.com/office/powerpoint/2010/main" xmlns="" val="227941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xmlns="" val="1318540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xmlns="" val="283158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xmlns="" val="350518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xmlns="" val="1108262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A5FF8B-BD77-C040-B157-80E866760AD0}" type="datetimeFigureOut">
              <a:rPr lang="en-US" smtClean="0"/>
              <a:pPr/>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xmlns="" val="385185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A5FF8B-BD77-C040-B157-80E866760AD0}" type="datetimeFigureOut">
              <a:rPr lang="en-US" smtClean="0"/>
              <a:pPr/>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xmlns="" val="417482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A5FF8B-BD77-C040-B157-80E866760AD0}" type="datetimeFigureOut">
              <a:rPr lang="en-US" smtClean="0"/>
              <a:pPr/>
              <a:t>2/18/2017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xmlns="" val="194317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A5FF8B-BD77-C040-B157-80E866760AD0}" type="datetimeFigureOut">
              <a:rPr lang="en-US" smtClean="0"/>
              <a:pPr/>
              <a:t>2/18/2017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xmlns="" val="47472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5FF8B-BD77-C040-B157-80E866760AD0}" type="datetimeFigureOut">
              <a:rPr lang="en-US" smtClean="0"/>
              <a:pPr/>
              <a:t>2/18/2017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xmlns="" val="2557713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pPr/>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xmlns="" val="105913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pPr/>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xmlns="" val="5146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5FF8B-BD77-C040-B157-80E866760AD0}" type="datetimeFigureOut">
              <a:rPr lang="en-US" smtClean="0"/>
              <a:pPr/>
              <a:t>2/18/2017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3EC8-6014-5845-B826-6F9F5BFD4286}" type="slidenum">
              <a:rPr lang="en-US" smtClean="0"/>
              <a:pPr/>
              <a:t>‹#›</a:t>
            </a:fld>
            <a:endParaRPr lang="en-US"/>
          </a:p>
        </p:txBody>
      </p:sp>
    </p:spTree>
    <p:extLst>
      <p:ext uri="{BB962C8B-B14F-4D97-AF65-F5344CB8AC3E}">
        <p14:creationId xmlns:p14="http://schemas.microsoft.com/office/powerpoint/2010/main" xmlns="" val="385935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solidFill>
                  <a:srgbClr val="FF0000"/>
                </a:solidFill>
                <a:latin typeface="华文细黑"/>
                <a:ea typeface="华文细黑"/>
                <a:cs typeface="华文细黑"/>
              </a:rPr>
              <a:t>奥秘排队</a:t>
            </a:r>
            <a:r>
              <a:rPr lang="en-US" smtClean="0"/>
              <a:t>Mystery Party(CYIA)</a:t>
            </a:r>
            <a:endParaRPr lang="en-US" dirty="0"/>
          </a:p>
        </p:txBody>
      </p:sp>
      <p:pic>
        <p:nvPicPr>
          <p:cNvPr id="4" name="Content Placeholder 3" descr="IMG_3492.JPG"/>
          <p:cNvPicPr>
            <a:picLocks noGrp="1" noChangeAspect="1"/>
          </p:cNvPicPr>
          <p:nvPr>
            <p:ph idx="1"/>
          </p:nvPr>
        </p:nvPicPr>
        <p:blipFill>
          <a:blip r:embed="rId2">
            <a:extLst>
              <a:ext uri="{28A0092B-C50C-407E-A947-70E740481C1C}">
                <a14:useLocalDpi xmlns:a14="http://schemas.microsoft.com/office/drawing/2010/main" xmlns="" val="0"/>
              </a:ext>
            </a:extLst>
          </a:blip>
          <a:srcRect t="13336" b="13336"/>
          <a:stretch>
            <a:fillRect/>
          </a:stretch>
        </p:blipFill>
        <p:spPr/>
      </p:pic>
    </p:spTree>
    <p:extLst>
      <p:ext uri="{BB962C8B-B14F-4D97-AF65-F5344CB8AC3E}">
        <p14:creationId xmlns:p14="http://schemas.microsoft.com/office/powerpoint/2010/main" xmlns="" val="3959023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504971"/>
            <a:ext cx="9137169" cy="6124754"/>
          </a:xfrm>
          <a:prstGeom prst="rect">
            <a:avLst/>
          </a:prstGeom>
        </p:spPr>
        <p:txBody>
          <a:bodyPr wrap="square">
            <a:spAutoFit/>
          </a:bodyPr>
          <a:lstStyle/>
          <a:p>
            <a:pPr marL="514350" indent="-514350">
              <a:buAutoNum type="alphaUcPeriod"/>
            </a:pPr>
            <a:r>
              <a:rPr lang="zh-CN" altLang="en-US" sz="2800" b="1" dirty="0" smtClean="0">
                <a:solidFill>
                  <a:srgbClr val="FF0000"/>
                </a:solidFill>
                <a:latin typeface="华文细黑"/>
                <a:ea typeface="华文细黑"/>
                <a:cs typeface="华文细黑"/>
              </a:rPr>
              <a:t>尽责任的行为。</a:t>
            </a:r>
            <a:r>
              <a:rPr lang="zh-CN"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我知道你</a:t>
            </a:r>
            <a:r>
              <a:rPr lang="zh-TW" altLang="en-US" sz="2800" dirty="0" smtClean="0">
                <a:solidFill>
                  <a:srgbClr val="FF0000"/>
                </a:solidFill>
                <a:latin typeface="华文细黑"/>
                <a:ea typeface="华文细黑"/>
                <a:cs typeface="华文细黑"/>
              </a:rPr>
              <a:t>的行为”（</a:t>
            </a:r>
            <a:r>
              <a:rPr lang="en-US" altLang="zh-TW" sz="2800" dirty="0" smtClean="0">
                <a:solidFill>
                  <a:srgbClr val="FF0000"/>
                </a:solidFill>
                <a:latin typeface="华文细黑"/>
                <a:ea typeface="华文细黑"/>
                <a:cs typeface="华文细黑"/>
              </a:rPr>
              <a:t>2</a:t>
            </a:r>
            <a:r>
              <a:rPr lang="en-US" altLang="zh-CN" sz="2800" dirty="0" smtClean="0">
                <a:solidFill>
                  <a:srgbClr val="FF0000"/>
                </a:solidFill>
                <a:latin typeface="华文细黑"/>
                <a:ea typeface="华文细黑"/>
                <a:cs typeface="华文细黑"/>
              </a:rPr>
              <a:t>:19a</a:t>
            </a:r>
            <a:r>
              <a:rPr lang="zh-CN" altLang="en-US" sz="2800" dirty="0" smtClean="0">
                <a:solidFill>
                  <a:srgbClr val="FF0000"/>
                </a:solidFill>
                <a:latin typeface="华文细黑"/>
                <a:ea typeface="华文细黑"/>
                <a:cs typeface="华文细黑"/>
              </a:rPr>
              <a:t>）</a:t>
            </a:r>
            <a:r>
              <a:rPr lang="zh-CN" altLang="zh-CN" sz="2800" dirty="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pPr marL="514350" indent="-514350">
              <a:buAutoNum type="alphaUcPeriod"/>
            </a:pPr>
            <a:r>
              <a:rPr lang="zh-CN" altLang="en-US" sz="2800" b="1" dirty="0" smtClean="0">
                <a:solidFill>
                  <a:srgbClr val="FF0000"/>
                </a:solidFill>
                <a:latin typeface="华文细黑"/>
                <a:ea typeface="华文细黑"/>
                <a:cs typeface="华文细黑"/>
              </a:rPr>
              <a:t>忠诚的爱。</a:t>
            </a:r>
            <a:r>
              <a:rPr lang="zh-CN" altLang="en-US" sz="2800" dirty="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我</a:t>
            </a:r>
            <a:r>
              <a:rPr lang="zh-TW" altLang="en-US" sz="2800" dirty="0" smtClean="0">
                <a:solidFill>
                  <a:srgbClr val="FF0000"/>
                </a:solidFill>
                <a:latin typeface="华文细黑"/>
                <a:ea typeface="华文细黑"/>
                <a:cs typeface="华文细黑"/>
              </a:rPr>
              <a:t>知道</a:t>
            </a:r>
            <a:r>
              <a:rPr lang="en-US" altLang="zh-TW"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你的</a:t>
            </a:r>
            <a:r>
              <a:rPr lang="zh-CN" altLang="en-US" sz="2800" dirty="0" smtClean="0">
                <a:solidFill>
                  <a:srgbClr val="FF0000"/>
                </a:solidFill>
                <a:latin typeface="华文细黑"/>
                <a:ea typeface="华文细黑"/>
                <a:cs typeface="华文细黑"/>
              </a:rPr>
              <a:t>爱心”（</a:t>
            </a:r>
            <a:r>
              <a:rPr lang="en-US" altLang="zh-CN" sz="2800" dirty="0" smtClean="0">
                <a:solidFill>
                  <a:srgbClr val="FF0000"/>
                </a:solidFill>
                <a:latin typeface="华文细黑"/>
                <a:ea typeface="华文细黑"/>
                <a:cs typeface="华文细黑"/>
              </a:rPr>
              <a:t>2:19</a:t>
            </a:r>
            <a:r>
              <a:rPr lang="en-US" altLang="zh-CN" sz="2800" dirty="0">
                <a:solidFill>
                  <a:srgbClr val="FF0000"/>
                </a:solidFill>
                <a:latin typeface="华文细黑"/>
                <a:ea typeface="华文细黑"/>
                <a:cs typeface="华文细黑"/>
              </a:rPr>
              <a:t>b</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pPr marL="514350" indent="-514350">
              <a:buAutoNum type="alphaUcPeriod"/>
            </a:pPr>
            <a:r>
              <a:rPr lang="zh-CN" altLang="en-US" sz="2800" b="1" dirty="0" smtClean="0">
                <a:solidFill>
                  <a:srgbClr val="FF0000"/>
                </a:solidFill>
                <a:latin typeface="华文细黑"/>
                <a:ea typeface="华文细黑"/>
                <a:cs typeface="华文细黑"/>
              </a:rPr>
              <a:t>忠实的信心。</a:t>
            </a:r>
            <a:r>
              <a:rPr lang="zh-CN" altLang="en-US" sz="2800" dirty="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我</a:t>
            </a:r>
            <a:r>
              <a:rPr lang="zh-TW" altLang="en-US" sz="2800" dirty="0" smtClean="0">
                <a:solidFill>
                  <a:srgbClr val="FF0000"/>
                </a:solidFill>
                <a:latin typeface="华文细黑"/>
                <a:ea typeface="华文细黑"/>
                <a:cs typeface="华文细黑"/>
              </a:rPr>
              <a:t>知道</a:t>
            </a:r>
            <a:r>
              <a:rPr lang="en-US" altLang="zh-TW"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你的</a:t>
            </a:r>
            <a:r>
              <a:rPr lang="zh-TW" altLang="en-US" sz="2800" dirty="0">
                <a:solidFill>
                  <a:srgbClr val="FF0000"/>
                </a:solidFill>
                <a:latin typeface="华文细黑"/>
                <a:ea typeface="华文细黑"/>
                <a:cs typeface="华文细黑"/>
              </a:rPr>
              <a:t>信心</a:t>
            </a:r>
            <a:r>
              <a:rPr lang="zh-CN" altLang="en-US"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2:19</a:t>
            </a:r>
            <a:r>
              <a:rPr lang="en-US" altLang="zh-CN" sz="2800" dirty="0">
                <a:solidFill>
                  <a:srgbClr val="FF0000"/>
                </a:solidFill>
                <a:latin typeface="华文细黑"/>
                <a:ea typeface="华文细黑"/>
                <a:cs typeface="华文细黑"/>
              </a:rPr>
              <a:t>c</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pPr marL="514350" indent="-514350">
              <a:buAutoNum type="alphaUcPeriod"/>
            </a:pPr>
            <a:r>
              <a:rPr lang="zh-CN" altLang="en-US" sz="2800" b="1" dirty="0" smtClean="0">
                <a:solidFill>
                  <a:srgbClr val="FF0000"/>
                </a:solidFill>
                <a:latin typeface="华文细黑"/>
                <a:ea typeface="华文细黑"/>
                <a:cs typeface="华文细黑"/>
              </a:rPr>
              <a:t>奉献的勤劳。</a:t>
            </a:r>
            <a:r>
              <a:rPr lang="zh-CN" altLang="en-US" sz="2800" dirty="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我知道</a:t>
            </a:r>
            <a:r>
              <a:rPr lang="en-US" altLang="zh-TW" sz="2800" dirty="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你</a:t>
            </a:r>
            <a:r>
              <a:rPr lang="zh-TW" altLang="en-US" sz="2800" dirty="0" smtClean="0">
                <a:solidFill>
                  <a:srgbClr val="FF0000"/>
                </a:solidFill>
                <a:latin typeface="华文细黑"/>
                <a:ea typeface="华文细黑"/>
                <a:cs typeface="华文细黑"/>
              </a:rPr>
              <a:t>的</a:t>
            </a:r>
            <a:r>
              <a:rPr lang="zh-TW" altLang="en-US" sz="2800" dirty="0">
                <a:solidFill>
                  <a:srgbClr val="FF0000"/>
                </a:solidFill>
                <a:latin typeface="华文细黑"/>
                <a:ea typeface="华文细黑"/>
                <a:cs typeface="华文细黑"/>
              </a:rPr>
              <a:t>勤劳</a:t>
            </a:r>
            <a:r>
              <a:rPr lang="zh-CN" altLang="en-US" sz="2800" dirty="0" smtClean="0">
                <a:solidFill>
                  <a:srgbClr val="FF0000"/>
                </a:solidFill>
                <a:latin typeface="华文细黑"/>
                <a:ea typeface="华文细黑"/>
                <a:cs typeface="华文细黑"/>
              </a:rPr>
              <a:t>”</a:t>
            </a:r>
            <a:r>
              <a:rPr lang="zh-CN" altLang="en-US" sz="2800" dirty="0">
                <a:solidFill>
                  <a:srgbClr val="FF0000"/>
                </a:solidFill>
                <a:latin typeface="华文细黑"/>
                <a:ea typeface="华文细黑"/>
                <a:cs typeface="华文细黑"/>
              </a:rPr>
              <a:t>（</a:t>
            </a:r>
            <a:r>
              <a:rPr lang="en-US" altLang="zh-CN" sz="2800" dirty="0">
                <a:solidFill>
                  <a:srgbClr val="FF0000"/>
                </a:solidFill>
                <a:latin typeface="华文细黑"/>
                <a:ea typeface="华文细黑"/>
                <a:cs typeface="华文细黑"/>
              </a:rPr>
              <a:t>2:</a:t>
            </a:r>
            <a:r>
              <a:rPr lang="en-US" altLang="zh-CN" sz="2800" dirty="0" smtClean="0">
                <a:solidFill>
                  <a:srgbClr val="FF0000"/>
                </a:solidFill>
                <a:latin typeface="华文细黑"/>
                <a:ea typeface="华文细黑"/>
                <a:cs typeface="华文细黑"/>
              </a:rPr>
              <a:t>19d</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pPr marL="514350" indent="-514350">
              <a:buFontTx/>
              <a:buAutoNum type="alphaUcPeriod"/>
            </a:pPr>
            <a:r>
              <a:rPr lang="zh-CN" altLang="en-US" sz="2800" b="1" dirty="0" smtClean="0">
                <a:solidFill>
                  <a:srgbClr val="FF0000"/>
                </a:solidFill>
                <a:latin typeface="华文细黑"/>
                <a:ea typeface="华文细黑"/>
                <a:cs typeface="华文细黑"/>
              </a:rPr>
              <a:t>耐心的忍耐。</a:t>
            </a:r>
            <a:r>
              <a:rPr lang="zh-CN" altLang="en-US" sz="2800" dirty="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我知道</a:t>
            </a:r>
            <a:r>
              <a:rPr lang="en-US" altLang="zh-TW" sz="2800" dirty="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你</a:t>
            </a:r>
            <a:r>
              <a:rPr lang="zh-TW" altLang="en-US" sz="2800" dirty="0" smtClean="0">
                <a:solidFill>
                  <a:srgbClr val="FF0000"/>
                </a:solidFill>
                <a:latin typeface="华文细黑"/>
                <a:ea typeface="华文细黑"/>
                <a:cs typeface="华文细黑"/>
              </a:rPr>
              <a:t>的</a:t>
            </a:r>
            <a:r>
              <a:rPr lang="zh-TW" altLang="en-US" sz="2800" dirty="0">
                <a:solidFill>
                  <a:srgbClr val="FF0000"/>
                </a:solidFill>
                <a:latin typeface="华文细黑"/>
                <a:ea typeface="华文细黑"/>
                <a:cs typeface="华文细黑"/>
              </a:rPr>
              <a:t>忍耐</a:t>
            </a:r>
            <a:r>
              <a:rPr lang="zh-CN" altLang="en-US" sz="2800" dirty="0" smtClean="0">
                <a:solidFill>
                  <a:srgbClr val="FF0000"/>
                </a:solidFill>
                <a:latin typeface="华文细黑"/>
                <a:ea typeface="华文细黑"/>
                <a:cs typeface="华文细黑"/>
              </a:rPr>
              <a:t>”</a:t>
            </a:r>
            <a:r>
              <a:rPr lang="zh-CN" altLang="en-US" sz="2800" dirty="0">
                <a:solidFill>
                  <a:srgbClr val="FF0000"/>
                </a:solidFill>
                <a:latin typeface="华文细黑"/>
                <a:ea typeface="华文细黑"/>
                <a:cs typeface="华文细黑"/>
              </a:rPr>
              <a:t>（</a:t>
            </a:r>
            <a:r>
              <a:rPr lang="en-US" altLang="zh-CN" sz="2800" dirty="0">
                <a:solidFill>
                  <a:srgbClr val="FF0000"/>
                </a:solidFill>
                <a:latin typeface="华文细黑"/>
                <a:ea typeface="华文细黑"/>
                <a:cs typeface="华文细黑"/>
              </a:rPr>
              <a:t>2:</a:t>
            </a:r>
            <a:r>
              <a:rPr lang="en-US" altLang="zh-CN" sz="2800" dirty="0" smtClean="0">
                <a:solidFill>
                  <a:srgbClr val="FF0000"/>
                </a:solidFill>
                <a:latin typeface="华文细黑"/>
                <a:ea typeface="华文细黑"/>
                <a:cs typeface="华文细黑"/>
              </a:rPr>
              <a:t>19e</a:t>
            </a:r>
            <a:r>
              <a:rPr lang="zh-CN" altLang="en-US" sz="2800" dirty="0" smtClean="0">
                <a:solidFill>
                  <a:srgbClr val="FF0000"/>
                </a:solidFill>
                <a:latin typeface="华文细黑"/>
                <a:ea typeface="华文细黑"/>
                <a:cs typeface="华文细黑"/>
              </a:rPr>
              <a:t>）</a:t>
            </a:r>
            <a:r>
              <a:rPr lang="zh-CN" altLang="en-US" sz="2800" dirty="0">
                <a:solidFill>
                  <a:srgbClr val="FF0000"/>
                </a:solidFill>
                <a:latin typeface="华文细黑"/>
                <a:ea typeface="华文细黑"/>
                <a:cs typeface="华文细黑"/>
              </a:rPr>
              <a:t>。</a:t>
            </a:r>
            <a:endParaRPr lang="en-US" altLang="zh-CN" sz="2800" dirty="0">
              <a:solidFill>
                <a:srgbClr val="FF0000"/>
              </a:solidFill>
              <a:latin typeface="华文细黑"/>
              <a:ea typeface="华文细黑"/>
              <a:cs typeface="华文细黑"/>
            </a:endParaRPr>
          </a:p>
          <a:p>
            <a:pPr marL="514350" indent="-514350">
              <a:buAutoNum type="alphaUcPeriod"/>
            </a:pPr>
            <a:r>
              <a:rPr lang="zh-CN" altLang="en-US" sz="2800" b="1" dirty="0" smtClean="0">
                <a:solidFill>
                  <a:srgbClr val="FF0000"/>
                </a:solidFill>
                <a:latin typeface="华文细黑"/>
                <a:ea typeface="华文细黑"/>
                <a:cs typeface="华文细黑"/>
              </a:rPr>
              <a:t>更多的善事。</a:t>
            </a:r>
            <a:r>
              <a:rPr lang="en-US" altLang="zh-TW"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又知道你</a:t>
            </a:r>
            <a:r>
              <a:rPr lang="zh-TW" altLang="en-US" sz="2800" dirty="0">
                <a:solidFill>
                  <a:srgbClr val="FF0000"/>
                </a:solidFill>
                <a:latin typeface="华文细黑"/>
                <a:ea typeface="华文细黑"/>
                <a:cs typeface="华文细黑"/>
              </a:rPr>
              <a:t>末后所行的善事，比起初所行的更</a:t>
            </a:r>
            <a:r>
              <a:rPr lang="zh-TW" altLang="en-US" sz="2800" dirty="0" smtClean="0">
                <a:solidFill>
                  <a:srgbClr val="FF0000"/>
                </a:solidFill>
                <a:latin typeface="华文细黑"/>
                <a:ea typeface="华文细黑"/>
                <a:cs typeface="华文细黑"/>
              </a:rPr>
              <a:t>多</a:t>
            </a:r>
            <a:r>
              <a:rPr lang="en-US" altLang="zh-TW" sz="2800" dirty="0" smtClean="0">
                <a:solidFill>
                  <a:srgbClr val="FF0000"/>
                </a:solidFill>
                <a:latin typeface="华文细黑"/>
                <a:ea typeface="华文细黑"/>
                <a:cs typeface="华文细黑"/>
              </a:rPr>
              <a:t>”(2:19f)</a:t>
            </a:r>
            <a:r>
              <a:rPr lang="zh-TW" altLang="en-US" sz="2800" dirty="0" smtClean="0">
                <a:solidFill>
                  <a:srgbClr val="FF0000"/>
                </a:solidFill>
                <a:latin typeface="华文细黑"/>
                <a:ea typeface="华文细黑"/>
                <a:cs typeface="华文细黑"/>
              </a:rPr>
              <a:t>。</a:t>
            </a:r>
            <a:endParaRPr lang="en-US" altLang="zh-TW" sz="2800" dirty="0" smtClean="0">
              <a:solidFill>
                <a:srgbClr val="FF0000"/>
              </a:solidFill>
              <a:latin typeface="华文细黑"/>
              <a:ea typeface="华文细黑"/>
              <a:cs typeface="华文细黑"/>
            </a:endParaRPr>
          </a:p>
          <a:p>
            <a:r>
              <a:rPr lang="en-US" sz="2800" b="1" dirty="0" smtClean="0">
                <a:latin typeface="Arial Narrow"/>
                <a:cs typeface="Arial Narrow"/>
              </a:rPr>
              <a:t>A</a:t>
            </a:r>
            <a:r>
              <a:rPr lang="en-US" sz="2800" b="1" dirty="0">
                <a:latin typeface="Arial Narrow"/>
                <a:cs typeface="Arial Narrow"/>
              </a:rPr>
              <a:t>. Dutiful deeds. </a:t>
            </a:r>
            <a:r>
              <a:rPr lang="en-US" sz="2800" dirty="0">
                <a:latin typeface="Arial Narrow"/>
                <a:cs typeface="Arial Narrow"/>
              </a:rPr>
              <a:t>“I know your deeds”(2:19a). </a:t>
            </a:r>
            <a:endParaRPr lang="en-US" sz="2800" dirty="0" smtClean="0">
              <a:latin typeface="Arial Narrow"/>
              <a:cs typeface="Arial Narrow"/>
            </a:endParaRPr>
          </a:p>
          <a:p>
            <a:r>
              <a:rPr lang="en-US" sz="2800" b="1" dirty="0" smtClean="0">
                <a:latin typeface="Arial Narrow"/>
                <a:cs typeface="Arial Narrow"/>
              </a:rPr>
              <a:t>B</a:t>
            </a:r>
            <a:r>
              <a:rPr lang="en-US" sz="2800" b="1" dirty="0">
                <a:latin typeface="Arial Narrow"/>
                <a:cs typeface="Arial Narrow"/>
              </a:rPr>
              <a:t>. Loyal love.</a:t>
            </a:r>
            <a:r>
              <a:rPr lang="en-US" sz="2800" dirty="0">
                <a:latin typeface="Arial Narrow"/>
                <a:cs typeface="Arial Narrow"/>
              </a:rPr>
              <a:t> “I know…your love”(2:19b). </a:t>
            </a:r>
            <a:endParaRPr lang="en-US" sz="2800" dirty="0" smtClean="0">
              <a:latin typeface="Arial Narrow"/>
              <a:cs typeface="Arial Narrow"/>
            </a:endParaRPr>
          </a:p>
          <a:p>
            <a:r>
              <a:rPr lang="en-US" sz="2800" b="1" dirty="0" smtClean="0">
                <a:latin typeface="Arial Narrow"/>
                <a:cs typeface="Arial Narrow"/>
              </a:rPr>
              <a:t>C</a:t>
            </a:r>
            <a:r>
              <a:rPr lang="en-US" sz="2800" b="1" dirty="0">
                <a:latin typeface="Arial Narrow"/>
                <a:cs typeface="Arial Narrow"/>
              </a:rPr>
              <a:t>. Faithful faith.</a:t>
            </a:r>
            <a:r>
              <a:rPr lang="en-US" sz="2800" dirty="0">
                <a:latin typeface="Arial Narrow"/>
                <a:cs typeface="Arial Narrow"/>
              </a:rPr>
              <a:t> “I know…your faith”(2:19c). </a:t>
            </a:r>
          </a:p>
          <a:p>
            <a:r>
              <a:rPr lang="en-US" sz="2800" b="1" dirty="0">
                <a:latin typeface="Arial Narrow"/>
                <a:cs typeface="Arial Narrow"/>
              </a:rPr>
              <a:t>D. Sacrificial service.</a:t>
            </a:r>
            <a:r>
              <a:rPr lang="en-US" sz="2800" dirty="0">
                <a:latin typeface="Arial Narrow"/>
                <a:cs typeface="Arial Narrow"/>
              </a:rPr>
              <a:t> “I know…your service”(2:19d). </a:t>
            </a:r>
            <a:endParaRPr lang="en-US" sz="2800" dirty="0" smtClean="0">
              <a:latin typeface="Arial Narrow"/>
              <a:cs typeface="Arial Narrow"/>
            </a:endParaRPr>
          </a:p>
          <a:p>
            <a:r>
              <a:rPr lang="en-US" sz="2800" b="1" dirty="0" smtClean="0">
                <a:latin typeface="Arial Narrow"/>
                <a:cs typeface="Arial Narrow"/>
              </a:rPr>
              <a:t>E</a:t>
            </a:r>
            <a:r>
              <a:rPr lang="en-US" sz="2800" b="1" dirty="0">
                <a:latin typeface="Arial Narrow"/>
                <a:cs typeface="Arial Narrow"/>
              </a:rPr>
              <a:t>. Patient perseverance.</a:t>
            </a:r>
            <a:r>
              <a:rPr lang="en-US" sz="2800" dirty="0">
                <a:latin typeface="Arial Narrow"/>
                <a:cs typeface="Arial Narrow"/>
              </a:rPr>
              <a:t> “I know…your perseverance”(2:19e). </a:t>
            </a:r>
          </a:p>
          <a:p>
            <a:r>
              <a:rPr lang="en-US" sz="2800" b="1" dirty="0">
                <a:latin typeface="Arial Narrow"/>
                <a:cs typeface="Arial Narrow"/>
              </a:rPr>
              <a:t>F. Increasing works.</a:t>
            </a:r>
            <a:r>
              <a:rPr lang="en-US" sz="2800" dirty="0">
                <a:latin typeface="Arial Narrow"/>
                <a:cs typeface="Arial Narrow"/>
              </a:rPr>
              <a:t> “That you are now doing more than you did at first”(2:19f). </a:t>
            </a:r>
          </a:p>
        </p:txBody>
      </p:sp>
      <p:sp>
        <p:nvSpPr>
          <p:cNvPr id="4" name="Rectangle 3"/>
          <p:cNvSpPr/>
          <p:nvPr/>
        </p:nvSpPr>
        <p:spPr>
          <a:xfrm>
            <a:off x="0" y="-7904"/>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一。基督的称许。</a:t>
            </a:r>
            <a:r>
              <a:rPr lang="en-US" sz="2800" b="1" dirty="0" smtClean="0">
                <a:latin typeface="Arial Narrow"/>
                <a:cs typeface="Arial Narrow"/>
              </a:rPr>
              <a:t>1. Christ’s </a:t>
            </a:r>
            <a:r>
              <a:rPr lang="en-US" sz="2800" b="1" dirty="0">
                <a:latin typeface="Arial Narrow"/>
                <a:cs typeface="Arial Narrow"/>
              </a:rPr>
              <a:t>commendation</a:t>
            </a:r>
            <a:r>
              <a:rPr lang="en-US" sz="2800" b="1" dirty="0" smtClean="0">
                <a:latin typeface="Arial Narrow"/>
                <a:cs typeface="Arial Narrow"/>
              </a:rPr>
              <a:t>.</a:t>
            </a:r>
            <a:endParaRPr lang="en-US" sz="2800" dirty="0">
              <a:latin typeface="Arial Narrow"/>
              <a:cs typeface="Arial Narrow"/>
            </a:endParaRPr>
          </a:p>
        </p:txBody>
      </p:sp>
      <p:sp>
        <p:nvSpPr>
          <p:cNvPr id="7" name="TextBox 6"/>
          <p:cNvSpPr txBox="1"/>
          <p:nvPr/>
        </p:nvSpPr>
        <p:spPr>
          <a:xfrm>
            <a:off x="8587544" y="-17700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a:t>
            </a:r>
            <a:r>
              <a:rPr lang="en-US" altLang="zh-CN" sz="2800" dirty="0">
                <a:solidFill>
                  <a:srgbClr val="0000FF"/>
                </a:solidFill>
                <a:latin typeface="Times"/>
                <a:cs typeface="Times"/>
              </a:rPr>
              <a:t>7</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spTree>
    <p:extLst>
      <p:ext uri="{BB962C8B-B14F-4D97-AF65-F5344CB8AC3E}">
        <p14:creationId xmlns:p14="http://schemas.microsoft.com/office/powerpoint/2010/main" xmlns="" val="1950100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504971"/>
            <a:ext cx="9137169" cy="3970318"/>
          </a:xfrm>
          <a:prstGeom prst="rect">
            <a:avLst/>
          </a:prstGeom>
        </p:spPr>
        <p:txBody>
          <a:bodyPr wrap="square">
            <a:spAutoFit/>
          </a:bodyPr>
          <a:lstStyle/>
          <a:p>
            <a:r>
              <a:rPr lang="en-US" altLang="zh-TW"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然而有一件事我要责备你，就是你容让那自称是先</a:t>
            </a:r>
            <a:r>
              <a:rPr lang="zh-TW" altLang="en-US" sz="2800" dirty="0" smtClean="0">
                <a:solidFill>
                  <a:srgbClr val="FF0000"/>
                </a:solidFill>
                <a:latin typeface="华文细黑"/>
                <a:ea typeface="华文细黑"/>
                <a:cs typeface="华文细黑"/>
              </a:rPr>
              <a:t>知的妇人耶洗别”（</a:t>
            </a:r>
            <a:r>
              <a:rPr lang="en-US" altLang="zh-TW" sz="2800" dirty="0" smtClean="0">
                <a:solidFill>
                  <a:srgbClr val="FF0000"/>
                </a:solidFill>
                <a:latin typeface="华文细黑"/>
                <a:ea typeface="华文细黑"/>
                <a:cs typeface="华文细黑"/>
              </a:rPr>
              <a:t>2</a:t>
            </a:r>
            <a:r>
              <a:rPr lang="en-US" altLang="zh-CN" sz="2800" dirty="0" smtClean="0">
                <a:solidFill>
                  <a:srgbClr val="FF0000"/>
                </a:solidFill>
                <a:latin typeface="华文细黑"/>
                <a:ea typeface="华文细黑"/>
                <a:cs typeface="华文细黑"/>
              </a:rPr>
              <a:t>:20a</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altLang="zh-TW" sz="2800" b="1" dirty="0" smtClean="0">
                <a:solidFill>
                  <a:srgbClr val="FF0000"/>
                </a:solidFill>
                <a:latin typeface="华文细黑"/>
                <a:ea typeface="华文细黑"/>
                <a:cs typeface="华文细黑"/>
              </a:rPr>
              <a:t>A</a:t>
            </a:r>
            <a:r>
              <a:rPr lang="zh-CN" altLang="en-US" sz="2800" b="1" dirty="0">
                <a:solidFill>
                  <a:srgbClr val="FF0000"/>
                </a:solidFill>
                <a:latin typeface="华文细黑"/>
                <a:ea typeface="华文细黑"/>
                <a:cs typeface="华文细黑"/>
              </a:rPr>
              <a:t>。</a:t>
            </a:r>
            <a:r>
              <a:rPr lang="zh-TW" altLang="en-US" sz="2800" b="1" dirty="0" smtClean="0">
                <a:solidFill>
                  <a:srgbClr val="FF0000"/>
                </a:solidFill>
                <a:latin typeface="华文细黑"/>
                <a:ea typeface="华文细黑"/>
                <a:cs typeface="华文细黑"/>
              </a:rPr>
              <a:t>耶洗别</a:t>
            </a:r>
            <a:r>
              <a:rPr lang="zh-CN" altLang="en-US" sz="2800" b="1" dirty="0" smtClean="0">
                <a:solidFill>
                  <a:srgbClr val="FF0000"/>
                </a:solidFill>
                <a:latin typeface="华文细黑"/>
                <a:ea typeface="华文细黑"/>
                <a:cs typeface="华文细黑"/>
              </a:rPr>
              <a:t>的</a:t>
            </a:r>
            <a:r>
              <a:rPr lang="zh-TW" altLang="en-US" sz="2800" b="1" dirty="0" smtClean="0">
                <a:solidFill>
                  <a:srgbClr val="FF0000"/>
                </a:solidFill>
                <a:latin typeface="华文细黑"/>
                <a:ea typeface="华文细黑"/>
                <a:cs typeface="华文细黑"/>
              </a:rPr>
              <a:t>教导。“</a:t>
            </a:r>
            <a:r>
              <a:rPr lang="zh-TW" altLang="en-US" sz="2800" dirty="0" smtClean="0">
                <a:solidFill>
                  <a:srgbClr val="FF0000"/>
                </a:solidFill>
                <a:latin typeface="华文细黑"/>
                <a:ea typeface="华文细黑"/>
                <a:cs typeface="华文细黑"/>
              </a:rPr>
              <a:t>那自</a:t>
            </a:r>
            <a:r>
              <a:rPr lang="zh-TW" altLang="en-US" sz="2800" dirty="0">
                <a:solidFill>
                  <a:srgbClr val="FF0000"/>
                </a:solidFill>
                <a:latin typeface="华文细黑"/>
                <a:ea typeface="华文细黑"/>
                <a:cs typeface="华文细黑"/>
              </a:rPr>
              <a:t>称是先</a:t>
            </a:r>
            <a:r>
              <a:rPr lang="zh-TW" altLang="en-US" sz="2800" dirty="0" smtClean="0">
                <a:solidFill>
                  <a:srgbClr val="FF0000"/>
                </a:solidFill>
                <a:latin typeface="华文细黑"/>
                <a:ea typeface="华文细黑"/>
                <a:cs typeface="华文细黑"/>
              </a:rPr>
              <a:t>知的妇人耶洗别</a:t>
            </a:r>
            <a:r>
              <a:rPr lang="zh-CN" altLang="en-US" sz="2800" dirty="0" smtClean="0">
                <a:solidFill>
                  <a:srgbClr val="FF0000"/>
                </a:solidFill>
                <a:latin typeface="华文细黑"/>
                <a:ea typeface="华文细黑"/>
                <a:cs typeface="华文细黑"/>
              </a:rPr>
              <a:t>教导</a:t>
            </a:r>
            <a:r>
              <a:rPr lang="zh-TW" altLang="en-US" sz="2800" dirty="0" smtClean="0">
                <a:solidFill>
                  <a:srgbClr val="FF0000"/>
                </a:solidFill>
                <a:latin typeface="华文细黑"/>
                <a:ea typeface="华文细黑"/>
                <a:cs typeface="华文细黑"/>
              </a:rPr>
              <a:t>我的仆人</a:t>
            </a:r>
            <a:r>
              <a:rPr lang="zh-TW" altLang="en-US" sz="2800" dirty="0">
                <a:solidFill>
                  <a:srgbClr val="FF0000"/>
                </a:solidFill>
                <a:latin typeface="华文细黑"/>
                <a:ea typeface="华文细黑"/>
                <a:cs typeface="华文细黑"/>
              </a:rPr>
              <a:t>，引诱他们行奸淫，吃祭偶像之物。 </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sz="2800" dirty="0" smtClean="0">
                <a:latin typeface="Arial Narrow"/>
                <a:cs typeface="Arial Narrow"/>
              </a:rPr>
              <a:t>“</a:t>
            </a:r>
            <a:r>
              <a:rPr lang="en-US" sz="2800" dirty="0">
                <a:latin typeface="Arial Narrow"/>
                <a:cs typeface="Arial Narrow"/>
              </a:rPr>
              <a:t>Nevertheless, I have this against you: You tolerate that woman Jezebel”(2:20a). </a:t>
            </a:r>
          </a:p>
          <a:p>
            <a:r>
              <a:rPr lang="en-US" sz="2800" b="1" dirty="0" err="1" smtClean="0">
                <a:latin typeface="Arial Narrow"/>
                <a:cs typeface="Arial Narrow"/>
              </a:rPr>
              <a:t>A.Teaching</a:t>
            </a:r>
            <a:r>
              <a:rPr lang="en-US" sz="2800" b="1" dirty="0" smtClean="0">
                <a:latin typeface="Arial Narrow"/>
                <a:cs typeface="Arial Narrow"/>
              </a:rPr>
              <a:t> </a:t>
            </a:r>
            <a:r>
              <a:rPr lang="en-US" sz="2800" b="1" dirty="0">
                <a:latin typeface="Arial Narrow"/>
                <a:cs typeface="Arial Narrow"/>
              </a:rPr>
              <a:t>of Jezebel</a:t>
            </a:r>
            <a:r>
              <a:rPr lang="en-US" sz="2800" b="1" dirty="0" smtClean="0">
                <a:latin typeface="Arial Narrow"/>
                <a:cs typeface="Arial Narrow"/>
              </a:rPr>
              <a:t>.</a:t>
            </a:r>
            <a:r>
              <a:rPr lang="en-US" sz="2800" dirty="0" smtClean="0">
                <a:latin typeface="Arial Narrow"/>
                <a:cs typeface="Arial Narrow"/>
              </a:rPr>
              <a:t>“</a:t>
            </a:r>
            <a:r>
              <a:rPr lang="en-US" sz="2800" dirty="0" err="1">
                <a:latin typeface="Arial Narrow"/>
                <a:cs typeface="Arial Narrow"/>
              </a:rPr>
              <a:t>Jezebel</a:t>
            </a:r>
            <a:r>
              <a:rPr lang="en-US" sz="2800" dirty="0" err="1" smtClean="0">
                <a:latin typeface="Arial Narrow"/>
                <a:cs typeface="Arial Narrow"/>
              </a:rPr>
              <a:t>,who</a:t>
            </a:r>
            <a:r>
              <a:rPr lang="en-US" sz="2800" dirty="0" smtClean="0">
                <a:latin typeface="Arial Narrow"/>
                <a:cs typeface="Arial Narrow"/>
              </a:rPr>
              <a:t> </a:t>
            </a:r>
            <a:r>
              <a:rPr lang="en-US" sz="2800" dirty="0">
                <a:latin typeface="Arial Narrow"/>
                <a:cs typeface="Arial Narrow"/>
              </a:rPr>
              <a:t>calls </a:t>
            </a:r>
            <a:r>
              <a:rPr lang="en-US" sz="2800" dirty="0" smtClean="0">
                <a:latin typeface="Arial Narrow"/>
                <a:cs typeface="Arial Narrow"/>
              </a:rPr>
              <a:t>herself </a:t>
            </a:r>
            <a:r>
              <a:rPr lang="en-US" sz="2800" dirty="0">
                <a:latin typeface="Arial Narrow"/>
                <a:cs typeface="Arial Narrow"/>
              </a:rPr>
              <a:t>a </a:t>
            </a:r>
            <a:r>
              <a:rPr lang="en-US" sz="2800" dirty="0" err="1" smtClean="0">
                <a:latin typeface="Arial Narrow"/>
                <a:cs typeface="Arial Narrow"/>
              </a:rPr>
              <a:t>prophet.By</a:t>
            </a:r>
            <a:r>
              <a:rPr lang="en-US" sz="2800" dirty="0" smtClean="0">
                <a:latin typeface="Arial Narrow"/>
                <a:cs typeface="Arial Narrow"/>
              </a:rPr>
              <a:t> </a:t>
            </a:r>
            <a:r>
              <a:rPr lang="en-US" sz="2800" dirty="0">
                <a:latin typeface="Arial Narrow"/>
                <a:cs typeface="Arial Narrow"/>
              </a:rPr>
              <a:t>her teaching she misleads </a:t>
            </a:r>
            <a:r>
              <a:rPr lang="en-US" sz="2800" dirty="0" smtClean="0">
                <a:latin typeface="Arial Narrow"/>
                <a:cs typeface="Arial Narrow"/>
              </a:rPr>
              <a:t>my </a:t>
            </a:r>
            <a:r>
              <a:rPr lang="en-US" sz="2800" dirty="0">
                <a:latin typeface="Arial Narrow"/>
                <a:cs typeface="Arial Narrow"/>
              </a:rPr>
              <a:t>servants into sexual immorality and t</a:t>
            </a:r>
            <a:r>
              <a:rPr lang="en-US" sz="2800" dirty="0" smtClean="0">
                <a:latin typeface="Arial Narrow"/>
                <a:cs typeface="Arial Narrow"/>
              </a:rPr>
              <a:t>he eating </a:t>
            </a:r>
            <a:r>
              <a:rPr lang="en-US" sz="2800" dirty="0">
                <a:latin typeface="Arial Narrow"/>
                <a:cs typeface="Arial Narrow"/>
              </a:rPr>
              <a:t>of food sacrificed to idols”(2:20b). </a:t>
            </a:r>
            <a:endParaRPr lang="en-US" sz="2800" dirty="0" smtClean="0">
              <a:latin typeface="Arial Narrow"/>
              <a:cs typeface="Arial Narrow"/>
            </a:endParaRPr>
          </a:p>
        </p:txBody>
      </p:sp>
      <p:sp>
        <p:nvSpPr>
          <p:cNvPr id="4" name="Rectangle 3"/>
          <p:cNvSpPr/>
          <p:nvPr/>
        </p:nvSpPr>
        <p:spPr>
          <a:xfrm>
            <a:off x="0" y="-7904"/>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二。基督的责备。</a:t>
            </a:r>
            <a:r>
              <a:rPr lang="en-US" sz="2800" b="1" dirty="0">
                <a:latin typeface="Arial Narrow"/>
                <a:cs typeface="Arial Narrow"/>
              </a:rPr>
              <a:t>2. Christ’s condemnation.</a:t>
            </a:r>
            <a:endParaRPr lang="en-US" sz="2800" dirty="0">
              <a:latin typeface="Arial Narrow"/>
              <a:cs typeface="Arial Narrow"/>
            </a:endParaRPr>
          </a:p>
        </p:txBody>
      </p:sp>
      <p:sp>
        <p:nvSpPr>
          <p:cNvPr id="7" name="TextBox 6"/>
          <p:cNvSpPr txBox="1"/>
          <p:nvPr/>
        </p:nvSpPr>
        <p:spPr>
          <a:xfrm>
            <a:off x="8587544" y="-17700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a:t>
            </a:r>
            <a:r>
              <a:rPr lang="en-US" altLang="zh-CN" sz="2800" dirty="0">
                <a:solidFill>
                  <a:srgbClr val="0000FF"/>
                </a:solidFill>
                <a:latin typeface="Times"/>
                <a:cs typeface="Times"/>
              </a:rPr>
              <a:t>8</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pic>
        <p:nvPicPr>
          <p:cNvPr id="3" name="Picture 2"/>
          <p:cNvPicPr>
            <a:picLocks noChangeAspect="1"/>
          </p:cNvPicPr>
          <p:nvPr/>
        </p:nvPicPr>
        <p:blipFill>
          <a:blip r:embed="rId3"/>
          <a:stretch>
            <a:fillRect/>
          </a:stretch>
        </p:blipFill>
        <p:spPr>
          <a:xfrm>
            <a:off x="5387312" y="4073762"/>
            <a:ext cx="3756688" cy="2805027"/>
          </a:xfrm>
          <a:prstGeom prst="rect">
            <a:avLst/>
          </a:prstGeom>
        </p:spPr>
      </p:pic>
    </p:spTree>
    <p:extLst>
      <p:ext uri="{BB962C8B-B14F-4D97-AF65-F5344CB8AC3E}">
        <p14:creationId xmlns:p14="http://schemas.microsoft.com/office/powerpoint/2010/main" xmlns="" val="4259874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504971"/>
            <a:ext cx="9137169" cy="6124754"/>
          </a:xfrm>
          <a:prstGeom prst="rect">
            <a:avLst/>
          </a:prstGeom>
        </p:spPr>
        <p:txBody>
          <a:bodyPr wrap="square">
            <a:spAutoFit/>
          </a:bodyPr>
          <a:lstStyle/>
          <a:p>
            <a:r>
              <a:rPr lang="zh-CN" altLang="zh-CN" sz="2800" dirty="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一）</a:t>
            </a:r>
            <a:r>
              <a:rPr lang="zh-TW" altLang="en-US" sz="2800" dirty="0" smtClean="0">
                <a:solidFill>
                  <a:srgbClr val="FF0000"/>
                </a:solidFill>
                <a:latin typeface="华文细黑"/>
                <a:ea typeface="华文细黑"/>
                <a:cs typeface="华文细黑"/>
              </a:rPr>
              <a:t>耶洗别</a:t>
            </a:r>
            <a:r>
              <a:rPr lang="zh-CN" altLang="en-US" sz="2800" dirty="0" smtClean="0">
                <a:solidFill>
                  <a:srgbClr val="FF0000"/>
                </a:solidFill>
                <a:latin typeface="华文细黑"/>
                <a:ea typeface="华文细黑"/>
                <a:cs typeface="华文细黑"/>
              </a:rPr>
              <a:t>带巴力到以色列并使</a:t>
            </a:r>
            <a:r>
              <a:rPr lang="zh-CN" altLang="en-US" sz="2800" dirty="0">
                <a:solidFill>
                  <a:srgbClr val="FF0000"/>
                </a:solidFill>
                <a:latin typeface="华文细黑"/>
                <a:ea typeface="华文细黑"/>
                <a:cs typeface="华文细黑"/>
              </a:rPr>
              <a:t>它</a:t>
            </a:r>
            <a:r>
              <a:rPr lang="zh-CN" altLang="en-US" sz="2800" dirty="0" smtClean="0">
                <a:solidFill>
                  <a:srgbClr val="FF0000"/>
                </a:solidFill>
                <a:latin typeface="华文细黑"/>
                <a:ea typeface="华文细黑"/>
                <a:cs typeface="华文细黑"/>
              </a:rPr>
              <a:t>堕落（王上</a:t>
            </a:r>
            <a:r>
              <a:rPr lang="en-US" altLang="zh-CN" sz="2800" dirty="0" smtClean="0">
                <a:solidFill>
                  <a:srgbClr val="FF0000"/>
                </a:solidFill>
                <a:latin typeface="华文细黑"/>
                <a:ea typeface="华文细黑"/>
                <a:cs typeface="华文细黑"/>
              </a:rPr>
              <a:t>16:31</a:t>
            </a:r>
            <a:r>
              <a:rPr lang="zh-CN" altLang="en-US"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21:25</a:t>
            </a:r>
            <a:r>
              <a:rPr lang="zh-CN" altLang="en-US" sz="2800" dirty="0" smtClean="0">
                <a:solidFill>
                  <a:srgbClr val="FF0000"/>
                </a:solidFill>
                <a:latin typeface="华文细黑"/>
                <a:ea typeface="华文细黑"/>
                <a:cs typeface="华文细黑"/>
              </a:rPr>
              <a:t>），别的人带异教徒的到教会</a:t>
            </a:r>
            <a:r>
              <a:rPr lang="zh-CN" altLang="en-US" sz="2800" dirty="0">
                <a:solidFill>
                  <a:srgbClr val="FF0000"/>
                </a:solidFill>
                <a:latin typeface="华文细黑"/>
                <a:ea typeface="华文细黑"/>
                <a:cs typeface="华文细黑"/>
              </a:rPr>
              <a:t>使它</a:t>
            </a:r>
            <a:r>
              <a:rPr lang="zh-CN" altLang="en-US" sz="2800" dirty="0" smtClean="0">
                <a:solidFill>
                  <a:srgbClr val="FF0000"/>
                </a:solidFill>
                <a:latin typeface="华文细黑"/>
                <a:ea typeface="华文细黑"/>
                <a:cs typeface="华文细黑"/>
              </a:rPr>
              <a:t>堕落。</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二）有妇人把酵放在面里（太</a:t>
            </a:r>
            <a:r>
              <a:rPr lang="en-US" altLang="zh-CN" sz="2800" dirty="0" smtClean="0">
                <a:solidFill>
                  <a:srgbClr val="FF0000"/>
                </a:solidFill>
                <a:latin typeface="华文细黑"/>
                <a:ea typeface="华文细黑"/>
                <a:cs typeface="华文细黑"/>
              </a:rPr>
              <a:t>13:33</a:t>
            </a:r>
            <a:r>
              <a:rPr lang="zh-CN" altLang="en-US" sz="2800" dirty="0" smtClean="0">
                <a:solidFill>
                  <a:srgbClr val="FF0000"/>
                </a:solidFill>
                <a:latin typeface="华文细黑"/>
                <a:ea typeface="华文细黑"/>
                <a:cs typeface="华文细黑"/>
              </a:rPr>
              <a:t>）。她把假道和真理放在一起。</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三）她</a:t>
            </a:r>
            <a:r>
              <a:rPr lang="zh-TW" altLang="en-US" sz="2800" dirty="0" smtClean="0">
                <a:solidFill>
                  <a:srgbClr val="FF0000"/>
                </a:solidFill>
                <a:latin typeface="华文细黑"/>
                <a:ea typeface="华文细黑"/>
                <a:cs typeface="华文细黑"/>
              </a:rPr>
              <a:t>引诱他们行奸淫</a:t>
            </a:r>
            <a:r>
              <a:rPr lang="zh-CN" altLang="en-US" sz="2800" dirty="0" smtClean="0">
                <a:solidFill>
                  <a:srgbClr val="FF0000"/>
                </a:solidFill>
                <a:latin typeface="华文细黑"/>
                <a:ea typeface="华文细黑"/>
                <a:cs typeface="华文细黑"/>
              </a:rPr>
              <a:t>。</a:t>
            </a:r>
            <a:r>
              <a:rPr lang="zh-CN" altLang="en-US" sz="2800" dirty="0">
                <a:solidFill>
                  <a:srgbClr val="FF0000"/>
                </a:solidFill>
                <a:latin typeface="华文细黑"/>
                <a:ea typeface="华文细黑"/>
                <a:cs typeface="华文细黑"/>
              </a:rPr>
              <a:t>在教会</a:t>
            </a:r>
            <a:r>
              <a:rPr lang="zh-CN" altLang="en-US" sz="2800" dirty="0" smtClean="0">
                <a:solidFill>
                  <a:srgbClr val="FF0000"/>
                </a:solidFill>
                <a:latin typeface="华文细黑"/>
                <a:ea typeface="华文细黑"/>
                <a:cs typeface="华文细黑"/>
              </a:rPr>
              <a:t>里不能容让不道德的事。</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四）她</a:t>
            </a:r>
            <a:r>
              <a:rPr lang="zh-TW" altLang="en-US" sz="2800" dirty="0" smtClean="0">
                <a:solidFill>
                  <a:srgbClr val="FF0000"/>
                </a:solidFill>
                <a:latin typeface="华文细黑"/>
                <a:ea typeface="华文细黑"/>
                <a:cs typeface="华文细黑"/>
              </a:rPr>
              <a:t>吃祭偶像之物</a:t>
            </a:r>
            <a:r>
              <a:rPr lang="zh-CN" altLang="en-US" sz="2800" dirty="0" smtClean="0">
                <a:solidFill>
                  <a:srgbClr val="FF0000"/>
                </a:solidFill>
                <a:latin typeface="华文细黑"/>
                <a:ea typeface="华文细黑"/>
                <a:cs typeface="华文细黑"/>
              </a:rPr>
              <a:t>。在教会里不能容让拜偶像。</a:t>
            </a:r>
            <a:endParaRPr lang="en-US" sz="2800" dirty="0" smtClean="0">
              <a:solidFill>
                <a:srgbClr val="FF0000"/>
              </a:solidFill>
              <a:latin typeface="华文细黑"/>
              <a:ea typeface="华文细黑"/>
              <a:cs typeface="华文细黑"/>
            </a:endParaRPr>
          </a:p>
          <a:p>
            <a:r>
              <a:rPr lang="en-US" sz="2800" dirty="0" smtClean="0">
                <a:latin typeface="Arial Narrow"/>
                <a:cs typeface="Arial Narrow"/>
              </a:rPr>
              <a:t>(1) Jezebel </a:t>
            </a:r>
            <a:r>
              <a:rPr lang="en-US" sz="2800" dirty="0">
                <a:latin typeface="Arial Narrow"/>
                <a:cs typeface="Arial Narrow"/>
              </a:rPr>
              <a:t>brought </a:t>
            </a:r>
            <a:r>
              <a:rPr lang="en-US" sz="2800" dirty="0" err="1" smtClean="0">
                <a:latin typeface="Arial Narrow"/>
                <a:cs typeface="Arial Narrow"/>
              </a:rPr>
              <a:t>Baalism</a:t>
            </a:r>
            <a:r>
              <a:rPr lang="en-US" sz="2800" dirty="0" smtClean="0">
                <a:latin typeface="Arial Narrow"/>
                <a:cs typeface="Arial Narrow"/>
              </a:rPr>
              <a:t> </a:t>
            </a:r>
            <a:r>
              <a:rPr lang="en-US" sz="2800" dirty="0">
                <a:latin typeface="Arial Narrow"/>
                <a:cs typeface="Arial Narrow"/>
              </a:rPr>
              <a:t>into Israel and perverted it(</a:t>
            </a:r>
            <a:r>
              <a:rPr lang="en-US" sz="2800" dirty="0" smtClean="0">
                <a:latin typeface="Arial Narrow"/>
                <a:cs typeface="Arial Narrow"/>
              </a:rPr>
              <a:t>1Ki.16</a:t>
            </a:r>
            <a:r>
              <a:rPr lang="en-US" sz="2800" dirty="0">
                <a:latin typeface="Arial Narrow"/>
                <a:cs typeface="Arial Narrow"/>
              </a:rPr>
              <a:t>:31</a:t>
            </a:r>
            <a:r>
              <a:rPr lang="en-US" sz="2800" dirty="0" smtClean="0">
                <a:latin typeface="Arial Narrow"/>
                <a:cs typeface="Arial Narrow"/>
              </a:rPr>
              <a:t>;</a:t>
            </a:r>
          </a:p>
          <a:p>
            <a:r>
              <a:rPr lang="en-US" sz="2800" dirty="0" smtClean="0">
                <a:latin typeface="Arial Narrow"/>
                <a:cs typeface="Arial Narrow"/>
              </a:rPr>
              <a:t>21</a:t>
            </a:r>
            <a:r>
              <a:rPr lang="en-US" sz="2800" dirty="0">
                <a:latin typeface="Arial Narrow"/>
                <a:cs typeface="Arial Narrow"/>
              </a:rPr>
              <a:t>:25</a:t>
            </a:r>
            <a:r>
              <a:rPr lang="en-US" sz="2800" dirty="0" smtClean="0">
                <a:latin typeface="Arial Narrow"/>
                <a:cs typeface="Arial Narrow"/>
              </a:rPr>
              <a:t>), </a:t>
            </a:r>
            <a:r>
              <a:rPr lang="en-US" sz="2800" dirty="0">
                <a:latin typeface="Arial Narrow"/>
                <a:cs typeface="Arial Narrow"/>
              </a:rPr>
              <a:t>others brought paganism into the Church and </a:t>
            </a:r>
            <a:r>
              <a:rPr lang="en-US" sz="2800" dirty="0" smtClean="0">
                <a:latin typeface="Arial Narrow"/>
                <a:cs typeface="Arial Narrow"/>
              </a:rPr>
              <a:t>perverted </a:t>
            </a:r>
            <a:r>
              <a:rPr lang="en-US" sz="2800" dirty="0">
                <a:latin typeface="Arial Narrow"/>
                <a:cs typeface="Arial Narrow"/>
              </a:rPr>
              <a:t>it.</a:t>
            </a:r>
          </a:p>
          <a:p>
            <a:r>
              <a:rPr lang="en-US" sz="2800" dirty="0">
                <a:latin typeface="Arial Narrow"/>
                <a:cs typeface="Arial Narrow"/>
              </a:rPr>
              <a:t>(2) The woman who mixed yeast into the flour (Mt.13:33). She mixed false teaching with truth.</a:t>
            </a:r>
          </a:p>
          <a:p>
            <a:r>
              <a:rPr lang="en-US" sz="2800" dirty="0">
                <a:latin typeface="Arial Narrow"/>
                <a:cs typeface="Arial Narrow"/>
              </a:rPr>
              <a:t>(3) She misleads into sexual immorality. Immorality cannot be tolerated in the church.</a:t>
            </a:r>
          </a:p>
          <a:p>
            <a:r>
              <a:rPr lang="en-US" sz="2800" dirty="0">
                <a:latin typeface="Arial Narrow"/>
                <a:cs typeface="Arial Narrow"/>
              </a:rPr>
              <a:t>(4) She misleads in the eating of food sacrificed to idols. Idolatry cannot be tolerated in the church. </a:t>
            </a:r>
          </a:p>
        </p:txBody>
      </p:sp>
      <p:sp>
        <p:nvSpPr>
          <p:cNvPr id="4" name="Rectangle 3"/>
          <p:cNvSpPr/>
          <p:nvPr/>
        </p:nvSpPr>
        <p:spPr>
          <a:xfrm>
            <a:off x="0" y="-7904"/>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二。基督的责备。</a:t>
            </a:r>
            <a:r>
              <a:rPr lang="en-US" sz="2800" b="1" dirty="0">
                <a:latin typeface="Arial Narrow"/>
                <a:cs typeface="Arial Narrow"/>
              </a:rPr>
              <a:t>2. Christ’s condemnation.</a:t>
            </a:r>
            <a:endParaRPr lang="en-US" sz="2800" dirty="0">
              <a:latin typeface="Arial Narrow"/>
              <a:cs typeface="Arial Narrow"/>
            </a:endParaRPr>
          </a:p>
        </p:txBody>
      </p:sp>
      <p:sp>
        <p:nvSpPr>
          <p:cNvPr id="7" name="TextBox 6"/>
          <p:cNvSpPr txBox="1"/>
          <p:nvPr/>
        </p:nvSpPr>
        <p:spPr>
          <a:xfrm>
            <a:off x="8587544" y="-17700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a:t>
            </a:r>
            <a:r>
              <a:rPr lang="en-US" altLang="zh-CN" sz="2800" dirty="0">
                <a:solidFill>
                  <a:srgbClr val="0000FF"/>
                </a:solidFill>
                <a:latin typeface="Times"/>
                <a:cs typeface="Times"/>
              </a:rPr>
              <a:t>9</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spTree>
    <p:extLst>
      <p:ext uri="{BB962C8B-B14F-4D97-AF65-F5344CB8AC3E}">
        <p14:creationId xmlns:p14="http://schemas.microsoft.com/office/powerpoint/2010/main" xmlns="" val="1138560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504971"/>
            <a:ext cx="9137169" cy="5262980"/>
          </a:xfrm>
          <a:prstGeom prst="rect">
            <a:avLst/>
          </a:prstGeom>
        </p:spPr>
        <p:txBody>
          <a:bodyPr wrap="square">
            <a:spAutoFit/>
          </a:bodyPr>
          <a:lstStyle/>
          <a:p>
            <a:r>
              <a:rPr lang="zh-CN" altLang="en-US" sz="2800" b="1" dirty="0" smtClean="0">
                <a:solidFill>
                  <a:srgbClr val="FF0000"/>
                </a:solidFill>
                <a:latin typeface="华文细黑"/>
                <a:ea typeface="华文细黑"/>
                <a:cs typeface="华文细黑"/>
              </a:rPr>
              <a:t>应用：</a:t>
            </a:r>
            <a:r>
              <a:rPr lang="zh-CN" altLang="en-US" sz="2800" dirty="0" smtClean="0">
                <a:solidFill>
                  <a:srgbClr val="FF0000"/>
                </a:solidFill>
                <a:latin typeface="华文细黑"/>
                <a:ea typeface="华文细黑"/>
                <a:cs typeface="华文细黑"/>
              </a:rPr>
              <a:t>有</a:t>
            </a:r>
            <a:r>
              <a:rPr lang="zh-CN" altLang="en-US" sz="2800" dirty="0" smtClean="0">
                <a:solidFill>
                  <a:srgbClr val="FF0000"/>
                </a:solidFill>
                <a:latin typeface="华文细黑"/>
                <a:ea typeface="华文细黑"/>
                <a:cs typeface="华文细黑"/>
              </a:rPr>
              <a:t>的</a:t>
            </a:r>
            <a:r>
              <a:rPr lang="zh-CN" altLang="en-US" sz="2800" dirty="0" smtClean="0">
                <a:solidFill>
                  <a:srgbClr val="FF0000"/>
                </a:solidFill>
                <a:latin typeface="华文细黑"/>
                <a:ea typeface="华文细黑"/>
                <a:cs typeface="华文细黑"/>
              </a:rPr>
              <a:t>人</a:t>
            </a:r>
            <a:r>
              <a:rPr lang="zh-CN" altLang="en-US" sz="2800" dirty="0" smtClean="0">
                <a:solidFill>
                  <a:srgbClr val="FF0000"/>
                </a:solidFill>
                <a:latin typeface="华文细黑"/>
                <a:ea typeface="华文细黑"/>
                <a:cs typeface="华文细黑"/>
              </a:rPr>
              <a:t>问</a:t>
            </a:r>
            <a:r>
              <a:rPr lang="zh-CN" altLang="en-US" sz="2800" dirty="0" smtClean="0">
                <a:solidFill>
                  <a:srgbClr val="FF0000"/>
                </a:solidFill>
                <a:latin typeface="华文细黑"/>
                <a:ea typeface="华文细黑"/>
                <a:cs typeface="华文细黑"/>
              </a:rPr>
              <a:t>我天主教和基督教有什么差别。</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一）苦修。圣经说，我们得救是本乎恩（弗</a:t>
            </a:r>
            <a:r>
              <a:rPr lang="en-US" altLang="zh-CN" sz="2800" dirty="0" smtClean="0">
                <a:solidFill>
                  <a:srgbClr val="FF0000"/>
                </a:solidFill>
                <a:latin typeface="华文细黑"/>
                <a:ea typeface="华文细黑"/>
                <a:cs typeface="华文细黑"/>
              </a:rPr>
              <a:t>2:8</a:t>
            </a:r>
            <a:r>
              <a:rPr lang="zh-CN" altLang="en-US"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9</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二）黑暗。</a:t>
            </a:r>
            <a:r>
              <a:rPr lang="zh-CN" altLang="en-US" sz="2800" dirty="0">
                <a:solidFill>
                  <a:srgbClr val="FF0000"/>
                </a:solidFill>
                <a:latin typeface="华文细黑"/>
                <a:ea typeface="华文细黑"/>
                <a:cs typeface="华文细黑"/>
              </a:rPr>
              <a:t>圣经说</a:t>
            </a:r>
            <a:r>
              <a:rPr lang="zh-CN" altLang="en-US" sz="2800" dirty="0" smtClean="0">
                <a:solidFill>
                  <a:srgbClr val="FF0000"/>
                </a:solidFill>
                <a:latin typeface="华文细黑"/>
                <a:ea typeface="华文细黑"/>
                <a:cs typeface="华文细黑"/>
              </a:rPr>
              <a:t>，“但行真理的必来就光”</a:t>
            </a:r>
            <a:r>
              <a:rPr lang="en-US" altLang="zh-CN" sz="2800" dirty="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约</a:t>
            </a:r>
            <a:r>
              <a:rPr lang="en-US" altLang="zh-CN" sz="2800" dirty="0" smtClean="0">
                <a:solidFill>
                  <a:srgbClr val="FF0000"/>
                </a:solidFill>
                <a:latin typeface="华文细黑"/>
                <a:ea typeface="华文细黑"/>
                <a:cs typeface="华文细黑"/>
              </a:rPr>
              <a:t>3:21</a:t>
            </a:r>
            <a:r>
              <a:rPr lang="en-US" altLang="zh-CN" sz="2800" dirty="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三）奥秘。</a:t>
            </a:r>
            <a:r>
              <a:rPr lang="zh-CN" altLang="en-US" sz="2800" dirty="0">
                <a:solidFill>
                  <a:srgbClr val="FF0000"/>
                </a:solidFill>
                <a:latin typeface="华文细黑"/>
                <a:ea typeface="华文细黑"/>
                <a:cs typeface="华文细黑"/>
              </a:rPr>
              <a:t>圣经说</a:t>
            </a:r>
            <a:r>
              <a:rPr lang="zh-CN" altLang="en-US" sz="2800" dirty="0" smtClean="0">
                <a:solidFill>
                  <a:srgbClr val="FF0000"/>
                </a:solidFill>
                <a:latin typeface="华文细黑"/>
                <a:ea typeface="华文细黑"/>
                <a:cs typeface="华文细黑"/>
              </a:rPr>
              <a:t>，听道并明白（太</a:t>
            </a:r>
            <a:r>
              <a:rPr lang="en-US" altLang="zh-CN" sz="2800" dirty="0" smtClean="0">
                <a:solidFill>
                  <a:srgbClr val="FF0000"/>
                </a:solidFill>
                <a:latin typeface="华文细黑"/>
                <a:ea typeface="华文细黑"/>
                <a:cs typeface="华文细黑"/>
              </a:rPr>
              <a:t>13:23</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sz="2800" b="1" dirty="0" smtClean="0"/>
              <a:t>Application</a:t>
            </a:r>
            <a:r>
              <a:rPr lang="en-US" sz="2800" b="1" dirty="0"/>
              <a:t>:</a:t>
            </a:r>
            <a:r>
              <a:rPr lang="en-US" sz="2800" dirty="0"/>
              <a:t> Some ask me what is the difference between </a:t>
            </a:r>
            <a:r>
              <a:rPr lang="en-US" sz="2800" dirty="0" smtClean="0"/>
              <a:t>Catholic </a:t>
            </a:r>
            <a:r>
              <a:rPr lang="en-US" sz="2800" dirty="0"/>
              <a:t>Church and Christian Church. </a:t>
            </a:r>
            <a:endParaRPr lang="en-US" sz="2800" dirty="0" smtClean="0"/>
          </a:p>
          <a:p>
            <a:r>
              <a:rPr lang="en-US" sz="2800" dirty="0" smtClean="0"/>
              <a:t>(</a:t>
            </a:r>
            <a:r>
              <a:rPr lang="en-US" sz="2800" dirty="0"/>
              <a:t>1) Doing penance. </a:t>
            </a:r>
            <a:r>
              <a:rPr lang="en-US" sz="2800" dirty="0" smtClean="0"/>
              <a:t>The </a:t>
            </a:r>
            <a:r>
              <a:rPr lang="en-US" sz="2800" dirty="0"/>
              <a:t>Bible says, we are saved by grace(Eph.2:8-9).</a:t>
            </a:r>
          </a:p>
          <a:p>
            <a:r>
              <a:rPr lang="en-US" sz="2800" dirty="0"/>
              <a:t>(2) </a:t>
            </a:r>
            <a:r>
              <a:rPr lang="en-US" sz="2800" dirty="0" err="1" smtClean="0"/>
              <a:t>Darkness.The</a:t>
            </a:r>
            <a:r>
              <a:rPr lang="en-US" sz="2800" dirty="0" smtClean="0"/>
              <a:t> </a:t>
            </a:r>
            <a:r>
              <a:rPr lang="en-US" sz="2800" dirty="0"/>
              <a:t>Bible </a:t>
            </a:r>
            <a:r>
              <a:rPr lang="en-US" sz="2800" dirty="0" err="1"/>
              <a:t>says</a:t>
            </a:r>
            <a:r>
              <a:rPr lang="en-US" sz="2800" dirty="0" err="1" smtClean="0"/>
              <a:t>,“</a:t>
            </a:r>
            <a:r>
              <a:rPr lang="en-US" sz="2800" dirty="0" err="1"/>
              <a:t>Whoever</a:t>
            </a:r>
            <a:r>
              <a:rPr lang="en-US" sz="2800" dirty="0"/>
              <a:t> lives by the truth comes into the light” (Jn.3:21).</a:t>
            </a:r>
          </a:p>
          <a:p>
            <a:r>
              <a:rPr lang="en-US" sz="2800" dirty="0"/>
              <a:t>(3) Mystery. </a:t>
            </a:r>
            <a:r>
              <a:rPr lang="en-US" sz="2800" dirty="0" smtClean="0"/>
              <a:t>The </a:t>
            </a:r>
            <a:r>
              <a:rPr lang="en-US" sz="2800" dirty="0"/>
              <a:t>Bible says, to hear the Word and understand it(Mt.13:23)</a:t>
            </a:r>
            <a:r>
              <a:rPr lang="en-US" sz="2800" dirty="0" smtClean="0"/>
              <a:t>.</a:t>
            </a:r>
            <a:endParaRPr lang="en-US" sz="2800" dirty="0"/>
          </a:p>
        </p:txBody>
      </p:sp>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91277"/>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二。基督的责备。</a:t>
            </a:r>
            <a:r>
              <a:rPr lang="en-US" sz="2800" b="1" dirty="0">
                <a:latin typeface="Arial Narrow"/>
                <a:cs typeface="Arial Narrow"/>
              </a:rPr>
              <a:t>2. Christ’s condemnation.</a:t>
            </a:r>
            <a:endParaRPr lang="en-US" sz="2800" dirty="0">
              <a:latin typeface="Arial Narrow"/>
              <a:cs typeface="Arial Narrow"/>
            </a:endParaRPr>
          </a:p>
        </p:txBody>
      </p:sp>
      <p:sp>
        <p:nvSpPr>
          <p:cNvPr id="6" name="TextBox 5"/>
          <p:cNvSpPr txBox="1"/>
          <p:nvPr/>
        </p:nvSpPr>
        <p:spPr>
          <a:xfrm>
            <a:off x="8433624" y="-14985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(10)</a:t>
            </a:r>
            <a:endParaRPr lang="en-US" sz="2800" dirty="0">
              <a:solidFill>
                <a:srgbClr val="0000FF"/>
              </a:solidFill>
              <a:latin typeface="Times"/>
              <a:cs typeface="Times"/>
            </a:endParaRPr>
          </a:p>
        </p:txBody>
      </p:sp>
    </p:spTree>
    <p:extLst>
      <p:ext uri="{BB962C8B-B14F-4D97-AF65-F5344CB8AC3E}">
        <p14:creationId xmlns:p14="http://schemas.microsoft.com/office/powerpoint/2010/main" xmlns="" val="2860235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504971"/>
            <a:ext cx="9137169" cy="6124754"/>
          </a:xfrm>
          <a:prstGeom prst="rect">
            <a:avLst/>
          </a:prstGeom>
        </p:spPr>
        <p:txBody>
          <a:bodyPr wrap="square">
            <a:spAutoFit/>
          </a:bodyPr>
          <a:lstStyle/>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四）拜偶像。</a:t>
            </a:r>
            <a:r>
              <a:rPr lang="zh-CN" altLang="en-US" sz="2800" dirty="0">
                <a:solidFill>
                  <a:srgbClr val="FF0000"/>
                </a:solidFill>
                <a:latin typeface="华文细黑"/>
                <a:ea typeface="华文细黑"/>
                <a:cs typeface="华文细黑"/>
              </a:rPr>
              <a:t>圣经说</a:t>
            </a:r>
            <a:r>
              <a:rPr lang="zh-CN" altLang="en-US" sz="2800" dirty="0" smtClean="0">
                <a:solidFill>
                  <a:srgbClr val="FF0000"/>
                </a:solidFill>
                <a:latin typeface="华文细黑"/>
                <a:ea typeface="华文细黑"/>
                <a:cs typeface="华文细黑"/>
              </a:rPr>
              <a:t>，不可拜偶像（出</a:t>
            </a:r>
            <a:r>
              <a:rPr lang="en-US" altLang="zh-CN" sz="2800" dirty="0" smtClean="0">
                <a:solidFill>
                  <a:srgbClr val="FF0000"/>
                </a:solidFill>
                <a:latin typeface="华文细黑"/>
                <a:ea typeface="华文细黑"/>
                <a:cs typeface="华文细黑"/>
              </a:rPr>
              <a:t>20:4</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五）念经。</a:t>
            </a:r>
            <a:r>
              <a:rPr lang="zh-CN" altLang="en-US" sz="2800" dirty="0">
                <a:solidFill>
                  <a:srgbClr val="FF0000"/>
                </a:solidFill>
                <a:latin typeface="华文细黑"/>
                <a:ea typeface="华文细黑"/>
                <a:cs typeface="华文细黑"/>
              </a:rPr>
              <a:t>圣经说</a:t>
            </a:r>
            <a:r>
              <a:rPr lang="zh-CN" altLang="en-US" sz="2800" dirty="0" smtClean="0">
                <a:solidFill>
                  <a:srgbClr val="FF0000"/>
                </a:solidFill>
                <a:latin typeface="华文细黑"/>
                <a:ea typeface="华文细黑"/>
                <a:cs typeface="华文细黑"/>
              </a:rPr>
              <a:t>，不可向外邦人用许多重复话（太</a:t>
            </a:r>
            <a:r>
              <a:rPr lang="en-US" altLang="zh-CN" sz="2800" dirty="0" smtClean="0">
                <a:solidFill>
                  <a:srgbClr val="FF0000"/>
                </a:solidFill>
                <a:latin typeface="华文细黑"/>
                <a:ea typeface="华文细黑"/>
                <a:cs typeface="华文细黑"/>
              </a:rPr>
              <a:t>6:7</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六）玛利亚。</a:t>
            </a:r>
            <a:r>
              <a:rPr lang="zh-CN" altLang="en-US" sz="2800" dirty="0">
                <a:solidFill>
                  <a:srgbClr val="FF0000"/>
                </a:solidFill>
                <a:latin typeface="华文细黑"/>
                <a:ea typeface="华文细黑"/>
                <a:cs typeface="华文细黑"/>
              </a:rPr>
              <a:t>圣经说</a:t>
            </a:r>
            <a:r>
              <a:rPr lang="zh-CN" altLang="en-US" sz="2800" dirty="0" smtClean="0">
                <a:solidFill>
                  <a:srgbClr val="FF0000"/>
                </a:solidFill>
                <a:latin typeface="华文细黑"/>
                <a:ea typeface="华文细黑"/>
                <a:cs typeface="华文细黑"/>
              </a:rPr>
              <a:t>，“使他可以在凡事上居首位”</a:t>
            </a:r>
            <a:endParaRPr lang="en-US" altLang="zh-CN" sz="2800" dirty="0" smtClean="0">
              <a:solidFill>
                <a:srgbClr val="FF0000"/>
              </a:solidFill>
              <a:latin typeface="华文细黑"/>
              <a:ea typeface="华文细黑"/>
              <a:cs typeface="华文细黑"/>
            </a:endParaRPr>
          </a:p>
          <a:p>
            <a:r>
              <a:rPr lang="zh-CN" altLang="en-US" sz="2800" dirty="0" smtClean="0">
                <a:solidFill>
                  <a:srgbClr val="FF0000"/>
                </a:solidFill>
                <a:latin typeface="华文细黑"/>
                <a:ea typeface="华文细黑"/>
                <a:cs typeface="华文细黑"/>
              </a:rPr>
              <a:t>（西</a:t>
            </a:r>
            <a:r>
              <a:rPr lang="en-US" altLang="zh-CN" sz="2800" dirty="0" smtClean="0">
                <a:solidFill>
                  <a:srgbClr val="FF0000"/>
                </a:solidFill>
                <a:latin typeface="华文细黑"/>
                <a:ea typeface="华文细黑"/>
                <a:cs typeface="华文细黑"/>
              </a:rPr>
              <a:t>1:18</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zh-CN" altLang="en-US" sz="2800" dirty="0" smtClean="0">
                <a:solidFill>
                  <a:srgbClr val="FF0000"/>
                </a:solidFill>
                <a:latin typeface="华文细黑"/>
                <a:ea typeface="华文细黑"/>
                <a:cs typeface="华文细黑"/>
              </a:rPr>
              <a:t>（七）基督受难像。</a:t>
            </a:r>
            <a:r>
              <a:rPr lang="zh-CN" altLang="en-US" sz="2800" dirty="0">
                <a:solidFill>
                  <a:srgbClr val="FF0000"/>
                </a:solidFill>
                <a:latin typeface="华文细黑"/>
                <a:ea typeface="华文细黑"/>
                <a:cs typeface="华文细黑"/>
              </a:rPr>
              <a:t>圣经说</a:t>
            </a:r>
            <a:r>
              <a:rPr lang="zh-CN" altLang="en-US" sz="2800" dirty="0" smtClean="0">
                <a:solidFill>
                  <a:srgbClr val="FF0000"/>
                </a:solidFill>
                <a:latin typeface="华文细黑"/>
                <a:ea typeface="华文细黑"/>
                <a:cs typeface="华文细黑"/>
              </a:rPr>
              <a:t>，基督完成献祭和复活（太</a:t>
            </a:r>
            <a:r>
              <a:rPr lang="en-US" altLang="zh-CN" sz="2800" dirty="0" smtClean="0">
                <a:solidFill>
                  <a:srgbClr val="FF0000"/>
                </a:solidFill>
                <a:latin typeface="华文细黑"/>
                <a:ea typeface="华文细黑"/>
                <a:cs typeface="华文细黑"/>
              </a:rPr>
              <a:t>28:6</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sz="2800" dirty="0" smtClean="0"/>
              <a:t>(</a:t>
            </a:r>
            <a:r>
              <a:rPr lang="en-US" sz="2800" dirty="0"/>
              <a:t>4) Idolatry. </a:t>
            </a:r>
            <a:r>
              <a:rPr lang="en-US" sz="2800" dirty="0" smtClean="0"/>
              <a:t>The Bible says, Do not commit </a:t>
            </a:r>
            <a:r>
              <a:rPr lang="en-US" sz="2800" dirty="0"/>
              <a:t>idolatry (Ex.20:4).</a:t>
            </a:r>
          </a:p>
          <a:p>
            <a:r>
              <a:rPr lang="en-US" sz="2800" dirty="0"/>
              <a:t>(5) Chanting. </a:t>
            </a:r>
            <a:r>
              <a:rPr lang="en-US" sz="2800" dirty="0" smtClean="0"/>
              <a:t>The </a:t>
            </a:r>
            <a:r>
              <a:rPr lang="en-US" sz="2800" dirty="0"/>
              <a:t>Bible says, Do not keep on babbling like pagans(Mt.6:7).</a:t>
            </a:r>
          </a:p>
          <a:p>
            <a:r>
              <a:rPr lang="en-US" sz="2800" dirty="0"/>
              <a:t>(6) </a:t>
            </a:r>
            <a:r>
              <a:rPr lang="en-US" sz="2800" dirty="0" err="1" smtClean="0"/>
              <a:t>Mary.The</a:t>
            </a:r>
            <a:r>
              <a:rPr lang="en-US" sz="2800" dirty="0" smtClean="0"/>
              <a:t> </a:t>
            </a:r>
            <a:r>
              <a:rPr lang="en-US" sz="2800" dirty="0"/>
              <a:t>Bible </a:t>
            </a:r>
            <a:r>
              <a:rPr lang="en-US" sz="2800" dirty="0" err="1"/>
              <a:t>says</a:t>
            </a:r>
            <a:r>
              <a:rPr lang="en-US" sz="2800" dirty="0" err="1" smtClean="0"/>
              <a:t>,“</a:t>
            </a:r>
            <a:r>
              <a:rPr lang="en-US" sz="2800" dirty="0" err="1"/>
              <a:t>that</a:t>
            </a:r>
            <a:r>
              <a:rPr lang="en-US" sz="2800" dirty="0"/>
              <a:t> in everything Christ might have the supremacy(Col.1:18).</a:t>
            </a:r>
          </a:p>
          <a:p>
            <a:r>
              <a:rPr lang="en-US" sz="2800" dirty="0"/>
              <a:t>(7) Crucifix. </a:t>
            </a:r>
            <a:r>
              <a:rPr lang="en-US" sz="2800" dirty="0" smtClean="0"/>
              <a:t>The </a:t>
            </a:r>
            <a:r>
              <a:rPr lang="en-US" sz="2800" dirty="0"/>
              <a:t>Bible speaks of Christ’s completed sacrifice </a:t>
            </a:r>
            <a:r>
              <a:rPr lang="en-US" sz="2800" dirty="0" smtClean="0"/>
              <a:t>and </a:t>
            </a:r>
            <a:r>
              <a:rPr lang="en-US" sz="2800" dirty="0"/>
              <a:t>resurrection(Mt.28:6).</a:t>
            </a:r>
          </a:p>
        </p:txBody>
      </p:sp>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91277"/>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二。基督的责备。</a:t>
            </a:r>
            <a:r>
              <a:rPr lang="en-US" sz="2800" b="1" dirty="0">
                <a:latin typeface="Arial Narrow"/>
                <a:cs typeface="Arial Narrow"/>
              </a:rPr>
              <a:t>2. Christ’s condemnation.</a:t>
            </a:r>
            <a:endParaRPr lang="en-US" sz="2800" dirty="0">
              <a:latin typeface="Arial Narrow"/>
              <a:cs typeface="Arial Narrow"/>
            </a:endParaRPr>
          </a:p>
        </p:txBody>
      </p:sp>
      <p:sp>
        <p:nvSpPr>
          <p:cNvPr id="6" name="TextBox 5"/>
          <p:cNvSpPr txBox="1"/>
          <p:nvPr/>
        </p:nvSpPr>
        <p:spPr>
          <a:xfrm>
            <a:off x="8433624" y="-14985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(11)</a:t>
            </a:r>
            <a:endParaRPr lang="en-US" sz="2800" dirty="0">
              <a:solidFill>
                <a:srgbClr val="0000FF"/>
              </a:solidFill>
              <a:latin typeface="Times"/>
              <a:cs typeface="Times"/>
            </a:endParaRPr>
          </a:p>
        </p:txBody>
      </p:sp>
    </p:spTree>
    <p:extLst>
      <p:ext uri="{BB962C8B-B14F-4D97-AF65-F5344CB8AC3E}">
        <p14:creationId xmlns:p14="http://schemas.microsoft.com/office/powerpoint/2010/main" xmlns="" val="1932626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427995"/>
            <a:ext cx="9137169" cy="6555642"/>
          </a:xfrm>
          <a:prstGeom prst="rect">
            <a:avLst/>
          </a:prstGeom>
        </p:spPr>
        <p:txBody>
          <a:bodyPr wrap="square">
            <a:spAutoFit/>
          </a:bodyPr>
          <a:lstStyle/>
          <a:p>
            <a:r>
              <a:rPr lang="en-US" altLang="zh-TW" sz="2800" b="1" dirty="0" smtClean="0">
                <a:solidFill>
                  <a:srgbClr val="FF0000"/>
                </a:solidFill>
                <a:latin typeface="华文细黑"/>
                <a:ea typeface="华文细黑"/>
                <a:cs typeface="华文细黑"/>
              </a:rPr>
              <a:t>B</a:t>
            </a:r>
            <a:r>
              <a:rPr lang="zh-CN" altLang="en-US" sz="2800" b="1" dirty="0" smtClean="0">
                <a:solidFill>
                  <a:srgbClr val="FF0000"/>
                </a:solidFill>
                <a:latin typeface="华文细黑"/>
                <a:ea typeface="华文细黑"/>
                <a:cs typeface="华文细黑"/>
              </a:rPr>
              <a:t>。</a:t>
            </a:r>
            <a:r>
              <a:rPr lang="zh-TW" altLang="en-US" sz="2800" b="1" dirty="0" smtClean="0">
                <a:solidFill>
                  <a:srgbClr val="FF0000"/>
                </a:solidFill>
                <a:latin typeface="华文细黑"/>
                <a:ea typeface="华文细黑"/>
                <a:cs typeface="华文细黑"/>
              </a:rPr>
              <a:t>耶洗别</a:t>
            </a:r>
            <a:r>
              <a:rPr lang="zh-CN" altLang="en-US" sz="2800" b="1" dirty="0" smtClean="0">
                <a:solidFill>
                  <a:srgbClr val="FF0000"/>
                </a:solidFill>
                <a:latin typeface="华文细黑"/>
                <a:ea typeface="华文细黑"/>
                <a:cs typeface="华文细黑"/>
              </a:rPr>
              <a:t>的</a:t>
            </a:r>
            <a:r>
              <a:rPr lang="zh-CN" altLang="en-US" sz="2800" dirty="0" smtClean="0">
                <a:solidFill>
                  <a:srgbClr val="FF0000"/>
                </a:solidFill>
                <a:latin typeface="华文细黑"/>
                <a:ea typeface="华文细黑"/>
                <a:cs typeface="华文细黑"/>
              </a:rPr>
              <a:t>藐视</a:t>
            </a:r>
            <a:r>
              <a:rPr lang="zh-CN" altLang="en-US" sz="2800" b="1"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我曾给他悔改的机会，他却不肯悔改他的</a:t>
            </a:r>
            <a:r>
              <a:rPr lang="zh-TW" altLang="en-US" sz="2800" dirty="0" smtClean="0">
                <a:solidFill>
                  <a:srgbClr val="FF0000"/>
                </a:solidFill>
                <a:latin typeface="华文细黑"/>
                <a:ea typeface="华文细黑"/>
                <a:cs typeface="华文细黑"/>
              </a:rPr>
              <a:t>淫行</a:t>
            </a:r>
            <a:r>
              <a:rPr lang="zh-CN" altLang="en-US"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2:21</a:t>
            </a:r>
            <a:r>
              <a:rPr lang="zh-CN" altLang="en-US" sz="2800" dirty="0" smtClean="0">
                <a:solidFill>
                  <a:srgbClr val="FF0000"/>
                </a:solidFill>
                <a:latin typeface="华文细黑"/>
                <a:ea typeface="华文细黑"/>
                <a:cs typeface="华文细黑"/>
              </a:rPr>
              <a:t>）。</a:t>
            </a:r>
            <a:endParaRPr lang="en-US" altLang="zh-TW" sz="2800" b="1" dirty="0" smtClean="0">
              <a:solidFill>
                <a:srgbClr val="FF0000"/>
              </a:solidFill>
              <a:latin typeface="华文细黑"/>
              <a:ea typeface="华文细黑"/>
              <a:cs typeface="华文细黑"/>
            </a:endParaRPr>
          </a:p>
          <a:p>
            <a:r>
              <a:rPr lang="en-US" altLang="zh-TW" sz="2800" b="1" dirty="0" smtClean="0">
                <a:solidFill>
                  <a:srgbClr val="FF0000"/>
                </a:solidFill>
                <a:latin typeface="华文细黑"/>
                <a:ea typeface="华文细黑"/>
                <a:cs typeface="华文细黑"/>
              </a:rPr>
              <a:t>C</a:t>
            </a:r>
            <a:r>
              <a:rPr lang="zh-CN" altLang="en-US" sz="2800" b="1" dirty="0" smtClean="0">
                <a:solidFill>
                  <a:srgbClr val="FF0000"/>
                </a:solidFill>
                <a:latin typeface="华文细黑"/>
                <a:ea typeface="华文细黑"/>
                <a:cs typeface="华文细黑"/>
              </a:rPr>
              <a:t>。</a:t>
            </a:r>
            <a:r>
              <a:rPr lang="zh-TW" altLang="en-US" sz="2800" b="1" dirty="0" smtClean="0">
                <a:solidFill>
                  <a:srgbClr val="FF0000"/>
                </a:solidFill>
                <a:latin typeface="华文细黑"/>
                <a:ea typeface="华文细黑"/>
                <a:cs typeface="华文细黑"/>
              </a:rPr>
              <a:t>耶洗别</a:t>
            </a:r>
            <a:r>
              <a:rPr lang="zh-CN" altLang="en-US" sz="2800" b="1" dirty="0" smtClean="0">
                <a:solidFill>
                  <a:srgbClr val="FF0000"/>
                </a:solidFill>
                <a:latin typeface="华文细黑"/>
                <a:ea typeface="华文细黑"/>
                <a:cs typeface="华文细黑"/>
              </a:rPr>
              <a:t>的审判。</a:t>
            </a:r>
            <a:r>
              <a:rPr lang="zh-CN"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看哪，我要叫他病卧在床，那些与他行淫的人，若不悔改所行的，我也要叫他们同受大患难</a:t>
            </a:r>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我又要杀死</a:t>
            </a:r>
            <a:r>
              <a:rPr lang="zh-TW" altLang="en-US" sz="2800" dirty="0" smtClean="0">
                <a:solidFill>
                  <a:srgbClr val="FF0000"/>
                </a:solidFill>
                <a:latin typeface="华文细黑"/>
                <a:ea typeface="华文细黑"/>
                <a:cs typeface="华文细黑"/>
              </a:rPr>
              <a:t>他的党类</a:t>
            </a:r>
            <a:r>
              <a:rPr lang="zh-CN" altLang="en-US"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2:22-23a</a:t>
            </a:r>
            <a:r>
              <a:rPr lang="zh-CN" altLang="en-US" sz="2800" dirty="0" smtClean="0">
                <a:solidFill>
                  <a:srgbClr val="FF0000"/>
                </a:solidFill>
                <a:latin typeface="华文细黑"/>
                <a:ea typeface="华文细黑"/>
                <a:cs typeface="华文细黑"/>
              </a:rPr>
              <a:t>）</a:t>
            </a:r>
            <a:endParaRPr lang="en-US" altLang="zh-TW" sz="2800" b="1" dirty="0" smtClean="0">
              <a:solidFill>
                <a:srgbClr val="FF0000"/>
              </a:solidFill>
              <a:latin typeface="华文细黑"/>
              <a:ea typeface="华文细黑"/>
              <a:cs typeface="华文细黑"/>
            </a:endParaRPr>
          </a:p>
          <a:p>
            <a:r>
              <a:rPr lang="en-US" altLang="zh-TW" sz="2800" b="1" dirty="0" smtClean="0">
                <a:solidFill>
                  <a:srgbClr val="FF0000"/>
                </a:solidFill>
                <a:latin typeface="华文细黑"/>
                <a:ea typeface="华文细黑"/>
                <a:cs typeface="华文细黑"/>
              </a:rPr>
              <a:t>D</a:t>
            </a:r>
            <a:r>
              <a:rPr lang="zh-CN" altLang="en-US" sz="2800" b="1" dirty="0" smtClean="0">
                <a:solidFill>
                  <a:srgbClr val="FF0000"/>
                </a:solidFill>
                <a:latin typeface="华文细黑"/>
                <a:ea typeface="华文细黑"/>
                <a:cs typeface="华文细黑"/>
              </a:rPr>
              <a:t>。</a:t>
            </a:r>
            <a:r>
              <a:rPr lang="zh-TW" altLang="en-US" sz="2800" b="1" dirty="0" smtClean="0">
                <a:solidFill>
                  <a:srgbClr val="FF0000"/>
                </a:solidFill>
                <a:latin typeface="华文细黑"/>
                <a:ea typeface="华文细黑"/>
                <a:cs typeface="华文细黑"/>
              </a:rPr>
              <a:t>耶洗别</a:t>
            </a:r>
            <a:r>
              <a:rPr lang="zh-CN" altLang="en-US" sz="2800" b="1" dirty="0" smtClean="0">
                <a:solidFill>
                  <a:srgbClr val="FF0000"/>
                </a:solidFill>
                <a:latin typeface="华文细黑"/>
                <a:ea typeface="华文细黑"/>
                <a:cs typeface="华文细黑"/>
              </a:rPr>
              <a:t>的警告。</a:t>
            </a:r>
            <a:r>
              <a:rPr lang="zh-CN"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叫众教会知道，我是那察看人肺腑心肠的。并要照你们的行为报应你们</a:t>
            </a:r>
            <a:r>
              <a:rPr lang="zh-TW" altLang="en-US" sz="2800" dirty="0" smtClean="0">
                <a:solidFill>
                  <a:srgbClr val="FF0000"/>
                </a:solidFill>
                <a:latin typeface="华文细黑"/>
                <a:ea typeface="华文细黑"/>
                <a:cs typeface="华文细黑"/>
              </a:rPr>
              <a:t>各人</a:t>
            </a:r>
            <a:r>
              <a:rPr lang="zh-CN" altLang="en-US"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2:23b</a:t>
            </a:r>
            <a:r>
              <a:rPr lang="zh-CN" altLang="en-US" sz="2800" dirty="0" smtClean="0">
                <a:solidFill>
                  <a:srgbClr val="FF0000"/>
                </a:solidFill>
                <a:latin typeface="华文细黑"/>
                <a:ea typeface="华文细黑"/>
                <a:cs typeface="华文细黑"/>
              </a:rPr>
              <a:t>）</a:t>
            </a:r>
            <a:endParaRPr lang="en-US" altLang="zh-TW" sz="2800" b="1" dirty="0" smtClean="0">
              <a:solidFill>
                <a:srgbClr val="FF0000"/>
              </a:solidFill>
              <a:latin typeface="华文细黑"/>
              <a:ea typeface="华文细黑"/>
              <a:cs typeface="华文细黑"/>
            </a:endParaRPr>
          </a:p>
          <a:p>
            <a:r>
              <a:rPr lang="zh-TW" altLang="en-US" sz="2800" dirty="0" smtClean="0">
                <a:solidFill>
                  <a:srgbClr val="FF0000"/>
                </a:solidFill>
                <a:latin typeface="华文细黑"/>
                <a:ea typeface="华文细黑"/>
                <a:cs typeface="华文细黑"/>
              </a:rPr>
              <a:t> </a:t>
            </a:r>
            <a:r>
              <a:rPr lang="en-US" sz="2800" b="1" dirty="0">
                <a:latin typeface="Arial Narrow"/>
                <a:cs typeface="Arial Narrow"/>
              </a:rPr>
              <a:t>B. Defiance of Jezebel.</a:t>
            </a:r>
            <a:r>
              <a:rPr lang="en-US" sz="2800" dirty="0">
                <a:latin typeface="Arial Narrow"/>
                <a:cs typeface="Arial Narrow"/>
              </a:rPr>
              <a:t> “I have given her time to repent of her </a:t>
            </a:r>
            <a:r>
              <a:rPr lang="en-US" sz="2800" dirty="0" err="1">
                <a:latin typeface="Arial Narrow"/>
                <a:cs typeface="Arial Narrow"/>
              </a:rPr>
              <a:t>immorality,but</a:t>
            </a:r>
            <a:r>
              <a:rPr lang="en-US" sz="2800" dirty="0">
                <a:latin typeface="Arial Narrow"/>
                <a:cs typeface="Arial Narrow"/>
              </a:rPr>
              <a:t> she is unwilling”(2:21). </a:t>
            </a:r>
            <a:endParaRPr lang="en-US" sz="2800" dirty="0" smtClean="0">
              <a:latin typeface="Arial Narrow"/>
              <a:cs typeface="Arial Narrow"/>
            </a:endParaRPr>
          </a:p>
          <a:p>
            <a:r>
              <a:rPr lang="en-US" sz="2800" b="1" dirty="0" smtClean="0">
                <a:latin typeface="Arial Narrow"/>
                <a:cs typeface="Arial Narrow"/>
              </a:rPr>
              <a:t>C</a:t>
            </a:r>
            <a:r>
              <a:rPr lang="en-US" sz="2800" b="1" dirty="0">
                <a:latin typeface="Arial Narrow"/>
                <a:cs typeface="Arial Narrow"/>
              </a:rPr>
              <a:t>. Judgment of </a:t>
            </a:r>
            <a:r>
              <a:rPr lang="en-US" sz="2800" b="1" dirty="0" err="1">
                <a:latin typeface="Arial Narrow"/>
                <a:cs typeface="Arial Narrow"/>
              </a:rPr>
              <a:t>Jezebel</a:t>
            </a:r>
            <a:r>
              <a:rPr lang="en-US" sz="2800" b="1" dirty="0" err="1" smtClean="0">
                <a:latin typeface="Arial Narrow"/>
                <a:cs typeface="Arial Narrow"/>
              </a:rPr>
              <a:t>.</a:t>
            </a:r>
            <a:r>
              <a:rPr lang="en-US" sz="2800" dirty="0" err="1" smtClean="0">
                <a:latin typeface="Arial Narrow"/>
                <a:cs typeface="Arial Narrow"/>
              </a:rPr>
              <a:t>“</a:t>
            </a:r>
            <a:r>
              <a:rPr lang="en-US" sz="2800" dirty="0" err="1">
                <a:latin typeface="Arial Narrow"/>
                <a:cs typeface="Arial Narrow"/>
              </a:rPr>
              <a:t>So</a:t>
            </a:r>
            <a:r>
              <a:rPr lang="en-US" sz="2800" dirty="0">
                <a:latin typeface="Arial Narrow"/>
                <a:cs typeface="Arial Narrow"/>
              </a:rPr>
              <a:t> I will cast her on a bed of suffering, and I will make those who commit adultery with her suffer intensely, </a:t>
            </a:r>
            <a:r>
              <a:rPr lang="en-US" sz="2800" dirty="0" smtClean="0">
                <a:latin typeface="Arial Narrow"/>
                <a:cs typeface="Arial Narrow"/>
              </a:rPr>
              <a:t>un-less </a:t>
            </a:r>
            <a:r>
              <a:rPr lang="en-US" sz="2800" dirty="0">
                <a:latin typeface="Arial Narrow"/>
                <a:cs typeface="Arial Narrow"/>
              </a:rPr>
              <a:t>they repent of her </a:t>
            </a:r>
            <a:r>
              <a:rPr lang="en-US" sz="2800" dirty="0" err="1" smtClean="0">
                <a:latin typeface="Arial Narrow"/>
                <a:cs typeface="Arial Narrow"/>
              </a:rPr>
              <a:t>ways.I</a:t>
            </a:r>
            <a:r>
              <a:rPr lang="en-US" sz="2800" dirty="0" smtClean="0">
                <a:latin typeface="Arial Narrow"/>
                <a:cs typeface="Arial Narrow"/>
              </a:rPr>
              <a:t> </a:t>
            </a:r>
            <a:r>
              <a:rPr lang="en-US" sz="2800" dirty="0">
                <a:latin typeface="Arial Narrow"/>
                <a:cs typeface="Arial Narrow"/>
              </a:rPr>
              <a:t>will strike her children dead”(2:22-23a). </a:t>
            </a:r>
          </a:p>
          <a:p>
            <a:r>
              <a:rPr lang="en-US" sz="2800" b="1" dirty="0">
                <a:latin typeface="Arial Narrow"/>
                <a:cs typeface="Arial Narrow"/>
              </a:rPr>
              <a:t>D. Warning of Jezebel. </a:t>
            </a:r>
            <a:r>
              <a:rPr lang="en-US" sz="2800" dirty="0">
                <a:latin typeface="Arial Narrow"/>
                <a:cs typeface="Arial Narrow"/>
              </a:rPr>
              <a:t>“Then all the churches will know that I am he who searches hearts and minds, and I will repay each of you according to your deeds”(2:23b).</a:t>
            </a:r>
          </a:p>
        </p:txBody>
      </p:sp>
      <p:sp>
        <p:nvSpPr>
          <p:cNvPr id="4" name="Rectangle 3"/>
          <p:cNvSpPr/>
          <p:nvPr/>
        </p:nvSpPr>
        <p:spPr>
          <a:xfrm>
            <a:off x="0" y="-7905"/>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二。基督的责备。</a:t>
            </a:r>
            <a:r>
              <a:rPr lang="en-US" sz="2800" b="1" dirty="0" smtClean="0">
                <a:latin typeface="Arial Narrow"/>
                <a:cs typeface="Arial Narrow"/>
              </a:rPr>
              <a:t>2</a:t>
            </a:r>
            <a:r>
              <a:rPr lang="en-US" sz="2800" b="1" dirty="0">
                <a:latin typeface="Arial Narrow"/>
                <a:cs typeface="Arial Narrow"/>
              </a:rPr>
              <a:t>. Christ’s </a:t>
            </a:r>
            <a:r>
              <a:rPr lang="en-US" sz="2800" b="1" dirty="0" smtClean="0">
                <a:latin typeface="Arial Narrow"/>
                <a:cs typeface="Arial Narrow"/>
              </a:rPr>
              <a:t>condemnation.</a:t>
            </a:r>
            <a:endParaRPr lang="en-US" sz="2800" dirty="0">
              <a:latin typeface="Arial Narrow"/>
              <a:cs typeface="Arial Narrow"/>
            </a:endParaRPr>
          </a:p>
        </p:txBody>
      </p:sp>
      <p:sp>
        <p:nvSpPr>
          <p:cNvPr id="6" name="TextBox 5"/>
          <p:cNvSpPr txBox="1"/>
          <p:nvPr/>
        </p:nvSpPr>
        <p:spPr>
          <a:xfrm>
            <a:off x="8393616" y="-58434"/>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(12)</a:t>
            </a:r>
            <a:endParaRPr lang="en-US" sz="2800" dirty="0">
              <a:solidFill>
                <a:srgbClr val="0000FF"/>
              </a:solidFill>
              <a:latin typeface="Times"/>
              <a:cs typeface="Times"/>
            </a:endParaRPr>
          </a:p>
        </p:txBody>
      </p:sp>
    </p:spTree>
    <p:extLst>
      <p:ext uri="{BB962C8B-B14F-4D97-AF65-F5344CB8AC3E}">
        <p14:creationId xmlns:p14="http://schemas.microsoft.com/office/powerpoint/2010/main" xmlns="" val="4232507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635212"/>
            <a:ext cx="9137169" cy="6309421"/>
          </a:xfrm>
          <a:prstGeom prst="rect">
            <a:avLst/>
          </a:prstGeom>
        </p:spPr>
        <p:txBody>
          <a:bodyPr wrap="square">
            <a:spAutoFit/>
          </a:bodyPr>
          <a:lstStyle/>
          <a:p>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至于你们推雅推喇其馀的人，就是一切不从那教训，不晓得他们素常所说撒但深奥之理的人。我告诉你们，我不将别的担子放在你们身上</a:t>
            </a:r>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但你们已经有的，总要持守，直等到我</a:t>
            </a:r>
            <a:r>
              <a:rPr lang="zh-TW" altLang="en-US" sz="2800" dirty="0" smtClean="0">
                <a:solidFill>
                  <a:srgbClr val="FF0000"/>
                </a:solidFill>
                <a:latin typeface="华文细黑"/>
                <a:ea typeface="华文细黑"/>
                <a:cs typeface="华文细黑"/>
              </a:rPr>
              <a:t>来</a:t>
            </a:r>
            <a:r>
              <a:rPr lang="en-US" altLang="zh-TW" sz="2800" dirty="0" smtClean="0">
                <a:solidFill>
                  <a:srgbClr val="FF0000"/>
                </a:solidFill>
                <a:latin typeface="华文细黑"/>
                <a:ea typeface="华文细黑"/>
                <a:cs typeface="华文细黑"/>
              </a:rPr>
              <a:t>”(2:24-25)</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altLang="zh-TW" sz="2800" dirty="0" smtClean="0">
                <a:solidFill>
                  <a:srgbClr val="FF0000"/>
                </a:solidFill>
                <a:latin typeface="华文细黑"/>
                <a:ea typeface="华文细黑"/>
                <a:cs typeface="华文细黑"/>
              </a:rPr>
              <a:t>A</a:t>
            </a:r>
            <a:r>
              <a:rPr lang="zh-CN" altLang="en-US"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不从那教训</a:t>
            </a:r>
            <a:r>
              <a:rPr lang="zh-CN" altLang="en-US" sz="2800" dirty="0" smtClean="0">
                <a:solidFill>
                  <a:srgbClr val="FF0000"/>
                </a:solidFill>
                <a:latin typeface="华文细黑"/>
                <a:ea typeface="华文细黑"/>
                <a:cs typeface="华文细黑"/>
              </a:rPr>
              <a:t>。不可以学习撒但所谓的深奥道理。小心假道。</a:t>
            </a:r>
            <a:endParaRPr lang="en-US" altLang="zh-TW" sz="2800" dirty="0" smtClean="0">
              <a:solidFill>
                <a:srgbClr val="FF0000"/>
              </a:solidFill>
              <a:latin typeface="华文细黑"/>
              <a:ea typeface="华文细黑"/>
              <a:cs typeface="华文细黑"/>
            </a:endParaRPr>
          </a:p>
          <a:p>
            <a:r>
              <a:rPr lang="en-US" altLang="zh-TW" sz="2800" dirty="0" smtClean="0">
                <a:solidFill>
                  <a:srgbClr val="FF0000"/>
                </a:solidFill>
                <a:latin typeface="华文细黑"/>
                <a:ea typeface="华文细黑"/>
                <a:cs typeface="华文细黑"/>
              </a:rPr>
              <a:t>B</a:t>
            </a:r>
            <a:r>
              <a:rPr lang="zh-CN"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总要持</a:t>
            </a:r>
            <a:r>
              <a:rPr lang="zh-TW" altLang="en-US" sz="2800" dirty="0" smtClean="0">
                <a:solidFill>
                  <a:srgbClr val="FF0000"/>
                </a:solidFill>
                <a:latin typeface="华文细黑"/>
                <a:ea typeface="华文细黑"/>
                <a:cs typeface="华文细黑"/>
              </a:rPr>
              <a:t>守</a:t>
            </a:r>
            <a:r>
              <a:rPr lang="zh-CN" altLang="en-US" sz="2800" dirty="0" smtClean="0">
                <a:solidFill>
                  <a:srgbClr val="FF0000"/>
                </a:solidFill>
                <a:latin typeface="华文细黑"/>
                <a:ea typeface="华文细黑"/>
                <a:cs typeface="华文细黑"/>
              </a:rPr>
              <a:t>。等到基督再来，教会被提（帖前</a:t>
            </a:r>
            <a:r>
              <a:rPr lang="en-US" altLang="zh-CN" sz="2800" dirty="0" smtClean="0">
                <a:solidFill>
                  <a:srgbClr val="FF0000"/>
                </a:solidFill>
                <a:latin typeface="华文细黑"/>
                <a:ea typeface="华文细黑"/>
                <a:cs typeface="华文细黑"/>
              </a:rPr>
              <a:t>4:13</a:t>
            </a:r>
            <a:r>
              <a:rPr lang="en-US" altLang="zh-CN" sz="2800" dirty="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18</a:t>
            </a:r>
            <a:r>
              <a:rPr lang="zh-CN" altLang="en-US" sz="2800" dirty="0" smtClean="0">
                <a:solidFill>
                  <a:srgbClr val="FF0000"/>
                </a:solidFill>
                <a:latin typeface="华文细黑"/>
                <a:ea typeface="华文细黑"/>
                <a:cs typeface="华文细黑"/>
              </a:rPr>
              <a:t>）。</a:t>
            </a:r>
            <a:endParaRPr lang="en-US" altLang="zh-TW" sz="2800" dirty="0" smtClean="0">
              <a:solidFill>
                <a:srgbClr val="FF0000"/>
              </a:solidFill>
              <a:latin typeface="华文细黑"/>
              <a:ea typeface="华文细黑"/>
              <a:cs typeface="华文细黑"/>
            </a:endParaRPr>
          </a:p>
          <a:p>
            <a:r>
              <a:rPr lang="en-US" sz="2600" dirty="0" smtClean="0">
                <a:latin typeface="Arial Narrow"/>
                <a:cs typeface="Arial Narrow"/>
              </a:rPr>
              <a:t>“</a:t>
            </a:r>
            <a:r>
              <a:rPr lang="en-US" sz="2600" dirty="0">
                <a:latin typeface="Arial Narrow"/>
                <a:cs typeface="Arial Narrow"/>
              </a:rPr>
              <a:t>Now I say to the rest of you in Thyatira, to you who do not hold to her teaching and have not learned Satan’s so-called deep secrets, ‘I will not impose any other burden on you,</a:t>
            </a:r>
            <a:r>
              <a:rPr lang="en-US" sz="2600" b="1" dirty="0">
                <a:latin typeface="Arial Narrow"/>
                <a:cs typeface="Arial Narrow"/>
              </a:rPr>
              <a:t> </a:t>
            </a:r>
            <a:r>
              <a:rPr lang="en-US" sz="2600" dirty="0">
                <a:latin typeface="Arial Narrow"/>
                <a:cs typeface="Arial Narrow"/>
              </a:rPr>
              <a:t>except to hold on to what you have until I come”(2:24-25).</a:t>
            </a:r>
          </a:p>
          <a:p>
            <a:r>
              <a:rPr lang="en-US" sz="2600" b="1" dirty="0">
                <a:latin typeface="Arial Narrow"/>
                <a:cs typeface="Arial Narrow"/>
              </a:rPr>
              <a:t>A. Do not hold onto false doctrine.</a:t>
            </a:r>
            <a:r>
              <a:rPr lang="en-US" sz="2600" dirty="0">
                <a:latin typeface="Arial Narrow"/>
                <a:cs typeface="Arial Narrow"/>
              </a:rPr>
              <a:t> Do not learn Satan’s so-called deep secrets. Beware of all false teaching.</a:t>
            </a:r>
          </a:p>
          <a:p>
            <a:r>
              <a:rPr lang="en-US" sz="2600" b="1" dirty="0">
                <a:latin typeface="Arial Narrow"/>
                <a:cs typeface="Arial Narrow"/>
              </a:rPr>
              <a:t>B. Hold onto true doctrine.</a:t>
            </a:r>
            <a:r>
              <a:rPr lang="en-US" sz="2600" dirty="0">
                <a:latin typeface="Arial Narrow"/>
                <a:cs typeface="Arial Narrow"/>
              </a:rPr>
              <a:t> Until Christ’s return, the rapture of the </a:t>
            </a:r>
            <a:r>
              <a:rPr lang="en-US" sz="2600" dirty="0" smtClean="0">
                <a:latin typeface="Arial Narrow"/>
                <a:cs typeface="Arial Narrow"/>
              </a:rPr>
              <a:t>church (</a:t>
            </a:r>
            <a:r>
              <a:rPr lang="en-US" sz="2600" dirty="0">
                <a:latin typeface="Arial Narrow"/>
                <a:cs typeface="Arial Narrow"/>
              </a:rPr>
              <a:t>1Thes.4:13-18).</a:t>
            </a:r>
          </a:p>
        </p:txBody>
      </p:sp>
      <p:sp>
        <p:nvSpPr>
          <p:cNvPr id="4" name="Rectangle 3"/>
          <p:cNvSpPr/>
          <p:nvPr/>
        </p:nvSpPr>
        <p:spPr>
          <a:xfrm>
            <a:off x="0" y="-7905"/>
            <a:ext cx="9144000" cy="58074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三。基督的忠告。</a:t>
            </a:r>
            <a:r>
              <a:rPr lang="en-US" sz="2800" b="1" dirty="0" smtClean="0">
                <a:latin typeface="Arial Narrow"/>
                <a:cs typeface="Arial Narrow"/>
              </a:rPr>
              <a:t>3</a:t>
            </a:r>
            <a:r>
              <a:rPr lang="en-US" sz="2800" b="1" dirty="0">
                <a:latin typeface="Arial Narrow"/>
                <a:cs typeface="Arial Narrow"/>
              </a:rPr>
              <a:t>. Christ’s counsel. </a:t>
            </a:r>
            <a:endParaRPr lang="en-US" sz="2800" dirty="0">
              <a:latin typeface="Arial Narrow"/>
              <a:cs typeface="Arial Narrow"/>
            </a:endParaRPr>
          </a:p>
        </p:txBody>
      </p:sp>
      <p:sp>
        <p:nvSpPr>
          <p:cNvPr id="6" name="TextBox 5"/>
          <p:cNvSpPr txBox="1"/>
          <p:nvPr/>
        </p:nvSpPr>
        <p:spPr>
          <a:xfrm>
            <a:off x="8433624" y="49621"/>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(13)</a:t>
            </a:r>
            <a:endParaRPr lang="en-US" sz="2800" dirty="0">
              <a:solidFill>
                <a:srgbClr val="0000FF"/>
              </a:solidFill>
              <a:latin typeface="Times"/>
              <a:cs typeface="Times"/>
            </a:endParaRPr>
          </a:p>
        </p:txBody>
      </p:sp>
    </p:spTree>
    <p:extLst>
      <p:ext uri="{BB962C8B-B14F-4D97-AF65-F5344CB8AC3E}">
        <p14:creationId xmlns:p14="http://schemas.microsoft.com/office/powerpoint/2010/main" xmlns="" val="122283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1043803"/>
            <a:ext cx="9137169" cy="4401205"/>
          </a:xfrm>
          <a:prstGeom prst="rect">
            <a:avLst/>
          </a:prstGeom>
        </p:spPr>
        <p:txBody>
          <a:bodyPr wrap="square">
            <a:spAutoFit/>
          </a:bodyPr>
          <a:lstStyle/>
          <a:p>
            <a:r>
              <a:rPr lang="zh-CN"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那得胜又遵守我命令到底的，我要赐给他权柄制伏列国</a:t>
            </a:r>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他必用铁杖辖</a:t>
            </a:r>
            <a:r>
              <a:rPr lang="zh-TW" altLang="en-US" sz="2800" dirty="0" smtClean="0">
                <a:solidFill>
                  <a:srgbClr val="FF0000"/>
                </a:solidFill>
                <a:latin typeface="华文细黑"/>
                <a:ea typeface="华文细黑"/>
                <a:cs typeface="华文细黑"/>
              </a:rPr>
              <a:t>管他们，将他们如同窑户</a:t>
            </a:r>
            <a:r>
              <a:rPr lang="zh-TW" altLang="en-US" sz="2800" dirty="0">
                <a:solidFill>
                  <a:srgbClr val="FF0000"/>
                </a:solidFill>
                <a:latin typeface="华文细黑"/>
                <a:ea typeface="华文细黑"/>
                <a:cs typeface="华文细黑"/>
              </a:rPr>
              <a:t>的瓦器打得粉碎。像我从我父领受的权柄一样</a:t>
            </a:r>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我又要把晨星赐给他。</a:t>
            </a:r>
            <a:r>
              <a:rPr lang="zh-TW" altLang="en-US" sz="2800" dirty="0" smtClean="0">
                <a:solidFill>
                  <a:srgbClr val="FF0000"/>
                </a:solidFill>
                <a:latin typeface="华文细黑"/>
                <a:ea typeface="华文细黑"/>
                <a:cs typeface="华文细黑"/>
              </a:rPr>
              <a:t>圣灵向众教会所说</a:t>
            </a:r>
            <a:r>
              <a:rPr lang="zh-TW" altLang="en-US" sz="2800" dirty="0">
                <a:solidFill>
                  <a:srgbClr val="FF0000"/>
                </a:solidFill>
                <a:latin typeface="华文细黑"/>
                <a:ea typeface="华文细黑"/>
                <a:cs typeface="华文细黑"/>
              </a:rPr>
              <a:t>的话，凡有耳的就应当听。</a:t>
            </a:r>
            <a:r>
              <a:rPr lang="zh-CN" altLang="en-US"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 </a:t>
            </a:r>
            <a:endParaRPr lang="en-US" altLang="zh-TW" sz="2800" dirty="0" smtClean="0">
              <a:solidFill>
                <a:srgbClr val="FF0000"/>
              </a:solidFill>
              <a:latin typeface="华文细黑"/>
              <a:ea typeface="华文细黑"/>
              <a:cs typeface="华文细黑"/>
            </a:endParaRPr>
          </a:p>
          <a:p>
            <a:r>
              <a:rPr lang="en-US" sz="2800" dirty="0" smtClean="0">
                <a:latin typeface="Arial Narrow"/>
                <a:cs typeface="Arial Narrow"/>
              </a:rPr>
              <a:t>“</a:t>
            </a:r>
            <a:r>
              <a:rPr lang="en-US" sz="2800" dirty="0">
                <a:latin typeface="Arial Narrow"/>
                <a:cs typeface="Arial Narrow"/>
              </a:rPr>
              <a:t>To the one who is victorious and does my will to the end, I will give authority over the </a:t>
            </a:r>
            <a:r>
              <a:rPr lang="en-US" sz="2800" dirty="0" smtClean="0">
                <a:latin typeface="Arial Narrow"/>
                <a:cs typeface="Arial Narrow"/>
              </a:rPr>
              <a:t>nations-that </a:t>
            </a:r>
            <a:r>
              <a:rPr lang="en-US" sz="2800" dirty="0">
                <a:latin typeface="Arial Narrow"/>
                <a:cs typeface="Arial Narrow"/>
              </a:rPr>
              <a:t>one ‘will rule them with an iron scepter and will dash them to pieces like </a:t>
            </a:r>
            <a:r>
              <a:rPr lang="en-US" sz="2800" dirty="0" smtClean="0">
                <a:latin typeface="Arial Narrow"/>
                <a:cs typeface="Arial Narrow"/>
              </a:rPr>
              <a:t>pottery’-just </a:t>
            </a:r>
            <a:r>
              <a:rPr lang="en-US" sz="2800" dirty="0">
                <a:latin typeface="Arial Narrow"/>
                <a:cs typeface="Arial Narrow"/>
              </a:rPr>
              <a:t>as I have received </a:t>
            </a:r>
            <a:r>
              <a:rPr lang="en-US" sz="2800" dirty="0" smtClean="0">
                <a:latin typeface="Arial Narrow"/>
                <a:cs typeface="Arial Narrow"/>
              </a:rPr>
              <a:t>authority </a:t>
            </a:r>
            <a:r>
              <a:rPr lang="en-US" sz="2800" dirty="0">
                <a:latin typeface="Arial Narrow"/>
                <a:cs typeface="Arial Narrow"/>
              </a:rPr>
              <a:t>from my </a:t>
            </a:r>
            <a:r>
              <a:rPr lang="en-US" sz="2800" dirty="0" err="1" smtClean="0">
                <a:latin typeface="Arial Narrow"/>
                <a:cs typeface="Arial Narrow"/>
              </a:rPr>
              <a:t>Father.I</a:t>
            </a:r>
            <a:r>
              <a:rPr lang="en-US" sz="2800" dirty="0" smtClean="0">
                <a:latin typeface="Arial Narrow"/>
                <a:cs typeface="Arial Narrow"/>
              </a:rPr>
              <a:t> </a:t>
            </a:r>
            <a:r>
              <a:rPr lang="en-US" sz="2800" dirty="0">
                <a:latin typeface="Arial Narrow"/>
                <a:cs typeface="Arial Narrow"/>
              </a:rPr>
              <a:t>will also give that one the </a:t>
            </a:r>
            <a:r>
              <a:rPr lang="en-US" sz="2800" dirty="0" smtClean="0">
                <a:latin typeface="Arial Narrow"/>
                <a:cs typeface="Arial Narrow"/>
              </a:rPr>
              <a:t>morning star.</a:t>
            </a:r>
            <a:r>
              <a:rPr lang="en-US" sz="2800" b="1" dirty="0">
                <a:latin typeface="Arial Narrow"/>
                <a:cs typeface="Arial Narrow"/>
              </a:rPr>
              <a:t> </a:t>
            </a:r>
            <a:r>
              <a:rPr lang="en-US" sz="2800" dirty="0" smtClean="0">
                <a:latin typeface="Arial Narrow"/>
                <a:cs typeface="Arial Narrow"/>
              </a:rPr>
              <a:t>Whoever </a:t>
            </a:r>
            <a:r>
              <a:rPr lang="en-US" sz="2800" dirty="0">
                <a:latin typeface="Arial Narrow"/>
                <a:cs typeface="Arial Narrow"/>
              </a:rPr>
              <a:t>has </a:t>
            </a:r>
            <a:r>
              <a:rPr lang="en-US" sz="2800" dirty="0" err="1">
                <a:latin typeface="Arial Narrow"/>
                <a:cs typeface="Arial Narrow"/>
              </a:rPr>
              <a:t>ears</a:t>
            </a:r>
            <a:r>
              <a:rPr lang="en-US" sz="2800" dirty="0" err="1" smtClean="0">
                <a:latin typeface="Arial Narrow"/>
                <a:cs typeface="Arial Narrow"/>
              </a:rPr>
              <a:t>,let</a:t>
            </a:r>
            <a:r>
              <a:rPr lang="en-US" sz="2800" dirty="0" smtClean="0">
                <a:latin typeface="Arial Narrow"/>
                <a:cs typeface="Arial Narrow"/>
              </a:rPr>
              <a:t> </a:t>
            </a:r>
            <a:r>
              <a:rPr lang="en-US" sz="2800" dirty="0">
                <a:latin typeface="Arial Narrow"/>
                <a:cs typeface="Arial Narrow"/>
              </a:rPr>
              <a:t>them hear what the Spirit says to the churches”(2:26-29). </a:t>
            </a:r>
            <a:endParaRPr lang="en-US" sz="2800" dirty="0" smtClean="0">
              <a:latin typeface="Arial Narrow"/>
              <a:cs typeface="Arial Narrow"/>
            </a:endParaRPr>
          </a:p>
        </p:txBody>
      </p:sp>
      <p:sp>
        <p:nvSpPr>
          <p:cNvPr id="4" name="Rectangle 3"/>
          <p:cNvSpPr/>
          <p:nvPr/>
        </p:nvSpPr>
        <p:spPr>
          <a:xfrm>
            <a:off x="0" y="-7905"/>
            <a:ext cx="9144000" cy="1005444"/>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954107"/>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四。基督的挑战。</a:t>
            </a:r>
            <a:endParaRPr lang="en-US" altLang="zh-CN" sz="2800" b="1" dirty="0" smtClean="0">
              <a:solidFill>
                <a:srgbClr val="FF0000"/>
              </a:solidFill>
              <a:latin typeface="华文细黑"/>
              <a:ea typeface="华文细黑"/>
              <a:cs typeface="华文细黑"/>
            </a:endParaRPr>
          </a:p>
          <a:p>
            <a:r>
              <a:rPr lang="en-US" sz="2800" b="1" dirty="0">
                <a:latin typeface="Arial Narrow"/>
                <a:cs typeface="Arial Narrow"/>
              </a:rPr>
              <a:t>4. Christ’s challenge. </a:t>
            </a:r>
            <a:endParaRPr lang="en-US" sz="2800" dirty="0">
              <a:latin typeface="Arial Narrow"/>
              <a:cs typeface="Arial Narrow"/>
            </a:endParaRPr>
          </a:p>
        </p:txBody>
      </p:sp>
      <p:sp>
        <p:nvSpPr>
          <p:cNvPr id="6" name="TextBox 5"/>
          <p:cNvSpPr txBox="1"/>
          <p:nvPr/>
        </p:nvSpPr>
        <p:spPr>
          <a:xfrm>
            <a:off x="8433624" y="49621"/>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(14)</a:t>
            </a:r>
            <a:endParaRPr lang="en-US" sz="2800" dirty="0">
              <a:solidFill>
                <a:srgbClr val="0000FF"/>
              </a:solidFill>
              <a:latin typeface="Times"/>
              <a:cs typeface="Times"/>
            </a:endParaRPr>
          </a:p>
        </p:txBody>
      </p:sp>
    </p:spTree>
    <p:extLst>
      <p:ext uri="{BB962C8B-B14F-4D97-AF65-F5344CB8AC3E}">
        <p14:creationId xmlns:p14="http://schemas.microsoft.com/office/powerpoint/2010/main" xmlns="" val="2786722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1043803"/>
            <a:ext cx="9137169" cy="4832093"/>
          </a:xfrm>
          <a:prstGeom prst="rect">
            <a:avLst/>
          </a:prstGeom>
        </p:spPr>
        <p:txBody>
          <a:bodyPr wrap="square">
            <a:spAutoFit/>
          </a:bodyPr>
          <a:lstStyle/>
          <a:p>
            <a:r>
              <a:rPr lang="zh-CN"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圣灵向众教会所说的话，凡有</a:t>
            </a:r>
            <a:r>
              <a:rPr lang="zh-TW" altLang="en-US" sz="2800" dirty="0" smtClean="0">
                <a:solidFill>
                  <a:srgbClr val="FF0000"/>
                </a:solidFill>
                <a:latin typeface="华文细黑"/>
                <a:ea typeface="华文细黑"/>
                <a:cs typeface="华文细黑"/>
              </a:rPr>
              <a:t>耳的就应当听</a:t>
            </a:r>
            <a:r>
              <a:rPr lang="zh-CN" altLang="en-US"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(2:29)</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altLang="zh-CN" sz="2800" dirty="0" smtClean="0">
                <a:solidFill>
                  <a:srgbClr val="FF0000"/>
                </a:solidFill>
                <a:latin typeface="华文细黑"/>
                <a:ea typeface="华文细黑"/>
                <a:cs typeface="华文细黑"/>
              </a:rPr>
              <a:t>A</a:t>
            </a:r>
            <a:r>
              <a:rPr lang="zh-CN" altLang="en-US" sz="2800" dirty="0" smtClean="0">
                <a:solidFill>
                  <a:srgbClr val="FF0000"/>
                </a:solidFill>
                <a:latin typeface="华文细黑"/>
                <a:ea typeface="华文细黑"/>
                <a:cs typeface="华文细黑"/>
              </a:rPr>
              <a:t>。听圣灵所说的。三种人：</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一）那些有耳朵可听见的（</a:t>
            </a:r>
            <a:r>
              <a:rPr lang="zh-CN" altLang="en-US" sz="2800" dirty="0">
                <a:solidFill>
                  <a:srgbClr val="FF0000"/>
                </a:solidFill>
                <a:latin typeface="华文细黑"/>
                <a:ea typeface="华文细黑"/>
                <a:cs typeface="华文细黑"/>
              </a:rPr>
              <a:t>太</a:t>
            </a:r>
            <a:r>
              <a:rPr lang="en-US" altLang="zh-CN" sz="2800" dirty="0">
                <a:solidFill>
                  <a:srgbClr val="FF0000"/>
                </a:solidFill>
                <a:latin typeface="华文细黑"/>
                <a:ea typeface="华文细黑"/>
                <a:cs typeface="华文细黑"/>
              </a:rPr>
              <a:t>13:9</a:t>
            </a:r>
            <a:r>
              <a:rPr lang="zh-CN" altLang="en-US" sz="2800" dirty="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zh-CN" altLang="en-US" sz="2800" dirty="0" smtClean="0">
                <a:solidFill>
                  <a:srgbClr val="FF0000"/>
                </a:solidFill>
                <a:latin typeface="华文细黑"/>
                <a:ea typeface="华文细黑"/>
                <a:cs typeface="华文细黑"/>
              </a:rPr>
              <a:t>（二）那些听不进去的（来</a:t>
            </a:r>
            <a:r>
              <a:rPr lang="en-US" altLang="zh-CN" sz="2800" dirty="0" smtClean="0">
                <a:solidFill>
                  <a:srgbClr val="FF0000"/>
                </a:solidFill>
                <a:latin typeface="华文细黑"/>
                <a:ea typeface="华文细黑"/>
                <a:cs typeface="华文细黑"/>
              </a:rPr>
              <a:t>5:11</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三）那些愿意听圣灵所说的（雅</a:t>
            </a:r>
            <a:r>
              <a:rPr lang="en-US" altLang="zh-CN" sz="2800" dirty="0" smtClean="0">
                <a:solidFill>
                  <a:srgbClr val="FF0000"/>
                </a:solidFill>
                <a:latin typeface="华文细黑"/>
                <a:ea typeface="华文细黑"/>
                <a:cs typeface="华文细黑"/>
              </a:rPr>
              <a:t>1:22</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sz="2800" dirty="0" smtClean="0">
                <a:latin typeface="Arial Narrow"/>
                <a:cs typeface="Arial Narrow"/>
              </a:rPr>
              <a:t>“Whoever has </a:t>
            </a:r>
            <a:r>
              <a:rPr lang="en-US" sz="2800" dirty="0" err="1" smtClean="0">
                <a:latin typeface="Arial Narrow"/>
                <a:cs typeface="Arial Narrow"/>
              </a:rPr>
              <a:t>ears,let</a:t>
            </a:r>
            <a:r>
              <a:rPr lang="en-US" sz="2800" dirty="0" smtClean="0">
                <a:latin typeface="Arial Narrow"/>
                <a:cs typeface="Arial Narrow"/>
              </a:rPr>
              <a:t> them hear what the Spirit says to the churches” (2:29). </a:t>
            </a:r>
          </a:p>
          <a:p>
            <a:r>
              <a:rPr lang="en-US" sz="2800" dirty="0" smtClean="0">
                <a:latin typeface="Arial Narrow"/>
                <a:cs typeface="Arial Narrow"/>
              </a:rPr>
              <a:t>A</a:t>
            </a:r>
            <a:r>
              <a:rPr lang="en-US" sz="2800" dirty="0">
                <a:latin typeface="Arial Narrow"/>
                <a:cs typeface="Arial Narrow"/>
              </a:rPr>
              <a:t>. Hear what the </a:t>
            </a:r>
            <a:r>
              <a:rPr lang="en-US" sz="2800" dirty="0" smtClean="0">
                <a:latin typeface="Arial Narrow"/>
                <a:cs typeface="Arial Narrow"/>
              </a:rPr>
              <a:t>Holy Spirit says to the churches. </a:t>
            </a:r>
            <a:r>
              <a:rPr lang="en-US" sz="2800" dirty="0">
                <a:latin typeface="Arial Narrow"/>
                <a:cs typeface="Arial Narrow"/>
              </a:rPr>
              <a:t>3</a:t>
            </a:r>
            <a:r>
              <a:rPr lang="en-US" sz="2800" dirty="0" smtClean="0">
                <a:latin typeface="Arial Narrow"/>
                <a:cs typeface="Arial Narrow"/>
              </a:rPr>
              <a:t> </a:t>
            </a:r>
            <a:r>
              <a:rPr lang="en-US" sz="2800" dirty="0">
                <a:latin typeface="Arial Narrow"/>
                <a:cs typeface="Arial Narrow"/>
              </a:rPr>
              <a:t>kinds of people:</a:t>
            </a:r>
          </a:p>
          <a:p>
            <a:r>
              <a:rPr lang="en-US" sz="2800" dirty="0">
                <a:latin typeface="Arial Narrow"/>
                <a:cs typeface="Arial Narrow"/>
              </a:rPr>
              <a:t>(1) </a:t>
            </a:r>
            <a:r>
              <a:rPr lang="en-US" sz="2800" dirty="0" smtClean="0">
                <a:latin typeface="Arial Narrow"/>
                <a:cs typeface="Arial Narrow"/>
              </a:rPr>
              <a:t>Those </a:t>
            </a:r>
            <a:r>
              <a:rPr lang="en-US" altLang="zh-CN" sz="2800" dirty="0" smtClean="0">
                <a:latin typeface="Arial Narrow"/>
                <a:cs typeface="Arial Narrow"/>
              </a:rPr>
              <a:t>are</a:t>
            </a:r>
            <a:r>
              <a:rPr lang="en-US" sz="2800" dirty="0" smtClean="0">
                <a:latin typeface="Arial Narrow"/>
                <a:cs typeface="Arial Narrow"/>
              </a:rPr>
              <a:t> with ears</a:t>
            </a:r>
            <a:r>
              <a:rPr lang="en-US" sz="2800" dirty="0">
                <a:latin typeface="Arial Narrow"/>
                <a:cs typeface="Arial Narrow"/>
              </a:rPr>
              <a:t> </a:t>
            </a:r>
            <a:r>
              <a:rPr lang="en-US" sz="2800" dirty="0" smtClean="0">
                <a:latin typeface="Arial Narrow"/>
                <a:cs typeface="Arial Narrow"/>
              </a:rPr>
              <a:t>to hear</a:t>
            </a:r>
            <a:r>
              <a:rPr lang="en-US" sz="2800" dirty="0">
                <a:latin typeface="Arial Narrow"/>
                <a:cs typeface="Arial Narrow"/>
              </a:rPr>
              <a:t>(</a:t>
            </a:r>
            <a:r>
              <a:rPr lang="en-US" sz="2800" dirty="0" smtClean="0">
                <a:latin typeface="Arial Narrow"/>
                <a:cs typeface="Arial Narrow"/>
              </a:rPr>
              <a:t>Mt</a:t>
            </a:r>
            <a:r>
              <a:rPr lang="en-US" sz="2800" dirty="0">
                <a:latin typeface="Arial Narrow"/>
                <a:cs typeface="Arial Narrow"/>
              </a:rPr>
              <a:t>.13:</a:t>
            </a:r>
            <a:r>
              <a:rPr lang="en-US" sz="2800" dirty="0" smtClean="0">
                <a:latin typeface="Arial Narrow"/>
                <a:cs typeface="Arial Narrow"/>
              </a:rPr>
              <a:t>9).</a:t>
            </a:r>
          </a:p>
          <a:p>
            <a:r>
              <a:rPr lang="en-US" sz="2800" dirty="0" smtClean="0">
                <a:latin typeface="Arial Narrow"/>
                <a:cs typeface="Arial Narrow"/>
              </a:rPr>
              <a:t>(</a:t>
            </a:r>
            <a:r>
              <a:rPr lang="en-US" sz="2800" dirty="0">
                <a:latin typeface="Arial Narrow"/>
                <a:cs typeface="Arial Narrow"/>
              </a:rPr>
              <a:t>2) </a:t>
            </a:r>
            <a:r>
              <a:rPr lang="en-US" sz="2800" dirty="0" smtClean="0">
                <a:latin typeface="Arial Narrow"/>
                <a:cs typeface="Arial Narrow"/>
              </a:rPr>
              <a:t>Those </a:t>
            </a:r>
            <a:r>
              <a:rPr lang="en-US" sz="2800" dirty="0">
                <a:latin typeface="Arial Narrow"/>
                <a:cs typeface="Arial Narrow"/>
              </a:rPr>
              <a:t>are dull of </a:t>
            </a:r>
            <a:r>
              <a:rPr lang="en-US" sz="2800" dirty="0" smtClean="0">
                <a:latin typeface="Arial Narrow"/>
                <a:cs typeface="Arial Narrow"/>
              </a:rPr>
              <a:t>hearing(</a:t>
            </a:r>
            <a:r>
              <a:rPr lang="en-US" sz="2800" dirty="0">
                <a:latin typeface="Arial Narrow"/>
                <a:cs typeface="Arial Narrow"/>
              </a:rPr>
              <a:t>Heb.5:11). </a:t>
            </a:r>
          </a:p>
          <a:p>
            <a:r>
              <a:rPr lang="en-US" sz="2800" dirty="0">
                <a:latin typeface="Arial Narrow"/>
                <a:cs typeface="Arial Narrow"/>
              </a:rPr>
              <a:t>(3) </a:t>
            </a:r>
            <a:r>
              <a:rPr lang="en-US" sz="2800" dirty="0" smtClean="0">
                <a:latin typeface="Arial Narrow"/>
                <a:cs typeface="Arial Narrow"/>
              </a:rPr>
              <a:t>Those </a:t>
            </a:r>
            <a:r>
              <a:rPr lang="en-US" sz="2800" dirty="0">
                <a:latin typeface="Arial Narrow"/>
                <a:cs typeface="Arial Narrow"/>
              </a:rPr>
              <a:t>are </a:t>
            </a:r>
            <a:r>
              <a:rPr lang="en-US" sz="2800" dirty="0" smtClean="0">
                <a:latin typeface="Arial Narrow"/>
                <a:cs typeface="Arial Narrow"/>
              </a:rPr>
              <a:t>willing </a:t>
            </a:r>
            <a:r>
              <a:rPr lang="en-US" sz="2800" dirty="0">
                <a:latin typeface="Arial Narrow"/>
                <a:cs typeface="Arial Narrow"/>
              </a:rPr>
              <a:t>to hear what </a:t>
            </a:r>
            <a:r>
              <a:rPr lang="en-US" sz="2800" dirty="0" smtClean="0">
                <a:latin typeface="Arial Narrow"/>
                <a:cs typeface="Arial Narrow"/>
              </a:rPr>
              <a:t>the Holy </a:t>
            </a:r>
            <a:r>
              <a:rPr lang="en-US" sz="2800" dirty="0">
                <a:latin typeface="Arial Narrow"/>
                <a:cs typeface="Arial Narrow"/>
              </a:rPr>
              <a:t>Spirit says </a:t>
            </a:r>
            <a:r>
              <a:rPr lang="en-US" sz="2800" dirty="0" smtClean="0">
                <a:latin typeface="Arial Narrow"/>
                <a:cs typeface="Arial Narrow"/>
              </a:rPr>
              <a:t>(</a:t>
            </a:r>
            <a:r>
              <a:rPr lang="en-US" sz="2800" dirty="0">
                <a:latin typeface="Arial Narrow"/>
                <a:cs typeface="Arial Narrow"/>
              </a:rPr>
              <a:t>Ja.1:22). </a:t>
            </a:r>
          </a:p>
        </p:txBody>
      </p:sp>
      <p:sp>
        <p:nvSpPr>
          <p:cNvPr id="4" name="Rectangle 3"/>
          <p:cNvSpPr/>
          <p:nvPr/>
        </p:nvSpPr>
        <p:spPr>
          <a:xfrm>
            <a:off x="0" y="-7905"/>
            <a:ext cx="9144000" cy="1005444"/>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954107"/>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四。基督的挑战。</a:t>
            </a:r>
            <a:endParaRPr lang="en-US" altLang="zh-CN" sz="2800" b="1" dirty="0" smtClean="0">
              <a:solidFill>
                <a:srgbClr val="FF0000"/>
              </a:solidFill>
              <a:latin typeface="华文细黑"/>
              <a:ea typeface="华文细黑"/>
              <a:cs typeface="华文细黑"/>
            </a:endParaRPr>
          </a:p>
          <a:p>
            <a:r>
              <a:rPr lang="en-US" sz="2800" b="1" dirty="0">
                <a:latin typeface="Arial Narrow"/>
                <a:cs typeface="Arial Narrow"/>
              </a:rPr>
              <a:t>4. Christ’s challenge. </a:t>
            </a:r>
            <a:endParaRPr lang="en-US" sz="2800" dirty="0">
              <a:latin typeface="Arial Narrow"/>
              <a:cs typeface="Arial Narrow"/>
            </a:endParaRPr>
          </a:p>
        </p:txBody>
      </p:sp>
      <p:sp>
        <p:nvSpPr>
          <p:cNvPr id="6" name="TextBox 5"/>
          <p:cNvSpPr txBox="1"/>
          <p:nvPr/>
        </p:nvSpPr>
        <p:spPr>
          <a:xfrm>
            <a:off x="8433624" y="49621"/>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(15)</a:t>
            </a:r>
            <a:endParaRPr lang="en-US" sz="2800" dirty="0">
              <a:solidFill>
                <a:srgbClr val="0000FF"/>
              </a:solidFill>
              <a:latin typeface="Times"/>
              <a:cs typeface="Times"/>
            </a:endParaRPr>
          </a:p>
        </p:txBody>
      </p:sp>
    </p:spTree>
    <p:extLst>
      <p:ext uri="{BB962C8B-B14F-4D97-AF65-F5344CB8AC3E}">
        <p14:creationId xmlns:p14="http://schemas.microsoft.com/office/powerpoint/2010/main" xmlns="" val="7328081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986071"/>
            <a:ext cx="9137169" cy="3970318"/>
          </a:xfrm>
          <a:prstGeom prst="rect">
            <a:avLst/>
          </a:prstGeom>
        </p:spPr>
        <p:txBody>
          <a:bodyPr wrap="square">
            <a:spAutoFit/>
          </a:bodyPr>
          <a:lstStyle/>
          <a:p>
            <a:r>
              <a:rPr lang="en-US" altLang="zh-CN" sz="2800" dirty="0" smtClean="0">
                <a:solidFill>
                  <a:srgbClr val="FF0000"/>
                </a:solidFill>
                <a:latin typeface="华文细黑"/>
                <a:ea typeface="华文细黑"/>
                <a:cs typeface="华文细黑"/>
              </a:rPr>
              <a:t>B</a:t>
            </a:r>
            <a:r>
              <a:rPr lang="zh-CN" altLang="en-US" sz="2800" dirty="0" smtClean="0">
                <a:solidFill>
                  <a:srgbClr val="FF0000"/>
                </a:solidFill>
                <a:latin typeface="华文细黑"/>
                <a:ea typeface="华文细黑"/>
                <a:cs typeface="华文细黑"/>
              </a:rPr>
              <a:t>。</a:t>
            </a:r>
            <a:r>
              <a:rPr lang="zh-CN" altLang="en-US" sz="2800" b="1" dirty="0" smtClean="0">
                <a:solidFill>
                  <a:srgbClr val="FF0000"/>
                </a:solidFill>
                <a:latin typeface="华文细黑"/>
                <a:ea typeface="华文细黑"/>
                <a:cs typeface="华文细黑"/>
              </a:rPr>
              <a:t>领首的地位</a:t>
            </a:r>
            <a:r>
              <a:rPr lang="zh-CN" altLang="en-US" sz="2800" dirty="0" smtClean="0">
                <a:solidFill>
                  <a:srgbClr val="FF0000"/>
                </a:solidFill>
                <a:latin typeface="华文细黑"/>
                <a:ea typeface="华文细黑"/>
                <a:cs typeface="华文细黑"/>
              </a:rPr>
              <a:t>。</a:t>
            </a:r>
            <a:endParaRPr lang="en-US" altLang="zh-CN" sz="2800" dirty="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一）</a:t>
            </a:r>
            <a:r>
              <a:rPr lang="zh-TW" altLang="en-US" sz="2800" dirty="0" smtClean="0">
                <a:solidFill>
                  <a:srgbClr val="FF0000"/>
                </a:solidFill>
                <a:latin typeface="华文细黑"/>
                <a:ea typeface="华文细黑"/>
                <a:cs typeface="华文细黑"/>
              </a:rPr>
              <a:t>权柄制伏列国</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二）晨星。耶稣基督是“明亮的晨星”（</a:t>
            </a:r>
            <a:r>
              <a:rPr lang="en-US" altLang="zh-CN" sz="2800" dirty="0" smtClean="0">
                <a:solidFill>
                  <a:srgbClr val="FF0000"/>
                </a:solidFill>
                <a:latin typeface="华文细黑"/>
                <a:ea typeface="华文细黑"/>
                <a:cs typeface="华文细黑"/>
              </a:rPr>
              <a:t>22:16</a:t>
            </a:r>
            <a:r>
              <a:rPr lang="zh-CN" altLang="en-US" sz="2800" dirty="0" smtClean="0">
                <a:solidFill>
                  <a:srgbClr val="FF0000"/>
                </a:solidFill>
                <a:latin typeface="华文细黑"/>
                <a:ea typeface="华文细黑"/>
                <a:cs typeface="华文细黑"/>
              </a:rPr>
              <a:t>）。在赛</a:t>
            </a:r>
            <a:r>
              <a:rPr lang="en-US" altLang="zh-CN" sz="2800" dirty="0" smtClean="0">
                <a:solidFill>
                  <a:srgbClr val="FF0000"/>
                </a:solidFill>
                <a:latin typeface="华文细黑"/>
                <a:ea typeface="华文细黑"/>
                <a:cs typeface="华文细黑"/>
              </a:rPr>
              <a:t>14:12</a:t>
            </a:r>
            <a:r>
              <a:rPr lang="zh-CN" altLang="en-US" sz="2800" dirty="0" smtClean="0">
                <a:solidFill>
                  <a:srgbClr val="FF0000"/>
                </a:solidFill>
                <a:latin typeface="华文细黑"/>
                <a:ea typeface="华文细黑"/>
                <a:cs typeface="华文细黑"/>
              </a:rPr>
              <a:t>，撒但</a:t>
            </a:r>
            <a:r>
              <a:rPr lang="zh-CN" altLang="en-US" sz="2800" dirty="0" smtClean="0">
                <a:solidFill>
                  <a:srgbClr val="FF0000"/>
                </a:solidFill>
                <a:latin typeface="华文细黑"/>
                <a:ea typeface="华文细黑"/>
                <a:cs typeface="华文细黑"/>
              </a:rPr>
              <a:t>叫路西</a:t>
            </a:r>
            <a:r>
              <a:rPr lang="zh-CN" altLang="en-US" sz="2800" dirty="0" smtClean="0">
                <a:solidFill>
                  <a:srgbClr val="FF0000"/>
                </a:solidFill>
                <a:latin typeface="华文细黑"/>
                <a:ea typeface="华文细黑"/>
                <a:cs typeface="华文细黑"/>
              </a:rPr>
              <a:t>弗</a:t>
            </a:r>
            <a:r>
              <a:rPr lang="en-US" altLang="zh-CN"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Lucifer)</a:t>
            </a:r>
            <a:r>
              <a:rPr lang="zh-CN" altLang="en-US" sz="2800" dirty="0" smtClean="0">
                <a:solidFill>
                  <a:srgbClr val="FF0000"/>
                </a:solidFill>
                <a:latin typeface="华文细黑"/>
                <a:ea typeface="华文细黑"/>
                <a:cs typeface="华文细黑"/>
              </a:rPr>
              <a:t>是</a:t>
            </a:r>
            <a:r>
              <a:rPr lang="zh-CN" altLang="en-US" sz="2800" dirty="0" smtClean="0">
                <a:solidFill>
                  <a:srgbClr val="FF0000"/>
                </a:solidFill>
                <a:latin typeface="华文细黑"/>
                <a:ea typeface="华文细黑"/>
                <a:cs typeface="华文细黑"/>
              </a:rPr>
              <a:t>“明亮之星，早晨之子。”</a:t>
            </a:r>
            <a:endParaRPr lang="en-US" altLang="zh-CN" sz="2800" dirty="0" smtClean="0">
              <a:solidFill>
                <a:srgbClr val="FF0000"/>
              </a:solidFill>
              <a:latin typeface="华文细黑"/>
              <a:ea typeface="华文细黑"/>
              <a:cs typeface="华文细黑"/>
            </a:endParaRPr>
          </a:p>
          <a:p>
            <a:r>
              <a:rPr lang="en-US" sz="2800" b="1" dirty="0" smtClean="0">
                <a:latin typeface="Arial Narrow"/>
                <a:cs typeface="Arial Narrow"/>
              </a:rPr>
              <a:t>B</a:t>
            </a:r>
            <a:r>
              <a:rPr lang="en-US" sz="2800" b="1" dirty="0">
                <a:latin typeface="Arial Narrow"/>
                <a:cs typeface="Arial Narrow"/>
              </a:rPr>
              <a:t>. Position of leadership. </a:t>
            </a:r>
            <a:endParaRPr lang="en-US" sz="2800" b="1" dirty="0" smtClean="0">
              <a:latin typeface="Arial Narrow"/>
              <a:cs typeface="Arial Narrow"/>
            </a:endParaRPr>
          </a:p>
          <a:p>
            <a:r>
              <a:rPr lang="en-US" sz="2800" dirty="0" smtClean="0">
                <a:latin typeface="Arial Narrow"/>
                <a:cs typeface="Arial Narrow"/>
              </a:rPr>
              <a:t>(1) Authority </a:t>
            </a:r>
            <a:r>
              <a:rPr lang="en-US" sz="2800" dirty="0">
                <a:latin typeface="Arial Narrow"/>
                <a:cs typeface="Arial Narrow"/>
              </a:rPr>
              <a:t>over nations.</a:t>
            </a:r>
            <a:r>
              <a:rPr lang="en-US" sz="2800" b="1" dirty="0">
                <a:latin typeface="Arial Narrow"/>
                <a:cs typeface="Arial Narrow"/>
              </a:rPr>
              <a:t> </a:t>
            </a:r>
            <a:endParaRPr lang="en-US" sz="2800" b="1" dirty="0" smtClean="0">
              <a:latin typeface="Arial Narrow"/>
              <a:cs typeface="Arial Narrow"/>
            </a:endParaRPr>
          </a:p>
          <a:p>
            <a:r>
              <a:rPr lang="en-US" sz="2800" dirty="0" smtClean="0">
                <a:latin typeface="Arial Narrow"/>
                <a:cs typeface="Arial Narrow"/>
              </a:rPr>
              <a:t>(</a:t>
            </a:r>
            <a:r>
              <a:rPr lang="en-US" sz="2800" dirty="0">
                <a:latin typeface="Arial Narrow"/>
                <a:cs typeface="Arial Narrow"/>
              </a:rPr>
              <a:t>2) Morning star. Jesus Christ is “the Bright and Morning star”(22:16). In Isaiah 14:12, Satan is </a:t>
            </a:r>
            <a:r>
              <a:rPr lang="en-US" sz="2800" dirty="0" smtClean="0">
                <a:latin typeface="Arial Narrow"/>
                <a:cs typeface="Arial Narrow"/>
              </a:rPr>
              <a:t>named </a:t>
            </a:r>
            <a:r>
              <a:rPr lang="en-US" sz="2800" dirty="0">
                <a:latin typeface="Arial Narrow"/>
                <a:cs typeface="Arial Narrow"/>
              </a:rPr>
              <a:t>Lucifer, which in Hebrew means “brightness, bright star.” </a:t>
            </a:r>
          </a:p>
        </p:txBody>
      </p:sp>
      <p:sp>
        <p:nvSpPr>
          <p:cNvPr id="4" name="Rectangle 3"/>
          <p:cNvSpPr/>
          <p:nvPr/>
        </p:nvSpPr>
        <p:spPr>
          <a:xfrm>
            <a:off x="0" y="-7905"/>
            <a:ext cx="9144000" cy="1005444"/>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954107"/>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四。基督的挑战。</a:t>
            </a:r>
            <a:endParaRPr lang="en-US" altLang="zh-CN" sz="2800" b="1" dirty="0" smtClean="0">
              <a:solidFill>
                <a:srgbClr val="FF0000"/>
              </a:solidFill>
              <a:latin typeface="华文细黑"/>
              <a:ea typeface="华文细黑"/>
              <a:cs typeface="华文细黑"/>
            </a:endParaRPr>
          </a:p>
          <a:p>
            <a:r>
              <a:rPr lang="en-US" sz="2800" b="1" dirty="0">
                <a:latin typeface="Arial Narrow"/>
                <a:cs typeface="Arial Narrow"/>
              </a:rPr>
              <a:t>4. Christ’s challenge. </a:t>
            </a:r>
            <a:endParaRPr lang="en-US" sz="2800" dirty="0">
              <a:latin typeface="Arial Narrow"/>
              <a:cs typeface="Arial Narrow"/>
            </a:endParaRPr>
          </a:p>
        </p:txBody>
      </p:sp>
      <p:sp>
        <p:nvSpPr>
          <p:cNvPr id="6" name="TextBox 5"/>
          <p:cNvSpPr txBox="1"/>
          <p:nvPr/>
        </p:nvSpPr>
        <p:spPr>
          <a:xfrm>
            <a:off x="8433624" y="49621"/>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(16)</a:t>
            </a:r>
            <a:endParaRPr lang="en-US" sz="2800" dirty="0">
              <a:solidFill>
                <a:srgbClr val="0000FF"/>
              </a:solidFill>
              <a:latin typeface="Times"/>
              <a:cs typeface="Times"/>
            </a:endParaRPr>
          </a:p>
        </p:txBody>
      </p:sp>
    </p:spTree>
    <p:extLst>
      <p:ext uri="{BB962C8B-B14F-4D97-AF65-F5344CB8AC3E}">
        <p14:creationId xmlns:p14="http://schemas.microsoft.com/office/powerpoint/2010/main" xmlns="" val="951724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41" y="-38933"/>
            <a:ext cx="9179441" cy="6839201"/>
          </a:xfrm>
        </p:spPr>
        <p:txBody>
          <a:bodyPr>
            <a:noAutofit/>
          </a:bodyPr>
          <a:lstStyle/>
          <a:p>
            <a:pPr algn="l"/>
            <a:r>
              <a:rPr lang="zh-CN" altLang="en-US" sz="3600" b="1" dirty="0" smtClean="0">
                <a:solidFill>
                  <a:schemeClr val="tx1"/>
                </a:solidFill>
                <a:latin typeface="Arial Narrow"/>
                <a:ea typeface="华文细黑"/>
                <a:cs typeface="Arial Narrow"/>
              </a:rPr>
              <a:t>主日</a:t>
            </a:r>
            <a:r>
              <a:rPr lang="en-US" altLang="zh-CN" sz="3600" b="1" dirty="0" smtClean="0">
                <a:solidFill>
                  <a:schemeClr val="tx1"/>
                </a:solidFill>
                <a:latin typeface="Arial Narrow"/>
                <a:ea typeface="华文细黑"/>
                <a:cs typeface="Arial Narrow"/>
              </a:rPr>
              <a:t>:</a:t>
            </a:r>
            <a:r>
              <a:rPr lang="zh-CN" altLang="en-US" sz="3600" dirty="0" smtClean="0">
                <a:solidFill>
                  <a:schemeClr val="tx1"/>
                </a:solidFill>
                <a:latin typeface="Arial Narrow"/>
                <a:ea typeface="华文细黑"/>
                <a:cs typeface="Arial Narrow"/>
              </a:rPr>
              <a:t>二零</a:t>
            </a:r>
            <a:r>
              <a:rPr lang="zh-CN" altLang="en-US" sz="3600" dirty="0">
                <a:solidFill>
                  <a:schemeClr val="tx1"/>
                </a:solidFill>
                <a:latin typeface="Arial Narrow"/>
                <a:ea typeface="华文细黑"/>
                <a:cs typeface="Arial Narrow"/>
              </a:rPr>
              <a:t>一七年二月</a:t>
            </a:r>
            <a:r>
              <a:rPr lang="zh-CN" altLang="en-US" sz="3600" dirty="0" smtClean="0">
                <a:solidFill>
                  <a:schemeClr val="tx1"/>
                </a:solidFill>
                <a:latin typeface="Arial Narrow"/>
                <a:ea typeface="华文细黑"/>
                <a:cs typeface="Arial Narrow"/>
              </a:rPr>
              <a:t>十九日</a:t>
            </a:r>
            <a:endParaRPr lang="en-US" altLang="zh-CN" sz="3600" dirty="0" smtClean="0">
              <a:solidFill>
                <a:schemeClr val="tx1"/>
              </a:solidFill>
              <a:latin typeface="Arial Narrow"/>
              <a:ea typeface="华文细黑"/>
              <a:cs typeface="Arial Narrow"/>
            </a:endParaRPr>
          </a:p>
          <a:p>
            <a:pPr algn="l"/>
            <a:r>
              <a:rPr lang="en-US" altLang="zh-CN" sz="3600" b="1" dirty="0" smtClean="0">
                <a:solidFill>
                  <a:schemeClr val="tx1"/>
                </a:solidFill>
                <a:latin typeface="Arial Narrow"/>
                <a:ea typeface="华文细黑"/>
                <a:cs typeface="Arial Narrow"/>
              </a:rPr>
              <a:t>Sunday: </a:t>
            </a:r>
            <a:r>
              <a:rPr lang="en-US" altLang="zh-CN" sz="3600" dirty="0" smtClean="0">
                <a:solidFill>
                  <a:schemeClr val="tx1"/>
                </a:solidFill>
                <a:latin typeface="Arial Narrow"/>
                <a:ea typeface="华文细黑"/>
                <a:cs typeface="Arial Narrow"/>
              </a:rPr>
              <a:t>February 19, 2017 </a:t>
            </a:r>
          </a:p>
          <a:p>
            <a:pPr algn="l"/>
            <a:r>
              <a:rPr lang="zh-CN" altLang="en-US" sz="3600" dirty="0" smtClean="0">
                <a:solidFill>
                  <a:srgbClr val="0000FF"/>
                </a:solidFill>
                <a:latin typeface="Arial Narrow"/>
                <a:ea typeface="华文细黑"/>
                <a:cs typeface="Arial Narrow"/>
              </a:rPr>
              <a:t>何礼义牧师</a:t>
            </a:r>
            <a:r>
              <a:rPr lang="en-US" altLang="zh-CN" sz="3600" dirty="0" smtClean="0">
                <a:solidFill>
                  <a:srgbClr val="0000FF"/>
                </a:solidFill>
                <a:latin typeface="Arial Narrow"/>
                <a:ea typeface="华文细黑"/>
                <a:cs typeface="Arial Narrow"/>
              </a:rPr>
              <a:t> </a:t>
            </a:r>
            <a:r>
              <a:rPr lang="en-US" sz="3600" dirty="0" smtClean="0">
                <a:solidFill>
                  <a:srgbClr val="0000FF"/>
                </a:solidFill>
                <a:latin typeface="Arial Narrow"/>
                <a:ea typeface="华文细黑"/>
                <a:cs typeface="Arial Narrow"/>
              </a:rPr>
              <a:t>Pastor Gary Hart</a:t>
            </a:r>
          </a:p>
          <a:p>
            <a:pPr algn="l"/>
            <a:r>
              <a:rPr lang="zh-CN" altLang="en-US" sz="3600" b="1" dirty="0" smtClean="0">
                <a:solidFill>
                  <a:srgbClr val="660066"/>
                </a:solidFill>
                <a:latin typeface="Arial Narrow"/>
                <a:ea typeface="华文细黑"/>
                <a:cs typeface="Arial Narrow"/>
              </a:rPr>
              <a:t>题目：</a:t>
            </a:r>
            <a:r>
              <a:rPr lang="en-US" altLang="zh-CN" sz="3600" b="1" dirty="0" smtClean="0">
                <a:solidFill>
                  <a:srgbClr val="660066"/>
                </a:solidFill>
                <a:latin typeface="Arial Narrow"/>
                <a:ea typeface="华文细黑"/>
                <a:cs typeface="Arial Narrow"/>
              </a:rPr>
              <a:t>“</a:t>
            </a:r>
            <a:r>
              <a:rPr lang="zh-CN" altLang="en-US" sz="3600" b="1" dirty="0" smtClean="0">
                <a:solidFill>
                  <a:srgbClr val="660066"/>
                </a:solidFill>
                <a:latin typeface="Arial Narrow"/>
                <a:ea typeface="华文细黑"/>
                <a:cs typeface="Arial Narrow"/>
              </a:rPr>
              <a:t>腐败的</a:t>
            </a:r>
            <a:r>
              <a:rPr lang="en-US" sz="3600" b="1" dirty="0" smtClean="0">
                <a:solidFill>
                  <a:srgbClr val="660066"/>
                </a:solidFill>
              </a:rPr>
              <a:t>教会</a:t>
            </a:r>
            <a:r>
              <a:rPr lang="en-US" sz="3600" dirty="0" smtClean="0">
                <a:solidFill>
                  <a:srgbClr val="660066"/>
                </a:solidFill>
              </a:rPr>
              <a:t> </a:t>
            </a:r>
            <a:r>
              <a:rPr lang="zh-TW" altLang="en-US" sz="3600" dirty="0" smtClean="0">
                <a:solidFill>
                  <a:srgbClr val="660066"/>
                </a:solidFill>
                <a:latin typeface="华文细黑"/>
                <a:ea typeface="华文细黑"/>
                <a:cs typeface="华文细黑"/>
              </a:rPr>
              <a:t>。</a:t>
            </a:r>
            <a:r>
              <a:rPr lang="en-US" altLang="zh-TW" sz="3600" b="1" dirty="0" smtClean="0">
                <a:solidFill>
                  <a:srgbClr val="660066"/>
                </a:solidFill>
                <a:latin typeface="Arial Narrow"/>
                <a:ea typeface="华文细黑"/>
                <a:cs typeface="Arial Narrow"/>
              </a:rPr>
              <a:t>”</a:t>
            </a:r>
          </a:p>
          <a:p>
            <a:pPr algn="l"/>
            <a:r>
              <a:rPr lang="en-US" sz="3600" b="1" dirty="0" smtClean="0">
                <a:solidFill>
                  <a:srgbClr val="660066"/>
                </a:solidFill>
                <a:latin typeface="Arial Narrow"/>
                <a:ea typeface="华文细黑"/>
                <a:cs typeface="Arial Narrow"/>
              </a:rPr>
              <a:t>Topic: </a:t>
            </a:r>
            <a:r>
              <a:rPr lang="en-US" sz="3600" dirty="0" smtClean="0">
                <a:solidFill>
                  <a:srgbClr val="660066"/>
                </a:solidFill>
                <a:latin typeface="Arial Narrow"/>
                <a:cs typeface="Arial Narrow"/>
              </a:rPr>
              <a:t>“C</a:t>
            </a:r>
            <a:r>
              <a:rPr lang="en-US" altLang="zh-CN" sz="3600" dirty="0" smtClean="0">
                <a:solidFill>
                  <a:srgbClr val="660066"/>
                </a:solidFill>
                <a:latin typeface="Arial Narrow"/>
                <a:cs typeface="Arial Narrow"/>
              </a:rPr>
              <a:t>orrupt</a:t>
            </a:r>
            <a:r>
              <a:rPr lang="en-US" sz="3600" dirty="0" smtClean="0">
                <a:solidFill>
                  <a:srgbClr val="660066"/>
                </a:solidFill>
                <a:latin typeface="Arial Narrow"/>
                <a:cs typeface="Arial Narrow"/>
              </a:rPr>
              <a:t> Church.”</a:t>
            </a:r>
          </a:p>
          <a:p>
            <a:pPr algn="l"/>
            <a:r>
              <a:rPr lang="zh-CN" altLang="en-US" sz="3600" b="1" dirty="0" smtClean="0">
                <a:solidFill>
                  <a:srgbClr val="FF0000"/>
                </a:solidFill>
                <a:latin typeface="华文细黑"/>
                <a:ea typeface="华文细黑"/>
                <a:cs typeface="华文细黑"/>
              </a:rPr>
              <a:t>经文</a:t>
            </a:r>
            <a:r>
              <a:rPr lang="en-US" altLang="zh-CN" sz="3600" b="1" dirty="0" smtClean="0">
                <a:solidFill>
                  <a:srgbClr val="FF0000"/>
                </a:solidFill>
                <a:latin typeface="华文细黑"/>
                <a:ea typeface="华文细黑"/>
                <a:cs typeface="华文细黑"/>
              </a:rPr>
              <a:t>:</a:t>
            </a:r>
            <a:r>
              <a:rPr lang="zh-CN" altLang="en-US" sz="3600" b="1" dirty="0" smtClean="0">
                <a:solidFill>
                  <a:srgbClr val="FF0000"/>
                </a:solidFill>
                <a:latin typeface="华文细黑"/>
                <a:ea typeface="华文细黑"/>
                <a:cs typeface="华文细黑"/>
              </a:rPr>
              <a:t>启示录</a:t>
            </a:r>
            <a:r>
              <a:rPr lang="en-US" altLang="zh-CN" sz="3600" b="1" dirty="0" smtClean="0">
                <a:solidFill>
                  <a:srgbClr val="FF0000"/>
                </a:solidFill>
                <a:latin typeface="华文细黑"/>
                <a:ea typeface="华文细黑"/>
                <a:cs typeface="华文细黑"/>
              </a:rPr>
              <a:t>2:18-29</a:t>
            </a:r>
          </a:p>
          <a:p>
            <a:pPr algn="l"/>
            <a:r>
              <a:rPr lang="zh-TW" altLang="en-US" sz="3600" dirty="0" smtClean="0">
                <a:solidFill>
                  <a:srgbClr val="008000"/>
                </a:solidFill>
                <a:latin typeface="华文细黑"/>
                <a:ea typeface="华文细黑"/>
                <a:cs typeface="华文细黑"/>
              </a:rPr>
              <a:t>“然而，有</a:t>
            </a:r>
            <a:r>
              <a:rPr lang="zh-CN" altLang="en-US" sz="3600" dirty="0" smtClean="0">
                <a:solidFill>
                  <a:srgbClr val="008000"/>
                </a:solidFill>
                <a:latin typeface="华文细黑"/>
                <a:ea typeface="华文细黑"/>
                <a:cs typeface="华文细黑"/>
              </a:rPr>
              <a:t>一</a:t>
            </a:r>
            <a:r>
              <a:rPr lang="zh-TW" altLang="en-US" sz="3600" dirty="0" smtClean="0">
                <a:solidFill>
                  <a:srgbClr val="008000"/>
                </a:solidFill>
                <a:latin typeface="华文细黑"/>
                <a:ea typeface="华文细黑"/>
                <a:cs typeface="华文细黑"/>
              </a:rPr>
              <a:t>件事我要责备你，</a:t>
            </a:r>
            <a:r>
              <a:rPr lang="zh-CN" altLang="en-US" sz="3600" dirty="0" smtClean="0">
                <a:solidFill>
                  <a:srgbClr val="008000"/>
                </a:solidFill>
                <a:latin typeface="华文细黑"/>
                <a:ea typeface="华文细黑"/>
                <a:cs typeface="华文细黑"/>
              </a:rPr>
              <a:t>就是你容让那自称是先知的妇人耶洗别</a:t>
            </a:r>
            <a:r>
              <a:rPr lang="zh-TW" altLang="en-US" sz="3600" dirty="0" smtClean="0">
                <a:solidFill>
                  <a:srgbClr val="008000"/>
                </a:solidFill>
                <a:latin typeface="华文细黑"/>
                <a:ea typeface="华文细黑"/>
                <a:cs typeface="华文细黑"/>
              </a:rPr>
              <a:t>”</a:t>
            </a:r>
            <a:r>
              <a:rPr lang="en-US" altLang="zh-TW" sz="3600" dirty="0" smtClean="0">
                <a:solidFill>
                  <a:srgbClr val="008000"/>
                </a:solidFill>
                <a:latin typeface="华文细黑"/>
                <a:ea typeface="华文细黑"/>
                <a:cs typeface="华文细黑"/>
              </a:rPr>
              <a:t>(</a:t>
            </a:r>
            <a:r>
              <a:rPr lang="zh-CN" altLang="en-US" sz="3600" b="1" dirty="0" smtClean="0">
                <a:solidFill>
                  <a:srgbClr val="008000"/>
                </a:solidFill>
                <a:latin typeface="华文细黑"/>
                <a:ea typeface="华文细黑"/>
                <a:cs typeface="华文细黑"/>
              </a:rPr>
              <a:t>启示录</a:t>
            </a:r>
            <a:r>
              <a:rPr lang="en-US" altLang="zh-CN" sz="3600" b="1" dirty="0" smtClean="0">
                <a:solidFill>
                  <a:srgbClr val="008000"/>
                </a:solidFill>
                <a:latin typeface="华文细黑"/>
                <a:ea typeface="华文细黑"/>
                <a:cs typeface="华文细黑"/>
              </a:rPr>
              <a:t>2:</a:t>
            </a:r>
            <a:r>
              <a:rPr lang="zh-CN" altLang="zh-CN" sz="3600" b="1" dirty="0" smtClean="0">
                <a:solidFill>
                  <a:srgbClr val="008000"/>
                </a:solidFill>
                <a:latin typeface="华文细黑"/>
                <a:ea typeface="华文细黑"/>
                <a:cs typeface="华文细黑"/>
              </a:rPr>
              <a:t>2</a:t>
            </a:r>
            <a:r>
              <a:rPr lang="en-US" altLang="zh-CN" sz="3600" b="1" dirty="0" smtClean="0">
                <a:solidFill>
                  <a:srgbClr val="008000"/>
                </a:solidFill>
                <a:latin typeface="华文细黑"/>
                <a:ea typeface="华文细黑"/>
                <a:cs typeface="华文细黑"/>
              </a:rPr>
              <a:t>0a).</a:t>
            </a:r>
            <a:endParaRPr lang="en-US" altLang="zh-TW" sz="3600" dirty="0" smtClean="0">
              <a:solidFill>
                <a:srgbClr val="008000"/>
              </a:solidFill>
              <a:latin typeface="华文细黑"/>
              <a:ea typeface="华文细黑"/>
              <a:cs typeface="华文细黑"/>
            </a:endParaRPr>
          </a:p>
          <a:p>
            <a:pPr algn="l"/>
            <a:r>
              <a:rPr lang="en-US" sz="3600" b="1" dirty="0" smtClean="0">
                <a:solidFill>
                  <a:srgbClr val="FF0000"/>
                </a:solidFill>
                <a:latin typeface="Arial Narrow"/>
                <a:ea typeface="华文细黑"/>
                <a:cs typeface="Arial Narrow"/>
              </a:rPr>
              <a:t>Text:Rev.2:18-29 </a:t>
            </a:r>
            <a:endParaRPr lang="en-US" sz="3600" dirty="0">
              <a:solidFill>
                <a:srgbClr val="FF0000"/>
              </a:solidFill>
              <a:latin typeface="Arial Narrow"/>
              <a:ea typeface="华文细黑"/>
              <a:cs typeface="Arial Narrow"/>
            </a:endParaRPr>
          </a:p>
          <a:p>
            <a:pPr algn="l"/>
            <a:r>
              <a:rPr lang="en-US" sz="3600" dirty="0" smtClean="0">
                <a:solidFill>
                  <a:srgbClr val="008000"/>
                </a:solidFill>
                <a:latin typeface="Arial Narrow"/>
                <a:cs typeface="Arial Narrow"/>
              </a:rPr>
              <a:t>“</a:t>
            </a:r>
            <a:r>
              <a:rPr lang="en-US" sz="3600" dirty="0">
                <a:solidFill>
                  <a:srgbClr val="008000"/>
                </a:solidFill>
                <a:latin typeface="Arial Narrow"/>
                <a:cs typeface="Arial Narrow"/>
              </a:rPr>
              <a:t>I have this against you: You tolerate that woman Jezebel”(Rev.2:20a)</a:t>
            </a:r>
            <a:r>
              <a:rPr lang="en-US" sz="3600" dirty="0" smtClean="0">
                <a:solidFill>
                  <a:srgbClr val="008000"/>
                </a:solidFill>
                <a:latin typeface="Arial Narrow"/>
                <a:cs typeface="Arial Narrow"/>
              </a:rPr>
              <a:t>.</a:t>
            </a:r>
            <a:endParaRPr lang="en-US" sz="3600" dirty="0">
              <a:solidFill>
                <a:srgbClr val="008000"/>
              </a:solidFill>
              <a:latin typeface="Arial Narrow"/>
              <a:ea typeface="华文细黑"/>
              <a:cs typeface="Arial Narrow"/>
            </a:endParaRPr>
          </a:p>
        </p:txBody>
      </p:sp>
      <p:sp>
        <p:nvSpPr>
          <p:cNvPr id="10" name="TextBox 9"/>
          <p:cNvSpPr txBox="1"/>
          <p:nvPr/>
        </p:nvSpPr>
        <p:spPr>
          <a:xfrm>
            <a:off x="8577692" y="6219729"/>
            <a:ext cx="1101818" cy="523220"/>
          </a:xfrm>
          <a:prstGeom prst="rect">
            <a:avLst/>
          </a:prstGeom>
          <a:noFill/>
        </p:spPr>
        <p:txBody>
          <a:bodyPr wrap="square" rtlCol="0">
            <a:spAutoFit/>
          </a:bodyPr>
          <a:lstStyle/>
          <a:p>
            <a:r>
              <a:rPr lang="en-US" altLang="zh-CN" sz="2800" dirty="0" smtClean="0">
                <a:solidFill>
                  <a:srgbClr val="0000FF"/>
                </a:solidFill>
                <a:latin typeface="Arial Narrow"/>
                <a:cs typeface="Arial Narrow"/>
              </a:rPr>
              <a:t>(1)</a:t>
            </a:r>
            <a:endParaRPr lang="en-US" sz="2800" dirty="0">
              <a:solidFill>
                <a:srgbClr val="0000FF"/>
              </a:solidFill>
              <a:latin typeface="Arial Narrow"/>
              <a:cs typeface="Arial Narrow"/>
            </a:endParaRPr>
          </a:p>
        </p:txBody>
      </p:sp>
      <p:pic>
        <p:nvPicPr>
          <p:cNvPr id="6" name="Picture 5" descr="Screen Shot 2017-01-02 at 9.24.49 P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553200" y="1628643"/>
            <a:ext cx="2610040" cy="940460"/>
          </a:xfrm>
          <a:prstGeom prst="rect">
            <a:avLst/>
          </a:prstGeom>
        </p:spPr>
      </p:pic>
      <p:pic>
        <p:nvPicPr>
          <p:cNvPr id="7" name="Picture 6" descr="Screen Shot 2017-01-10 at 1.52.46 P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03254" y="-1"/>
            <a:ext cx="2640745" cy="1640757"/>
          </a:xfrm>
          <a:prstGeom prst="rect">
            <a:avLst/>
          </a:prstGeom>
        </p:spPr>
      </p:pic>
    </p:spTree>
    <p:extLst>
      <p:ext uri="{BB962C8B-B14F-4D97-AF65-F5344CB8AC3E}">
        <p14:creationId xmlns:p14="http://schemas.microsoft.com/office/powerpoint/2010/main" xmlns="" val="7982260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06645"/>
            <a:ext cx="9144000" cy="6370974"/>
          </a:xfrm>
          <a:prstGeom prst="rect">
            <a:avLst/>
          </a:prstGeom>
        </p:spPr>
        <p:txBody>
          <a:bodyPr wrap="square">
            <a:spAutoFit/>
          </a:bodyPr>
          <a:lstStyle/>
          <a:p>
            <a:r>
              <a:rPr lang="zh-CN" altLang="en-US" sz="2400" dirty="0">
                <a:solidFill>
                  <a:srgbClr val="FF0000"/>
                </a:solidFill>
                <a:latin typeface="华文细黑"/>
                <a:ea typeface="华文细黑"/>
                <a:cs typeface="华文细黑"/>
              </a:rPr>
              <a:t>当你复习头四个给教会的信息，你可以看到神的选民所面临的危险。像以弗所，我们可以是热心和正统的，但同时却失去了多基督起初的爱心和奉献。</a:t>
            </a:r>
            <a:r>
              <a:rPr lang="zh-CN" altLang="en-US" sz="2400" dirty="0" smtClean="0">
                <a:solidFill>
                  <a:srgbClr val="FF0000"/>
                </a:solidFill>
                <a:latin typeface="华文细黑"/>
                <a:ea typeface="华文细黑"/>
                <a:cs typeface="华文细黑"/>
              </a:rPr>
              <a:t>像</a:t>
            </a:r>
            <a:r>
              <a:rPr lang="zh-TW" altLang="en-US" sz="2400" dirty="0" smtClean="0">
                <a:solidFill>
                  <a:srgbClr val="FF0000"/>
                </a:solidFill>
                <a:latin typeface="华文细黑"/>
                <a:ea typeface="华文细黑"/>
                <a:cs typeface="华文细黑"/>
              </a:rPr>
              <a:t>推雅推喇</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我们的爱可以增多，但是却缺乏保守教会纯净的辨别的能力。像别加摩</a:t>
            </a:r>
            <a:r>
              <a:rPr lang="zh-CN" altLang="en-US" sz="2400" dirty="0" smtClean="0">
                <a:solidFill>
                  <a:srgbClr val="FF0000"/>
                </a:solidFill>
                <a:latin typeface="华文细黑"/>
                <a:ea typeface="华文细黑"/>
                <a:cs typeface="华文细黑"/>
              </a:rPr>
              <a:t>和</a:t>
            </a:r>
            <a:r>
              <a:rPr lang="zh-TW" altLang="en-US" sz="2400" dirty="0" smtClean="0">
                <a:solidFill>
                  <a:srgbClr val="FF0000"/>
                </a:solidFill>
                <a:latin typeface="华文细黑"/>
                <a:ea typeface="华文细黑"/>
                <a:cs typeface="华文细黑"/>
              </a:rPr>
              <a:t>推雅推喇</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我们可能容忍罪恶以至于让主担忧，并招致他的审判。士每拿被撒但之会攻击，别加摩在撒但的座位之处，</a:t>
            </a:r>
            <a:r>
              <a:rPr lang="zh-CN" altLang="en-US" sz="2400" dirty="0" smtClean="0">
                <a:solidFill>
                  <a:srgbClr val="FF0000"/>
                </a:solidFill>
                <a:latin typeface="华文细黑"/>
                <a:ea typeface="华文细黑"/>
                <a:cs typeface="华文细黑"/>
              </a:rPr>
              <a:t>而</a:t>
            </a:r>
            <a:r>
              <a:rPr lang="zh-TW" altLang="en-US" sz="2400" smtClean="0">
                <a:solidFill>
                  <a:srgbClr val="FF0000"/>
                </a:solidFill>
                <a:latin typeface="华文细黑"/>
                <a:ea typeface="华文细黑"/>
                <a:cs typeface="华文细黑"/>
              </a:rPr>
              <a:t>推雅推喇</a:t>
            </a:r>
            <a:r>
              <a:rPr lang="zh-CN" altLang="en-US" sz="2400" smtClean="0">
                <a:solidFill>
                  <a:srgbClr val="FF0000"/>
                </a:solidFill>
                <a:latin typeface="华文细黑"/>
                <a:ea typeface="华文细黑"/>
                <a:cs typeface="华文细黑"/>
              </a:rPr>
              <a:t>已</a:t>
            </a:r>
            <a:r>
              <a:rPr lang="zh-CN" altLang="en-US" sz="2400" dirty="0">
                <a:solidFill>
                  <a:srgbClr val="FF0000"/>
                </a:solidFill>
                <a:latin typeface="华文细黑"/>
                <a:ea typeface="华文细黑"/>
                <a:cs typeface="华文细黑"/>
              </a:rPr>
              <a:t>经堕落在撒但的深奥道理之中。这是一个过程：当起初的爱失落后，妥协就来了，并导致对罪恶的容让。 </a:t>
            </a:r>
            <a:endParaRPr lang="en-US" sz="2400" dirty="0">
              <a:solidFill>
                <a:srgbClr val="FF0000"/>
              </a:solidFill>
              <a:latin typeface="华文细黑"/>
              <a:ea typeface="华文细黑"/>
              <a:cs typeface="华文细黑"/>
            </a:endParaRPr>
          </a:p>
          <a:p>
            <a:r>
              <a:rPr lang="en-US" sz="2400" b="1" dirty="0" smtClean="0">
                <a:latin typeface="Arial Narrow"/>
                <a:cs typeface="Arial Narrow"/>
              </a:rPr>
              <a:t>Conclusion</a:t>
            </a:r>
            <a:r>
              <a:rPr lang="en-US" sz="2400" dirty="0" smtClean="0">
                <a:latin typeface="Arial Narrow"/>
                <a:cs typeface="Arial Narrow"/>
              </a:rPr>
              <a:t> </a:t>
            </a:r>
            <a:r>
              <a:rPr lang="en-US" sz="2400" dirty="0">
                <a:latin typeface="Arial Narrow"/>
                <a:cs typeface="Arial Narrow"/>
              </a:rPr>
              <a:t>As you review these first four messages to the </a:t>
            </a:r>
            <a:r>
              <a:rPr lang="en-US" sz="2400" dirty="0" err="1">
                <a:latin typeface="Arial Narrow"/>
                <a:cs typeface="Arial Narrow"/>
              </a:rPr>
              <a:t>churches</a:t>
            </a:r>
            <a:r>
              <a:rPr lang="en-US" sz="2400" dirty="0" err="1" smtClean="0">
                <a:latin typeface="Arial Narrow"/>
                <a:cs typeface="Arial Narrow"/>
              </a:rPr>
              <a:t>,you</a:t>
            </a:r>
            <a:r>
              <a:rPr lang="en-US" sz="2400" dirty="0" smtClean="0">
                <a:latin typeface="Arial Narrow"/>
                <a:cs typeface="Arial Narrow"/>
              </a:rPr>
              <a:t> </a:t>
            </a:r>
            <a:r>
              <a:rPr lang="en-US" sz="2400" dirty="0">
                <a:latin typeface="Arial Narrow"/>
                <a:cs typeface="Arial Narrow"/>
              </a:rPr>
              <a:t>can see the dangers that still exist for the people of God. Like Ephesus, we can be zealous and orthodox, but at the same time lose our love and devotion to Christ. Like Thyatira, our love can be </a:t>
            </a:r>
            <a:r>
              <a:rPr lang="en-US" sz="2400" dirty="0" smtClean="0">
                <a:latin typeface="Arial Narrow"/>
                <a:cs typeface="Arial Narrow"/>
              </a:rPr>
              <a:t>increasing, </a:t>
            </a:r>
            <a:r>
              <a:rPr lang="en-US" sz="2400" dirty="0">
                <a:latin typeface="Arial Narrow"/>
                <a:cs typeface="Arial Narrow"/>
              </a:rPr>
              <a:t>yet lacking in the kind of discernment that is necessary to keep the church </a:t>
            </a:r>
            <a:r>
              <a:rPr lang="en-US" sz="2400" dirty="0" smtClean="0">
                <a:latin typeface="Arial Narrow"/>
                <a:cs typeface="Arial Narrow"/>
              </a:rPr>
              <a:t>pure. </a:t>
            </a:r>
            <a:r>
              <a:rPr lang="en-US" sz="2400" dirty="0">
                <a:latin typeface="Arial Narrow"/>
                <a:cs typeface="Arial Narrow"/>
              </a:rPr>
              <a:t>Like </a:t>
            </a:r>
            <a:r>
              <a:rPr lang="en-US" sz="2400" dirty="0" smtClean="0">
                <a:latin typeface="Arial Narrow"/>
                <a:cs typeface="Arial Narrow"/>
              </a:rPr>
              <a:t>Pergamum </a:t>
            </a:r>
            <a:r>
              <a:rPr lang="en-US" sz="2400" dirty="0">
                <a:latin typeface="Arial Narrow"/>
                <a:cs typeface="Arial Narrow"/>
              </a:rPr>
              <a:t>and Thyatira, we may be so tolerant of evil that we grieve the Lord and invite His </a:t>
            </a:r>
            <a:r>
              <a:rPr lang="en-US" sz="2400" dirty="0" err="1" smtClean="0">
                <a:latin typeface="Arial Narrow"/>
                <a:cs typeface="Arial Narrow"/>
              </a:rPr>
              <a:t>judgment.Smyrna</a:t>
            </a:r>
            <a:r>
              <a:rPr lang="en-US" sz="2400" dirty="0" smtClean="0">
                <a:latin typeface="Arial Narrow"/>
                <a:cs typeface="Arial Narrow"/>
              </a:rPr>
              <a:t> </a:t>
            </a:r>
            <a:r>
              <a:rPr lang="en-US" sz="2400" dirty="0">
                <a:latin typeface="Arial Narrow"/>
                <a:cs typeface="Arial Narrow"/>
              </a:rPr>
              <a:t>was assaulted by a synagogue of </a:t>
            </a:r>
            <a:r>
              <a:rPr lang="en-US" sz="2400" dirty="0" smtClean="0">
                <a:latin typeface="Arial Narrow"/>
                <a:cs typeface="Arial Narrow"/>
              </a:rPr>
              <a:t>Satan, Pergamum was </a:t>
            </a:r>
            <a:r>
              <a:rPr lang="en-US" sz="2400" dirty="0">
                <a:latin typeface="Arial Narrow"/>
                <a:cs typeface="Arial Narrow"/>
              </a:rPr>
              <a:t>in the throne of Satan, but Thyatira had </a:t>
            </a:r>
            <a:r>
              <a:rPr lang="en-US" sz="2400" dirty="0" smtClean="0">
                <a:latin typeface="Arial Narrow"/>
                <a:cs typeface="Arial Narrow"/>
              </a:rPr>
              <a:t>fallen </a:t>
            </a:r>
            <a:r>
              <a:rPr lang="en-US" sz="2400" dirty="0">
                <a:latin typeface="Arial Narrow"/>
                <a:cs typeface="Arial Narrow"/>
              </a:rPr>
              <a:t>into the deep things of Satan. There is a </a:t>
            </a:r>
            <a:r>
              <a:rPr lang="en-US" sz="2400" dirty="0" smtClean="0">
                <a:latin typeface="Arial Narrow"/>
                <a:cs typeface="Arial Narrow"/>
              </a:rPr>
              <a:t>progression</a:t>
            </a:r>
            <a:r>
              <a:rPr lang="en-US" sz="2400" dirty="0">
                <a:latin typeface="Arial Narrow"/>
                <a:cs typeface="Arial Narrow"/>
              </a:rPr>
              <a:t>. When love is left behind, compromise follows and leads to toleration of sin. </a:t>
            </a:r>
          </a:p>
        </p:txBody>
      </p:sp>
      <p:sp>
        <p:nvSpPr>
          <p:cNvPr id="4" name="Rectangle 3"/>
          <p:cNvSpPr/>
          <p:nvPr/>
        </p:nvSpPr>
        <p:spPr>
          <a:xfrm>
            <a:off x="1" y="11625"/>
            <a:ext cx="9141412" cy="411119"/>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7806" y="-100476"/>
            <a:ext cx="9077714" cy="523220"/>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结论：</a:t>
            </a:r>
            <a:r>
              <a:rPr lang="en-US" sz="2800" b="1" dirty="0" smtClean="0">
                <a:latin typeface="Arial Narrow"/>
                <a:cs typeface="Arial Narrow"/>
              </a:rPr>
              <a:t>Conclusion:</a:t>
            </a:r>
            <a:endParaRPr lang="en-US" sz="2800" dirty="0"/>
          </a:p>
        </p:txBody>
      </p:sp>
      <p:sp>
        <p:nvSpPr>
          <p:cNvPr id="7" name="TextBox 6"/>
          <p:cNvSpPr txBox="1"/>
          <p:nvPr/>
        </p:nvSpPr>
        <p:spPr>
          <a:xfrm>
            <a:off x="8433624" y="-12357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(17)</a:t>
            </a:r>
            <a:endParaRPr lang="en-US" sz="2800" dirty="0">
              <a:solidFill>
                <a:srgbClr val="0000FF"/>
              </a:solidFill>
              <a:latin typeface="Times"/>
              <a:cs typeface="Times"/>
            </a:endParaRPr>
          </a:p>
        </p:txBody>
      </p:sp>
    </p:spTree>
    <p:extLst>
      <p:ext uri="{BB962C8B-B14F-4D97-AF65-F5344CB8AC3E}">
        <p14:creationId xmlns:p14="http://schemas.microsoft.com/office/powerpoint/2010/main" xmlns="" val="2162877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41" y="-38932"/>
            <a:ext cx="9179441" cy="1328266"/>
          </a:xfrm>
        </p:spPr>
        <p:txBody>
          <a:bodyPr>
            <a:noAutofit/>
          </a:bodyPr>
          <a:lstStyle/>
          <a:p>
            <a:pPr algn="l"/>
            <a:r>
              <a:rPr lang="en-US" sz="2400" b="1" dirty="0">
                <a:solidFill>
                  <a:srgbClr val="FF0000"/>
                </a:solidFill>
                <a:latin typeface="华文细黑"/>
                <a:ea typeface="华文细黑"/>
                <a:cs typeface="华文细黑"/>
              </a:rPr>
              <a:t>堪城华人基督教</a:t>
            </a:r>
            <a:r>
              <a:rPr lang="en-US" sz="2400" b="1" dirty="0" smtClean="0">
                <a:solidFill>
                  <a:srgbClr val="FF0000"/>
                </a:solidFill>
                <a:latin typeface="华文细黑"/>
                <a:ea typeface="华文细黑"/>
                <a:cs typeface="华文细黑"/>
              </a:rPr>
              <a:t>会</a:t>
            </a:r>
            <a:r>
              <a:rPr lang="en-US" altLang="zh-CN" sz="2400" b="1" dirty="0" smtClean="0">
                <a:solidFill>
                  <a:srgbClr val="FF0000"/>
                </a:solidFill>
                <a:latin typeface="华文细黑"/>
                <a:ea typeface="华文细黑"/>
                <a:cs typeface="华文细黑"/>
              </a:rPr>
              <a:t>2017</a:t>
            </a:r>
            <a:r>
              <a:rPr lang="zh-CN" altLang="en-US" sz="2400" b="1" dirty="0" smtClean="0">
                <a:solidFill>
                  <a:srgbClr val="FF0000"/>
                </a:solidFill>
                <a:latin typeface="华文细黑"/>
                <a:ea typeface="华文细黑"/>
                <a:cs typeface="华文细黑"/>
              </a:rPr>
              <a:t>年教会祷告</a:t>
            </a:r>
            <a:r>
              <a:rPr lang="en-US" altLang="zh-CN" sz="2400" b="1" dirty="0" smtClean="0">
                <a:solidFill>
                  <a:srgbClr val="FF0000"/>
                </a:solidFill>
                <a:latin typeface="华文细黑"/>
                <a:ea typeface="华文细黑"/>
                <a:cs typeface="华文细黑"/>
              </a:rPr>
              <a:t>:</a:t>
            </a:r>
            <a:r>
              <a:rPr lang="en-US" altLang="zh-CN" sz="2400" b="1" dirty="0" smtClean="0">
                <a:solidFill>
                  <a:schemeClr val="tx1"/>
                </a:solidFill>
                <a:latin typeface="Arial Narrow"/>
                <a:ea typeface="华文细黑"/>
                <a:cs typeface="Arial Narrow"/>
              </a:rPr>
              <a:t>GKCCCC2017 Congregation Prayer:</a:t>
            </a:r>
          </a:p>
        </p:txBody>
      </p:sp>
      <p:sp>
        <p:nvSpPr>
          <p:cNvPr id="5" name="Subtitle 2"/>
          <p:cNvSpPr txBox="1">
            <a:spLocks/>
          </p:cNvSpPr>
          <p:nvPr/>
        </p:nvSpPr>
        <p:spPr>
          <a:xfrm>
            <a:off x="-35441" y="460298"/>
            <a:ext cx="9328554" cy="132826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altLang="zh-CN" sz="2400" b="1" dirty="0">
                <a:solidFill>
                  <a:schemeClr val="tx1"/>
                </a:solidFill>
                <a:latin typeface="Arial Narrow"/>
                <a:ea typeface="华文细黑"/>
                <a:cs typeface="Arial Narrow"/>
              </a:rPr>
              <a:t>P</a:t>
            </a:r>
            <a:r>
              <a:rPr lang="en-US" altLang="zh-CN" sz="2400" b="1" dirty="0" smtClean="0">
                <a:solidFill>
                  <a:schemeClr val="tx1"/>
                </a:solidFill>
                <a:latin typeface="Arial Narrow"/>
                <a:ea typeface="华文细黑"/>
                <a:cs typeface="Arial Narrow"/>
              </a:rPr>
              <a:t>lease stand</a:t>
            </a:r>
            <a:r>
              <a:rPr lang="en-US" altLang="zh-CN" sz="2400" b="1" dirty="0">
                <a:solidFill>
                  <a:schemeClr val="tx1"/>
                </a:solidFill>
                <a:latin typeface="Arial Narrow"/>
                <a:ea typeface="华文细黑"/>
                <a:cs typeface="Arial Narrow"/>
              </a:rPr>
              <a:t>,</a:t>
            </a:r>
            <a:r>
              <a:rPr lang="en-US" altLang="zh-CN" sz="2400" b="1" dirty="0" smtClean="0">
                <a:solidFill>
                  <a:schemeClr val="tx1"/>
                </a:solidFill>
                <a:latin typeface="Arial Narrow"/>
                <a:ea typeface="华文细黑"/>
                <a:cs typeface="Arial Narrow"/>
              </a:rPr>
              <a:t> and pray together with me: </a:t>
            </a:r>
            <a:r>
              <a:rPr lang="en-US" altLang="zh-CN" sz="2400" b="1" dirty="0">
                <a:solidFill>
                  <a:srgbClr val="FF0000"/>
                </a:solidFill>
                <a:latin typeface="Arial Narrow"/>
                <a:ea typeface="华文细黑"/>
                <a:cs typeface="Arial Narrow"/>
              </a:rPr>
              <a:t>O </a:t>
            </a:r>
            <a:r>
              <a:rPr lang="en-US" altLang="zh-CN" sz="2400" b="1" dirty="0" smtClean="0">
                <a:solidFill>
                  <a:srgbClr val="FF0000"/>
                </a:solidFill>
                <a:latin typeface="Arial Narrow"/>
                <a:ea typeface="华文细黑"/>
                <a:cs typeface="Arial Narrow"/>
              </a:rPr>
              <a:t>God,…</a:t>
            </a:r>
            <a:endParaRPr lang="en-US" altLang="zh-CN" sz="2400" b="1" dirty="0" smtClean="0">
              <a:solidFill>
                <a:schemeClr val="tx1"/>
              </a:solidFill>
              <a:latin typeface="Arial Narrow"/>
              <a:ea typeface="华文细黑"/>
              <a:cs typeface="Arial Narrow"/>
            </a:endParaRPr>
          </a:p>
          <a:p>
            <a:pPr algn="l"/>
            <a:r>
              <a:rPr lang="en-US" altLang="zh-CN" sz="2400" b="1" dirty="0">
                <a:solidFill>
                  <a:srgbClr val="FF0000"/>
                </a:solidFill>
                <a:latin typeface="Arial Narrow"/>
                <a:ea typeface="华文细黑"/>
                <a:cs typeface="Arial Narrow"/>
              </a:rPr>
              <a:t>W</a:t>
            </a:r>
            <a:r>
              <a:rPr lang="en-US" altLang="zh-CN" sz="2400" b="1" dirty="0" smtClean="0">
                <a:solidFill>
                  <a:srgbClr val="FF0000"/>
                </a:solidFill>
                <a:latin typeface="Arial Narrow"/>
                <a:ea typeface="华文细黑"/>
                <a:cs typeface="Arial Narrow"/>
              </a:rPr>
              <a:t>e thank You that You are our Father and by faith we are God’s family.</a:t>
            </a:r>
          </a:p>
          <a:p>
            <a:pPr algn="l"/>
            <a:r>
              <a:rPr lang="en-US" altLang="zh-CN" sz="2400" b="1" dirty="0" smtClean="0">
                <a:solidFill>
                  <a:srgbClr val="FF0000"/>
                </a:solidFill>
                <a:latin typeface="Arial Narrow"/>
                <a:ea typeface="华文细黑"/>
                <a:cs typeface="Arial Narrow"/>
              </a:rPr>
              <a:t>We </a:t>
            </a:r>
            <a:r>
              <a:rPr lang="en-US" altLang="zh-CN" sz="2400" b="1" dirty="0">
                <a:solidFill>
                  <a:srgbClr val="FF0000"/>
                </a:solidFill>
                <a:latin typeface="Arial Narrow"/>
                <a:ea typeface="华文细黑"/>
                <a:cs typeface="Arial Narrow"/>
              </a:rPr>
              <a:t>thank </a:t>
            </a:r>
            <a:r>
              <a:rPr lang="en-US" altLang="zh-CN" sz="2400" b="1" dirty="0" smtClean="0">
                <a:solidFill>
                  <a:srgbClr val="FF0000"/>
                </a:solidFill>
                <a:latin typeface="Arial Narrow"/>
                <a:ea typeface="华文细黑"/>
                <a:cs typeface="Arial Narrow"/>
              </a:rPr>
              <a:t>You that Christ is our Head and by grace we are Christ’s body.</a:t>
            </a:r>
          </a:p>
          <a:p>
            <a:pPr algn="l"/>
            <a:r>
              <a:rPr lang="en-US" altLang="zh-CN" sz="2400" b="1" dirty="0">
                <a:solidFill>
                  <a:srgbClr val="FF0000"/>
                </a:solidFill>
                <a:latin typeface="Arial Narrow"/>
                <a:ea typeface="华文细黑"/>
                <a:cs typeface="Arial Narrow"/>
              </a:rPr>
              <a:t>We thank </a:t>
            </a:r>
            <a:r>
              <a:rPr lang="en-US" altLang="zh-CN" sz="2400" b="1" dirty="0" smtClean="0">
                <a:solidFill>
                  <a:srgbClr val="FF0000"/>
                </a:solidFill>
                <a:latin typeface="Arial Narrow"/>
                <a:ea typeface="华文细黑"/>
                <a:cs typeface="Arial Narrow"/>
              </a:rPr>
              <a:t>You </a:t>
            </a:r>
            <a:r>
              <a:rPr lang="en-US" altLang="zh-CN" sz="2400" b="1" dirty="0">
                <a:solidFill>
                  <a:srgbClr val="FF0000"/>
                </a:solidFill>
                <a:latin typeface="Arial Narrow"/>
                <a:ea typeface="华文细黑"/>
                <a:cs typeface="Arial Narrow"/>
              </a:rPr>
              <a:t>that </a:t>
            </a:r>
            <a:r>
              <a:rPr lang="en-US" altLang="zh-CN" sz="2400" b="1" dirty="0" smtClean="0">
                <a:solidFill>
                  <a:srgbClr val="FF0000"/>
                </a:solidFill>
                <a:latin typeface="Arial Narrow"/>
                <a:ea typeface="华文细黑"/>
                <a:cs typeface="Arial Narrow"/>
              </a:rPr>
              <a:t>the Holy Spirit is our Anointing, by His power we live.</a:t>
            </a:r>
          </a:p>
          <a:p>
            <a:pPr algn="l"/>
            <a:r>
              <a:rPr lang="en-US" altLang="zh-CN" sz="2400" b="1" dirty="0">
                <a:solidFill>
                  <a:srgbClr val="FF0000"/>
                </a:solidFill>
                <a:latin typeface="Arial Narrow"/>
                <a:ea typeface="华文细黑"/>
                <a:cs typeface="Arial Narrow"/>
              </a:rPr>
              <a:t>We thank </a:t>
            </a:r>
            <a:r>
              <a:rPr lang="en-US" altLang="zh-CN" sz="2400" b="1" dirty="0" smtClean="0">
                <a:solidFill>
                  <a:srgbClr val="FF0000"/>
                </a:solidFill>
                <a:latin typeface="Arial Narrow"/>
                <a:ea typeface="华文细黑"/>
                <a:cs typeface="Arial Narrow"/>
              </a:rPr>
              <a:t>You the Bible is Your Book, by inspiration we have God’s Word.</a:t>
            </a:r>
          </a:p>
          <a:p>
            <a:pPr algn="l"/>
            <a:r>
              <a:rPr lang="en-US" altLang="zh-CN" sz="2400" b="1" dirty="0" smtClean="0">
                <a:solidFill>
                  <a:srgbClr val="FF0000"/>
                </a:solidFill>
                <a:latin typeface="Arial Narrow"/>
                <a:ea typeface="华文细黑"/>
                <a:cs typeface="Arial Narrow"/>
              </a:rPr>
              <a:t>We ask You to anoint and open our ears to hear God’s Word.</a:t>
            </a:r>
          </a:p>
          <a:p>
            <a:pPr algn="l"/>
            <a:r>
              <a:rPr lang="en-US" altLang="zh-CN" sz="2400" b="1" dirty="0">
                <a:solidFill>
                  <a:srgbClr val="FF0000"/>
                </a:solidFill>
                <a:latin typeface="Arial Narrow"/>
                <a:ea typeface="华文细黑"/>
                <a:cs typeface="Arial Narrow"/>
              </a:rPr>
              <a:t>We ask </a:t>
            </a:r>
            <a:r>
              <a:rPr lang="en-US" altLang="zh-CN" sz="2400" b="1" dirty="0" smtClean="0">
                <a:solidFill>
                  <a:srgbClr val="FF0000"/>
                </a:solidFill>
                <a:latin typeface="Arial Narrow"/>
                <a:ea typeface="华文细黑"/>
                <a:cs typeface="Arial Narrow"/>
              </a:rPr>
              <a:t>You </a:t>
            </a:r>
            <a:r>
              <a:rPr lang="en-US" altLang="zh-CN" sz="2400" b="1" dirty="0">
                <a:solidFill>
                  <a:srgbClr val="FF0000"/>
                </a:solidFill>
                <a:latin typeface="Arial Narrow"/>
                <a:ea typeface="华文细黑"/>
                <a:cs typeface="Arial Narrow"/>
              </a:rPr>
              <a:t>to anoint and open our </a:t>
            </a:r>
            <a:r>
              <a:rPr lang="en-US" altLang="zh-CN" sz="2400" b="1" dirty="0" smtClean="0">
                <a:solidFill>
                  <a:srgbClr val="FF0000"/>
                </a:solidFill>
                <a:latin typeface="Arial Narrow"/>
                <a:ea typeface="华文细黑"/>
                <a:cs typeface="Arial Narrow"/>
              </a:rPr>
              <a:t>eyes </a:t>
            </a:r>
            <a:r>
              <a:rPr lang="en-US" altLang="zh-CN" sz="2400" b="1" dirty="0">
                <a:solidFill>
                  <a:srgbClr val="FF0000"/>
                </a:solidFill>
                <a:latin typeface="Arial Narrow"/>
                <a:ea typeface="华文细黑"/>
                <a:cs typeface="Arial Narrow"/>
              </a:rPr>
              <a:t>to </a:t>
            </a:r>
            <a:r>
              <a:rPr lang="en-US" altLang="zh-CN" sz="2400" b="1" dirty="0" smtClean="0">
                <a:solidFill>
                  <a:srgbClr val="FF0000"/>
                </a:solidFill>
                <a:latin typeface="Arial Narrow"/>
                <a:ea typeface="华文细黑"/>
                <a:cs typeface="Arial Narrow"/>
              </a:rPr>
              <a:t>understand </a:t>
            </a:r>
            <a:r>
              <a:rPr lang="en-US" altLang="zh-CN" sz="2400" b="1" dirty="0">
                <a:solidFill>
                  <a:srgbClr val="FF0000"/>
                </a:solidFill>
                <a:latin typeface="Arial Narrow"/>
                <a:ea typeface="华文细黑"/>
                <a:cs typeface="Arial Narrow"/>
              </a:rPr>
              <a:t>God’s </a:t>
            </a:r>
            <a:r>
              <a:rPr lang="en-US" altLang="zh-CN" sz="2400" b="1" dirty="0" smtClean="0">
                <a:solidFill>
                  <a:srgbClr val="FF0000"/>
                </a:solidFill>
                <a:latin typeface="Arial Narrow"/>
                <a:ea typeface="华文细黑"/>
                <a:cs typeface="Arial Narrow"/>
              </a:rPr>
              <a:t>Word.</a:t>
            </a:r>
          </a:p>
          <a:p>
            <a:pPr algn="l"/>
            <a:r>
              <a:rPr lang="en-US" altLang="zh-CN" sz="2400" b="1" dirty="0">
                <a:solidFill>
                  <a:srgbClr val="FF0000"/>
                </a:solidFill>
                <a:latin typeface="Arial Narrow"/>
                <a:ea typeface="华文细黑"/>
                <a:cs typeface="Arial Narrow"/>
              </a:rPr>
              <a:t>We ask </a:t>
            </a:r>
            <a:r>
              <a:rPr lang="en-US" altLang="zh-CN" sz="2400" b="1" dirty="0" smtClean="0">
                <a:solidFill>
                  <a:srgbClr val="FF0000"/>
                </a:solidFill>
                <a:latin typeface="Arial Narrow"/>
                <a:ea typeface="华文细黑"/>
                <a:cs typeface="Arial Narrow"/>
              </a:rPr>
              <a:t>You </a:t>
            </a:r>
            <a:r>
              <a:rPr lang="en-US" altLang="zh-CN" sz="2400" b="1" dirty="0">
                <a:solidFill>
                  <a:srgbClr val="FF0000"/>
                </a:solidFill>
                <a:latin typeface="Arial Narrow"/>
                <a:ea typeface="华文细黑"/>
                <a:cs typeface="Arial Narrow"/>
              </a:rPr>
              <a:t>to anoint and </a:t>
            </a:r>
            <a:r>
              <a:rPr lang="en-US" altLang="zh-CN" sz="2400" b="1" dirty="0" smtClean="0">
                <a:solidFill>
                  <a:srgbClr val="FF0000"/>
                </a:solidFill>
                <a:latin typeface="Arial Narrow"/>
                <a:ea typeface="华文细黑"/>
                <a:cs typeface="Arial Narrow"/>
              </a:rPr>
              <a:t>open </a:t>
            </a:r>
            <a:r>
              <a:rPr lang="en-US" altLang="zh-CN" sz="2400" b="1" dirty="0">
                <a:solidFill>
                  <a:srgbClr val="FF0000"/>
                </a:solidFill>
                <a:latin typeface="Arial Narrow"/>
                <a:ea typeface="华文细黑"/>
                <a:cs typeface="Arial Narrow"/>
              </a:rPr>
              <a:t>our </a:t>
            </a:r>
            <a:r>
              <a:rPr lang="en-US" altLang="zh-CN" sz="2400" b="1" dirty="0" smtClean="0">
                <a:solidFill>
                  <a:srgbClr val="FF0000"/>
                </a:solidFill>
                <a:latin typeface="Arial Narrow"/>
                <a:ea typeface="华文细黑"/>
                <a:cs typeface="Arial Narrow"/>
              </a:rPr>
              <a:t>hearts </a:t>
            </a:r>
            <a:r>
              <a:rPr lang="en-US" altLang="zh-CN" sz="2400" b="1" dirty="0">
                <a:solidFill>
                  <a:srgbClr val="FF0000"/>
                </a:solidFill>
                <a:latin typeface="Arial Narrow"/>
                <a:ea typeface="华文细黑"/>
                <a:cs typeface="Arial Narrow"/>
              </a:rPr>
              <a:t>to </a:t>
            </a:r>
            <a:r>
              <a:rPr lang="en-US" altLang="zh-CN" sz="2400" b="1" dirty="0" smtClean="0">
                <a:solidFill>
                  <a:srgbClr val="FF0000"/>
                </a:solidFill>
                <a:latin typeface="Arial Narrow"/>
                <a:ea typeface="华文细黑"/>
                <a:cs typeface="Arial Narrow"/>
              </a:rPr>
              <a:t>receive </a:t>
            </a:r>
            <a:r>
              <a:rPr lang="en-US" altLang="zh-CN" sz="2400" b="1" dirty="0">
                <a:solidFill>
                  <a:srgbClr val="FF0000"/>
                </a:solidFill>
                <a:latin typeface="Arial Narrow"/>
                <a:ea typeface="华文细黑"/>
                <a:cs typeface="Arial Narrow"/>
              </a:rPr>
              <a:t>God’s </a:t>
            </a:r>
            <a:r>
              <a:rPr lang="en-US" altLang="zh-CN" sz="2400" b="1" dirty="0" smtClean="0">
                <a:solidFill>
                  <a:srgbClr val="FF0000"/>
                </a:solidFill>
                <a:latin typeface="Arial Narrow"/>
                <a:ea typeface="华文细黑"/>
                <a:cs typeface="Arial Narrow"/>
              </a:rPr>
              <a:t>Word.</a:t>
            </a:r>
          </a:p>
          <a:p>
            <a:pPr algn="l"/>
            <a:r>
              <a:rPr lang="en-US" altLang="zh-CN" sz="2400" b="1" dirty="0">
                <a:solidFill>
                  <a:srgbClr val="FF0000"/>
                </a:solidFill>
                <a:latin typeface="Arial Narrow"/>
                <a:ea typeface="华文细黑"/>
                <a:cs typeface="Arial Narrow"/>
              </a:rPr>
              <a:t>We ask </a:t>
            </a:r>
            <a:r>
              <a:rPr lang="en-US" altLang="zh-CN" sz="2400" b="1" dirty="0" smtClean="0">
                <a:solidFill>
                  <a:srgbClr val="FF0000"/>
                </a:solidFill>
                <a:latin typeface="Arial Narrow"/>
                <a:ea typeface="华文细黑"/>
                <a:cs typeface="Arial Narrow"/>
              </a:rPr>
              <a:t>You </a:t>
            </a:r>
            <a:r>
              <a:rPr lang="en-US" altLang="zh-CN" sz="2400" b="1" dirty="0">
                <a:solidFill>
                  <a:srgbClr val="FF0000"/>
                </a:solidFill>
                <a:latin typeface="Arial Narrow"/>
                <a:ea typeface="华文细黑"/>
                <a:cs typeface="Arial Narrow"/>
              </a:rPr>
              <a:t>to anoint and </a:t>
            </a:r>
            <a:r>
              <a:rPr lang="en-US" altLang="zh-CN" sz="2400" b="1" dirty="0" smtClean="0">
                <a:solidFill>
                  <a:srgbClr val="FF0000"/>
                </a:solidFill>
                <a:latin typeface="Arial Narrow"/>
                <a:ea typeface="华文细黑"/>
                <a:cs typeface="Arial Narrow"/>
              </a:rPr>
              <a:t>change our minds to follow </a:t>
            </a:r>
            <a:r>
              <a:rPr lang="en-US" altLang="zh-CN" sz="2400" b="1" dirty="0">
                <a:solidFill>
                  <a:srgbClr val="FF0000"/>
                </a:solidFill>
                <a:latin typeface="Arial Narrow"/>
                <a:ea typeface="华文细黑"/>
                <a:cs typeface="Arial Narrow"/>
              </a:rPr>
              <a:t>God’s will.</a:t>
            </a:r>
          </a:p>
          <a:p>
            <a:pPr algn="l"/>
            <a:r>
              <a:rPr lang="en-US" altLang="zh-CN" sz="2400" b="1" dirty="0" smtClean="0">
                <a:solidFill>
                  <a:srgbClr val="FF0000"/>
                </a:solidFill>
                <a:latin typeface="Arial Narrow"/>
                <a:ea typeface="华文细黑"/>
                <a:cs typeface="Arial Narrow"/>
              </a:rPr>
              <a:t>We </a:t>
            </a:r>
            <a:r>
              <a:rPr lang="en-US" altLang="zh-CN" sz="2400" b="1" dirty="0">
                <a:solidFill>
                  <a:srgbClr val="FF0000"/>
                </a:solidFill>
                <a:latin typeface="Arial Narrow"/>
                <a:ea typeface="华文细黑"/>
                <a:cs typeface="Arial Narrow"/>
              </a:rPr>
              <a:t>ask </a:t>
            </a:r>
            <a:r>
              <a:rPr lang="en-US" altLang="zh-CN" sz="2400" b="1" dirty="0" smtClean="0">
                <a:solidFill>
                  <a:srgbClr val="FF0000"/>
                </a:solidFill>
                <a:latin typeface="Arial Narrow"/>
                <a:ea typeface="华文细黑"/>
                <a:cs typeface="Arial Narrow"/>
              </a:rPr>
              <a:t>You </a:t>
            </a:r>
            <a:r>
              <a:rPr lang="en-US" altLang="zh-CN" sz="2400" b="1" dirty="0">
                <a:solidFill>
                  <a:srgbClr val="FF0000"/>
                </a:solidFill>
                <a:latin typeface="Arial Narrow"/>
                <a:ea typeface="华文细黑"/>
                <a:cs typeface="Arial Narrow"/>
              </a:rPr>
              <a:t>to anoint and </a:t>
            </a:r>
            <a:r>
              <a:rPr lang="en-US" altLang="zh-CN" sz="2400" b="1" dirty="0" smtClean="0">
                <a:solidFill>
                  <a:srgbClr val="FF0000"/>
                </a:solidFill>
                <a:latin typeface="Arial Narrow"/>
                <a:ea typeface="华文细黑"/>
                <a:cs typeface="Arial Narrow"/>
              </a:rPr>
              <a:t>use </a:t>
            </a:r>
            <a:r>
              <a:rPr lang="en-US" altLang="zh-CN" sz="2400" b="1" dirty="0">
                <a:solidFill>
                  <a:srgbClr val="FF0000"/>
                </a:solidFill>
                <a:latin typeface="Arial Narrow"/>
                <a:ea typeface="华文细黑"/>
                <a:cs typeface="Arial Narrow"/>
              </a:rPr>
              <a:t>our </a:t>
            </a:r>
            <a:r>
              <a:rPr lang="en-US" altLang="zh-CN" sz="2400" b="1" dirty="0" smtClean="0">
                <a:solidFill>
                  <a:srgbClr val="FF0000"/>
                </a:solidFill>
                <a:latin typeface="Arial Narrow"/>
                <a:ea typeface="华文细黑"/>
                <a:cs typeface="Arial Narrow"/>
              </a:rPr>
              <a:t>hands </a:t>
            </a:r>
            <a:r>
              <a:rPr lang="en-US" altLang="zh-CN" sz="2400" b="1" dirty="0">
                <a:solidFill>
                  <a:srgbClr val="FF0000"/>
                </a:solidFill>
                <a:latin typeface="Arial Narrow"/>
                <a:ea typeface="华文细黑"/>
                <a:cs typeface="Arial Narrow"/>
              </a:rPr>
              <a:t>to </a:t>
            </a:r>
            <a:r>
              <a:rPr lang="en-US" altLang="zh-CN" sz="2400" b="1" dirty="0" smtClean="0">
                <a:solidFill>
                  <a:srgbClr val="FF0000"/>
                </a:solidFill>
                <a:latin typeface="Arial Narrow"/>
                <a:ea typeface="华文细黑"/>
                <a:cs typeface="Arial Narrow"/>
              </a:rPr>
              <a:t>do </a:t>
            </a:r>
            <a:r>
              <a:rPr lang="en-US" altLang="zh-CN" sz="2400" b="1" dirty="0">
                <a:solidFill>
                  <a:srgbClr val="FF0000"/>
                </a:solidFill>
                <a:latin typeface="Arial Narrow"/>
                <a:ea typeface="华文细黑"/>
                <a:cs typeface="Arial Narrow"/>
              </a:rPr>
              <a:t>God’s w</a:t>
            </a:r>
            <a:r>
              <a:rPr lang="en-US" altLang="zh-CN" sz="2400" b="1" dirty="0" smtClean="0">
                <a:solidFill>
                  <a:srgbClr val="FF0000"/>
                </a:solidFill>
                <a:latin typeface="Arial Narrow"/>
                <a:ea typeface="华文细黑"/>
                <a:cs typeface="Arial Narrow"/>
              </a:rPr>
              <a:t>ill.</a:t>
            </a:r>
          </a:p>
          <a:p>
            <a:pPr algn="l"/>
            <a:r>
              <a:rPr lang="en-US" altLang="zh-CN" sz="2400" b="1" dirty="0">
                <a:solidFill>
                  <a:srgbClr val="FF0000"/>
                </a:solidFill>
                <a:latin typeface="Arial Narrow"/>
                <a:ea typeface="华文细黑"/>
                <a:cs typeface="Arial Narrow"/>
              </a:rPr>
              <a:t>We ask </a:t>
            </a:r>
            <a:r>
              <a:rPr lang="en-US" altLang="zh-CN" sz="2400" b="1" dirty="0" smtClean="0">
                <a:solidFill>
                  <a:srgbClr val="FF0000"/>
                </a:solidFill>
                <a:latin typeface="Arial Narrow"/>
                <a:ea typeface="华文细黑"/>
                <a:cs typeface="Arial Narrow"/>
              </a:rPr>
              <a:t>You </a:t>
            </a:r>
            <a:r>
              <a:rPr lang="en-US" altLang="zh-CN" sz="2400" b="1" dirty="0">
                <a:solidFill>
                  <a:srgbClr val="FF0000"/>
                </a:solidFill>
                <a:latin typeface="Arial Narrow"/>
                <a:ea typeface="华文细黑"/>
                <a:cs typeface="Arial Narrow"/>
              </a:rPr>
              <a:t>to anoint and use our </a:t>
            </a:r>
            <a:r>
              <a:rPr lang="en-US" altLang="zh-CN" sz="2400" b="1" dirty="0" smtClean="0">
                <a:solidFill>
                  <a:srgbClr val="FF0000"/>
                </a:solidFill>
                <a:latin typeface="Arial Narrow"/>
                <a:ea typeface="华文细黑"/>
                <a:cs typeface="Arial Narrow"/>
              </a:rPr>
              <a:t>feet to walk in </a:t>
            </a:r>
            <a:r>
              <a:rPr lang="en-US" altLang="zh-CN" sz="2400" b="1" dirty="0">
                <a:solidFill>
                  <a:srgbClr val="FF0000"/>
                </a:solidFill>
                <a:latin typeface="Arial Narrow"/>
                <a:ea typeface="华文细黑"/>
                <a:cs typeface="Arial Narrow"/>
              </a:rPr>
              <a:t>God’s will</a:t>
            </a:r>
            <a:r>
              <a:rPr lang="en-US" altLang="zh-CN" sz="2400" b="1" dirty="0" smtClean="0">
                <a:solidFill>
                  <a:srgbClr val="FF0000"/>
                </a:solidFill>
                <a:latin typeface="Arial Narrow"/>
                <a:ea typeface="华文细黑"/>
                <a:cs typeface="Arial Narrow"/>
              </a:rPr>
              <a:t>.</a:t>
            </a:r>
          </a:p>
          <a:p>
            <a:pPr algn="l"/>
            <a:r>
              <a:rPr lang="en-US" altLang="zh-CN" sz="2400" b="1" dirty="0">
                <a:solidFill>
                  <a:srgbClr val="FF0000"/>
                </a:solidFill>
                <a:latin typeface="Arial Narrow"/>
                <a:ea typeface="华文细黑"/>
                <a:cs typeface="Arial Narrow"/>
              </a:rPr>
              <a:t>We ask </a:t>
            </a:r>
            <a:r>
              <a:rPr lang="en-US" altLang="zh-CN" sz="2400" b="1" dirty="0" smtClean="0">
                <a:solidFill>
                  <a:srgbClr val="FF0000"/>
                </a:solidFill>
                <a:latin typeface="Arial Narrow"/>
                <a:ea typeface="华文细黑"/>
                <a:cs typeface="Arial Narrow"/>
              </a:rPr>
              <a:t>You </a:t>
            </a:r>
            <a:r>
              <a:rPr lang="en-US" altLang="zh-CN" sz="2400" b="1" dirty="0">
                <a:solidFill>
                  <a:srgbClr val="FF0000"/>
                </a:solidFill>
                <a:latin typeface="Arial Narrow"/>
                <a:ea typeface="华文细黑"/>
                <a:cs typeface="Arial Narrow"/>
              </a:rPr>
              <a:t>to anoint and </a:t>
            </a:r>
            <a:r>
              <a:rPr lang="en-US" altLang="zh-CN" sz="2400" b="1" dirty="0" smtClean="0">
                <a:solidFill>
                  <a:srgbClr val="FF0000"/>
                </a:solidFill>
                <a:latin typeface="Arial Narrow"/>
                <a:ea typeface="华文细黑"/>
                <a:cs typeface="Arial Narrow"/>
              </a:rPr>
              <a:t>speak Your message through Your servant.</a:t>
            </a:r>
          </a:p>
          <a:p>
            <a:pPr algn="l"/>
            <a:r>
              <a:rPr lang="en-US" altLang="zh-CN" sz="2400" b="1" dirty="0">
                <a:solidFill>
                  <a:srgbClr val="FF0000"/>
                </a:solidFill>
                <a:latin typeface="Arial Narrow"/>
                <a:ea typeface="华文细黑"/>
                <a:cs typeface="Arial Narrow"/>
              </a:rPr>
              <a:t>We ask </a:t>
            </a:r>
            <a:r>
              <a:rPr lang="en-US" altLang="zh-CN" sz="2400" b="1" dirty="0" smtClean="0">
                <a:solidFill>
                  <a:srgbClr val="FF0000"/>
                </a:solidFill>
                <a:latin typeface="Arial Narrow"/>
                <a:ea typeface="华文细黑"/>
                <a:cs typeface="Arial Narrow"/>
              </a:rPr>
              <a:t>You </a:t>
            </a:r>
            <a:r>
              <a:rPr lang="en-US" altLang="zh-CN" sz="2400" b="1" dirty="0">
                <a:solidFill>
                  <a:srgbClr val="FF0000"/>
                </a:solidFill>
                <a:latin typeface="Arial Narrow"/>
                <a:ea typeface="华文细黑"/>
                <a:cs typeface="Arial Narrow"/>
              </a:rPr>
              <a:t>to anoint and </a:t>
            </a:r>
            <a:r>
              <a:rPr lang="en-US" altLang="zh-CN" sz="2400" b="1" dirty="0" smtClean="0">
                <a:solidFill>
                  <a:srgbClr val="FF0000"/>
                </a:solidFill>
                <a:latin typeface="Arial Narrow"/>
                <a:ea typeface="华文细黑"/>
                <a:cs typeface="Arial Narrow"/>
              </a:rPr>
              <a:t>help Your church to be God seeking, Kingdom praying, </a:t>
            </a:r>
            <a:r>
              <a:rPr lang="en-US" sz="2400" b="1" dirty="0">
                <a:solidFill>
                  <a:srgbClr val="FF0000"/>
                </a:solidFill>
                <a:latin typeface="Arial Narrow"/>
                <a:cs typeface="Arial Narrow"/>
              </a:rPr>
              <a:t>Connecting with God, </a:t>
            </a:r>
            <a:r>
              <a:rPr lang="en-US" sz="2400" b="1" dirty="0" smtClean="0">
                <a:solidFill>
                  <a:srgbClr val="FF0000"/>
                </a:solidFill>
                <a:latin typeface="Arial Narrow"/>
                <a:cs typeface="Arial Narrow"/>
              </a:rPr>
              <a:t>Caring </a:t>
            </a:r>
            <a:r>
              <a:rPr lang="en-US" sz="2400" b="1" dirty="0">
                <a:solidFill>
                  <a:srgbClr val="FF0000"/>
                </a:solidFill>
                <a:latin typeface="Arial Narrow"/>
                <a:cs typeface="Arial Narrow"/>
              </a:rPr>
              <a:t>for others, Committing to missions, Consecrating to ministry. </a:t>
            </a:r>
            <a:r>
              <a:rPr lang="en-US" sz="2400" b="1" dirty="0" smtClean="0">
                <a:solidFill>
                  <a:srgbClr val="FF0000"/>
                </a:solidFill>
                <a:latin typeface="Arial Narrow"/>
                <a:cs typeface="Arial Narrow"/>
              </a:rPr>
              <a:t>We pray in Jesus name, Amen.</a:t>
            </a:r>
            <a:endParaRPr lang="en-US" sz="2400" b="1" dirty="0">
              <a:solidFill>
                <a:srgbClr val="FF0000"/>
              </a:solidFill>
              <a:latin typeface="Arial Narrow"/>
              <a:cs typeface="Arial Narrow"/>
            </a:endParaRPr>
          </a:p>
        </p:txBody>
      </p:sp>
    </p:spTree>
    <p:extLst>
      <p:ext uri="{BB962C8B-B14F-4D97-AF65-F5344CB8AC3E}">
        <p14:creationId xmlns:p14="http://schemas.microsoft.com/office/powerpoint/2010/main" xmlns="" val="761550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41" y="-38932"/>
            <a:ext cx="9179441" cy="1328266"/>
          </a:xfrm>
        </p:spPr>
        <p:txBody>
          <a:bodyPr>
            <a:noAutofit/>
          </a:bodyPr>
          <a:lstStyle/>
          <a:p>
            <a:pPr algn="l"/>
            <a:r>
              <a:rPr lang="en-US" sz="2400" b="1" dirty="0">
                <a:solidFill>
                  <a:srgbClr val="FF0000"/>
                </a:solidFill>
                <a:latin typeface="华文细黑"/>
                <a:ea typeface="华文细黑"/>
                <a:cs typeface="华文细黑"/>
              </a:rPr>
              <a:t>堪城华人基督教</a:t>
            </a:r>
            <a:r>
              <a:rPr lang="en-US" sz="2400" b="1" dirty="0" smtClean="0">
                <a:solidFill>
                  <a:srgbClr val="FF0000"/>
                </a:solidFill>
                <a:latin typeface="华文细黑"/>
                <a:ea typeface="华文细黑"/>
                <a:cs typeface="华文细黑"/>
              </a:rPr>
              <a:t>会</a:t>
            </a:r>
            <a:r>
              <a:rPr lang="en-US" altLang="zh-CN" sz="2400" b="1" dirty="0" smtClean="0">
                <a:solidFill>
                  <a:srgbClr val="FF0000"/>
                </a:solidFill>
                <a:latin typeface="华文细黑"/>
                <a:ea typeface="华文细黑"/>
                <a:cs typeface="华文细黑"/>
              </a:rPr>
              <a:t>2017</a:t>
            </a:r>
            <a:r>
              <a:rPr lang="zh-CN" altLang="en-US" sz="2400" b="1" dirty="0" smtClean="0">
                <a:solidFill>
                  <a:srgbClr val="FF0000"/>
                </a:solidFill>
                <a:latin typeface="华文细黑"/>
                <a:ea typeface="华文细黑"/>
                <a:cs typeface="华文细黑"/>
              </a:rPr>
              <a:t>年教会祷告</a:t>
            </a:r>
            <a:r>
              <a:rPr lang="en-US" altLang="zh-CN" sz="2400" b="1" dirty="0" smtClean="0">
                <a:solidFill>
                  <a:srgbClr val="FF0000"/>
                </a:solidFill>
                <a:latin typeface="华文细黑"/>
                <a:ea typeface="华文细黑"/>
                <a:cs typeface="华文细黑"/>
              </a:rPr>
              <a:t>:</a:t>
            </a:r>
            <a:r>
              <a:rPr lang="en-US" altLang="zh-CN" sz="2400" b="1" dirty="0" smtClean="0">
                <a:solidFill>
                  <a:schemeClr val="tx1"/>
                </a:solidFill>
                <a:latin typeface="Arial Narrow"/>
                <a:ea typeface="华文细黑"/>
                <a:cs typeface="Arial Narrow"/>
              </a:rPr>
              <a:t>GKCCCC2017 Congregation Prayer:</a:t>
            </a:r>
          </a:p>
        </p:txBody>
      </p:sp>
      <p:sp>
        <p:nvSpPr>
          <p:cNvPr id="5" name="Subtitle 2"/>
          <p:cNvSpPr txBox="1">
            <a:spLocks/>
          </p:cNvSpPr>
          <p:nvPr/>
        </p:nvSpPr>
        <p:spPr>
          <a:xfrm>
            <a:off x="-35441" y="460298"/>
            <a:ext cx="9179441" cy="132826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zh-CN" altLang="en-US" sz="2400" b="1" dirty="0" smtClean="0">
                <a:solidFill>
                  <a:schemeClr val="tx1"/>
                </a:solidFill>
                <a:latin typeface="Arial Narrow"/>
                <a:ea typeface="华文细黑"/>
                <a:cs typeface="Arial Narrow"/>
              </a:rPr>
              <a:t>请站起来，跟我一起祷告：</a:t>
            </a:r>
            <a:r>
              <a:rPr lang="zh-CN" altLang="en-US" sz="2400" b="1" dirty="0" smtClean="0">
                <a:solidFill>
                  <a:srgbClr val="FF0000"/>
                </a:solidFill>
                <a:latin typeface="Arial Narrow"/>
                <a:ea typeface="华文细黑"/>
                <a:cs typeface="Arial Narrow"/>
              </a:rPr>
              <a:t>神啊，</a:t>
            </a:r>
            <a:r>
              <a:rPr lang="en-US" altLang="zh-CN" sz="2400" b="1" dirty="0" smtClean="0">
                <a:solidFill>
                  <a:srgbClr val="FF0000"/>
                </a:solidFill>
                <a:latin typeface="Arial Narrow"/>
                <a:ea typeface="华文细黑"/>
                <a:cs typeface="Arial Narrow"/>
              </a:rPr>
              <a:t>…</a:t>
            </a:r>
          </a:p>
          <a:p>
            <a:pPr algn="l"/>
            <a:r>
              <a:rPr lang="zh-CN" altLang="en-US" sz="2400" b="1" dirty="0" smtClean="0">
                <a:solidFill>
                  <a:srgbClr val="FF0000"/>
                </a:solidFill>
                <a:latin typeface="Arial Narrow"/>
                <a:ea typeface="华文细黑"/>
                <a:cs typeface="Arial Narrow"/>
              </a:rPr>
              <a:t>我们感谢祢，</a:t>
            </a:r>
            <a:r>
              <a:rPr lang="zh-CN" altLang="en-US" sz="2400" b="1" dirty="0">
                <a:solidFill>
                  <a:srgbClr val="FF0000"/>
                </a:solidFill>
                <a:latin typeface="Arial Narrow"/>
                <a:ea typeface="华文细黑"/>
                <a:cs typeface="Arial Narrow"/>
              </a:rPr>
              <a:t>祢是我们</a:t>
            </a:r>
            <a:r>
              <a:rPr lang="zh-CN" altLang="en-US" sz="2400" b="1" dirty="0" smtClean="0">
                <a:solidFill>
                  <a:srgbClr val="FF0000"/>
                </a:solidFill>
                <a:latin typeface="Arial Narrow"/>
                <a:ea typeface="华文细黑"/>
                <a:cs typeface="Arial Narrow"/>
              </a:rPr>
              <a:t>的父，我们因着信我们是神家中的人。</a:t>
            </a:r>
            <a:endParaRPr lang="en-US" altLang="zh-CN" sz="2400" b="1" dirty="0" smtClean="0">
              <a:solidFill>
                <a:srgbClr val="FF0000"/>
              </a:solidFill>
              <a:latin typeface="Arial Narrow"/>
              <a:ea typeface="华文细黑"/>
              <a:cs typeface="Arial Narrow"/>
            </a:endParaRPr>
          </a:p>
          <a:p>
            <a:pPr algn="l"/>
            <a:r>
              <a:rPr lang="zh-CN" altLang="en-US" sz="2400" b="1" dirty="0">
                <a:solidFill>
                  <a:srgbClr val="FF0000"/>
                </a:solidFill>
                <a:latin typeface="Arial Narrow"/>
                <a:ea typeface="华文细黑"/>
                <a:cs typeface="Arial Narrow"/>
              </a:rPr>
              <a:t>我们感谢祢</a:t>
            </a:r>
            <a:r>
              <a:rPr lang="zh-CN" altLang="en-US" sz="2400" b="1" dirty="0" smtClean="0">
                <a:solidFill>
                  <a:srgbClr val="FF0000"/>
                </a:solidFill>
                <a:latin typeface="Arial Narrow"/>
                <a:ea typeface="华文细黑"/>
                <a:cs typeface="Arial Narrow"/>
              </a:rPr>
              <a:t>，因基督是我们的头，</a:t>
            </a:r>
            <a:r>
              <a:rPr lang="zh-CN" altLang="en-US" sz="2400" b="1" dirty="0">
                <a:solidFill>
                  <a:srgbClr val="FF0000"/>
                </a:solidFill>
                <a:latin typeface="Arial Narrow"/>
                <a:ea typeface="华文细黑"/>
                <a:cs typeface="Arial Narrow"/>
              </a:rPr>
              <a:t>我们因着恩典我们</a:t>
            </a:r>
            <a:r>
              <a:rPr lang="zh-CN" altLang="en-US" sz="2400" b="1" dirty="0" smtClean="0">
                <a:solidFill>
                  <a:srgbClr val="FF0000"/>
                </a:solidFill>
                <a:latin typeface="Arial Narrow"/>
                <a:ea typeface="华文细黑"/>
                <a:cs typeface="Arial Narrow"/>
              </a:rPr>
              <a:t>是基督的身体。</a:t>
            </a:r>
            <a:endParaRPr lang="en-US" altLang="zh-CN" sz="2400" b="1" dirty="0" smtClean="0">
              <a:solidFill>
                <a:srgbClr val="FF0000"/>
              </a:solidFill>
              <a:latin typeface="Arial Narrow"/>
              <a:ea typeface="华文细黑"/>
              <a:cs typeface="Arial Narrow"/>
            </a:endParaRPr>
          </a:p>
          <a:p>
            <a:pPr algn="l"/>
            <a:r>
              <a:rPr lang="zh-CN" altLang="en-US" sz="2400" b="1" dirty="0">
                <a:solidFill>
                  <a:srgbClr val="FF0000"/>
                </a:solidFill>
                <a:latin typeface="Arial Narrow"/>
                <a:ea typeface="华文细黑"/>
                <a:cs typeface="Arial Narrow"/>
              </a:rPr>
              <a:t>我们感谢祢</a:t>
            </a:r>
            <a:r>
              <a:rPr lang="zh-CN" altLang="en-US" sz="2400" b="1" dirty="0" smtClean="0">
                <a:solidFill>
                  <a:srgbClr val="FF0000"/>
                </a:solidFill>
                <a:latin typeface="Arial Narrow"/>
                <a:ea typeface="华文细黑"/>
                <a:cs typeface="Arial Narrow"/>
              </a:rPr>
              <a:t>，圣灵是我们的恩膏，</a:t>
            </a:r>
            <a:r>
              <a:rPr lang="zh-CN" altLang="en-US" sz="2400" b="1" dirty="0">
                <a:solidFill>
                  <a:srgbClr val="FF0000"/>
                </a:solidFill>
                <a:latin typeface="Arial Narrow"/>
                <a:ea typeface="华文细黑"/>
                <a:cs typeface="Arial Narrow"/>
              </a:rPr>
              <a:t>我们因着祂</a:t>
            </a:r>
            <a:r>
              <a:rPr lang="zh-CN" altLang="en-US" sz="2400" b="1" dirty="0" smtClean="0">
                <a:solidFill>
                  <a:srgbClr val="FF0000"/>
                </a:solidFill>
                <a:latin typeface="Arial Narrow"/>
                <a:ea typeface="华文细黑"/>
                <a:cs typeface="Arial Narrow"/>
              </a:rPr>
              <a:t>的能力我们活着。</a:t>
            </a:r>
            <a:endParaRPr lang="en-US" altLang="zh-CN" sz="2400" b="1" dirty="0" smtClean="0">
              <a:solidFill>
                <a:srgbClr val="FF0000"/>
              </a:solidFill>
              <a:latin typeface="Arial Narrow"/>
              <a:ea typeface="华文细黑"/>
              <a:cs typeface="Arial Narrow"/>
            </a:endParaRPr>
          </a:p>
          <a:p>
            <a:pPr algn="l"/>
            <a:r>
              <a:rPr lang="zh-CN" altLang="en-US" sz="2400" b="1" dirty="0">
                <a:solidFill>
                  <a:srgbClr val="FF0000"/>
                </a:solidFill>
                <a:latin typeface="Arial Narrow"/>
                <a:ea typeface="华文细黑"/>
                <a:cs typeface="Arial Narrow"/>
              </a:rPr>
              <a:t>我们感谢祢</a:t>
            </a:r>
            <a:r>
              <a:rPr lang="zh-CN" altLang="en-US" sz="2400" b="1" dirty="0" smtClean="0">
                <a:solidFill>
                  <a:srgbClr val="FF0000"/>
                </a:solidFill>
                <a:latin typeface="Arial Narrow"/>
                <a:ea typeface="华文细黑"/>
                <a:cs typeface="Arial Narrow"/>
              </a:rPr>
              <a:t>，</a:t>
            </a:r>
            <a:r>
              <a:rPr lang="zh-CN" altLang="en-US" sz="2400" b="1" dirty="0">
                <a:solidFill>
                  <a:srgbClr val="FF0000"/>
                </a:solidFill>
                <a:latin typeface="Arial Narrow"/>
                <a:ea typeface="华文细黑"/>
                <a:cs typeface="Arial Narrow"/>
              </a:rPr>
              <a:t>圣经是祢的书</a:t>
            </a:r>
            <a:r>
              <a:rPr lang="zh-CN" altLang="en-US" sz="2400" b="1" dirty="0" smtClean="0">
                <a:solidFill>
                  <a:srgbClr val="FF0000"/>
                </a:solidFill>
                <a:latin typeface="Arial Narrow"/>
                <a:ea typeface="华文细黑"/>
                <a:cs typeface="Arial Narrow"/>
              </a:rPr>
              <a:t>，是神默示给我们的话。</a:t>
            </a:r>
            <a:endParaRPr lang="en-US" altLang="zh-CN" sz="2400" b="1" dirty="0" smtClean="0">
              <a:solidFill>
                <a:srgbClr val="FF0000"/>
              </a:solidFill>
              <a:latin typeface="Arial Narrow"/>
              <a:ea typeface="华文细黑"/>
              <a:cs typeface="Arial Narrow"/>
            </a:endParaRPr>
          </a:p>
          <a:p>
            <a:pPr algn="l"/>
            <a:r>
              <a:rPr lang="zh-CN" altLang="en-US" sz="2400" b="1" dirty="0" smtClean="0">
                <a:solidFill>
                  <a:srgbClr val="FF0000"/>
                </a:solidFill>
                <a:latin typeface="Arial Narrow"/>
                <a:ea typeface="华文细黑"/>
                <a:cs typeface="Arial Narrow"/>
              </a:rPr>
              <a:t>求祢恩膏并开我们的耳朵，使我们可以听神的话。</a:t>
            </a:r>
            <a:endParaRPr lang="en-US" altLang="zh-CN" sz="2400" b="1" dirty="0" smtClean="0">
              <a:solidFill>
                <a:srgbClr val="FF0000"/>
              </a:solidFill>
              <a:latin typeface="Arial Narrow"/>
              <a:ea typeface="华文细黑"/>
              <a:cs typeface="Arial Narrow"/>
            </a:endParaRPr>
          </a:p>
          <a:p>
            <a:pPr algn="l"/>
            <a:r>
              <a:rPr lang="zh-CN" altLang="en-US" sz="2400" b="1" dirty="0" smtClean="0">
                <a:solidFill>
                  <a:srgbClr val="FF0000"/>
                </a:solidFill>
                <a:latin typeface="Arial Narrow"/>
                <a:ea typeface="华文细黑"/>
                <a:cs typeface="Arial Narrow"/>
              </a:rPr>
              <a:t>求</a:t>
            </a:r>
            <a:r>
              <a:rPr lang="zh-CN" altLang="en-US" sz="2400" b="1" dirty="0">
                <a:solidFill>
                  <a:srgbClr val="FF0000"/>
                </a:solidFill>
                <a:latin typeface="Arial Narrow"/>
                <a:ea typeface="华文细黑"/>
                <a:cs typeface="Arial Narrow"/>
              </a:rPr>
              <a:t>祢</a:t>
            </a:r>
            <a:r>
              <a:rPr lang="zh-CN" altLang="en-US" sz="2400" b="1" dirty="0" smtClean="0">
                <a:solidFill>
                  <a:srgbClr val="FF0000"/>
                </a:solidFill>
                <a:latin typeface="Arial Narrow"/>
                <a:ea typeface="华文细黑"/>
                <a:cs typeface="Arial Narrow"/>
              </a:rPr>
              <a:t>恩膏并开我们的眼睛，</a:t>
            </a:r>
            <a:r>
              <a:rPr lang="zh-CN" altLang="en-US" sz="2400" b="1" dirty="0">
                <a:solidFill>
                  <a:srgbClr val="FF0000"/>
                </a:solidFill>
                <a:latin typeface="Arial Narrow"/>
                <a:ea typeface="华文细黑"/>
                <a:cs typeface="Arial Narrow"/>
              </a:rPr>
              <a:t>使我们可以</a:t>
            </a:r>
            <a:r>
              <a:rPr lang="zh-CN" altLang="en-US" sz="2400" b="1" dirty="0" smtClean="0">
                <a:solidFill>
                  <a:srgbClr val="FF0000"/>
                </a:solidFill>
                <a:latin typeface="Arial Narrow"/>
                <a:ea typeface="华文细黑"/>
                <a:cs typeface="Arial Narrow"/>
              </a:rPr>
              <a:t>明白神的话。</a:t>
            </a:r>
            <a:endParaRPr lang="en-US" altLang="zh-CN" sz="2400" b="1" dirty="0">
              <a:solidFill>
                <a:srgbClr val="FF0000"/>
              </a:solidFill>
              <a:latin typeface="Arial Narrow"/>
              <a:ea typeface="华文细黑"/>
              <a:cs typeface="Arial Narrow"/>
            </a:endParaRPr>
          </a:p>
          <a:p>
            <a:pPr algn="l"/>
            <a:r>
              <a:rPr lang="zh-CN" altLang="en-US" sz="2400" b="1" dirty="0" smtClean="0">
                <a:solidFill>
                  <a:srgbClr val="FF0000"/>
                </a:solidFill>
                <a:latin typeface="Arial Narrow"/>
                <a:ea typeface="华文细黑"/>
                <a:cs typeface="Arial Narrow"/>
              </a:rPr>
              <a:t>求</a:t>
            </a:r>
            <a:r>
              <a:rPr lang="zh-CN" altLang="en-US" sz="2400" b="1" dirty="0">
                <a:solidFill>
                  <a:srgbClr val="FF0000"/>
                </a:solidFill>
                <a:latin typeface="Arial Narrow"/>
                <a:ea typeface="华文细黑"/>
                <a:cs typeface="Arial Narrow"/>
              </a:rPr>
              <a:t>祢</a:t>
            </a:r>
            <a:r>
              <a:rPr lang="zh-CN" altLang="en-US" sz="2400" b="1" dirty="0" smtClean="0">
                <a:solidFill>
                  <a:srgbClr val="FF0000"/>
                </a:solidFill>
                <a:latin typeface="Arial Narrow"/>
                <a:ea typeface="华文细黑"/>
                <a:cs typeface="Arial Narrow"/>
              </a:rPr>
              <a:t>恩膏并开我们的心，</a:t>
            </a:r>
            <a:r>
              <a:rPr lang="zh-CN" altLang="en-US" sz="2400" b="1" dirty="0">
                <a:solidFill>
                  <a:srgbClr val="FF0000"/>
                </a:solidFill>
                <a:latin typeface="Arial Narrow"/>
                <a:ea typeface="华文细黑"/>
                <a:cs typeface="Arial Narrow"/>
              </a:rPr>
              <a:t>使我们可以</a:t>
            </a:r>
            <a:r>
              <a:rPr lang="zh-CN" altLang="en-US" sz="2400" b="1" dirty="0" smtClean="0">
                <a:solidFill>
                  <a:srgbClr val="FF0000"/>
                </a:solidFill>
                <a:latin typeface="Arial Narrow"/>
                <a:ea typeface="华文细黑"/>
                <a:cs typeface="Arial Narrow"/>
              </a:rPr>
              <a:t>接受神的话。</a:t>
            </a:r>
            <a:endParaRPr lang="en-US" altLang="zh-CN" sz="2400" b="1" dirty="0">
              <a:solidFill>
                <a:srgbClr val="FF0000"/>
              </a:solidFill>
              <a:latin typeface="Arial Narrow"/>
              <a:ea typeface="华文细黑"/>
              <a:cs typeface="Arial Narrow"/>
            </a:endParaRPr>
          </a:p>
          <a:p>
            <a:pPr algn="l"/>
            <a:r>
              <a:rPr lang="zh-CN" altLang="en-US" sz="2400" b="1" dirty="0" smtClean="0">
                <a:solidFill>
                  <a:srgbClr val="FF0000"/>
                </a:solidFill>
                <a:latin typeface="Arial Narrow"/>
                <a:ea typeface="华文细黑"/>
                <a:cs typeface="Arial Narrow"/>
              </a:rPr>
              <a:t>求</a:t>
            </a:r>
            <a:r>
              <a:rPr lang="zh-CN" altLang="en-US" sz="2400" b="1" dirty="0">
                <a:solidFill>
                  <a:srgbClr val="FF0000"/>
                </a:solidFill>
                <a:latin typeface="Arial Narrow"/>
                <a:ea typeface="华文细黑"/>
                <a:cs typeface="Arial Narrow"/>
              </a:rPr>
              <a:t>祢</a:t>
            </a:r>
            <a:r>
              <a:rPr lang="zh-CN" altLang="en-US" sz="2400" b="1" dirty="0" smtClean="0">
                <a:solidFill>
                  <a:srgbClr val="FF0000"/>
                </a:solidFill>
                <a:latin typeface="Arial Narrow"/>
                <a:ea typeface="华文细黑"/>
                <a:cs typeface="Arial Narrow"/>
              </a:rPr>
              <a:t>恩膏并改变我们的思想，</a:t>
            </a:r>
            <a:r>
              <a:rPr lang="zh-CN" altLang="en-US" sz="2400" b="1" dirty="0">
                <a:solidFill>
                  <a:srgbClr val="FF0000"/>
                </a:solidFill>
                <a:latin typeface="Arial Narrow"/>
                <a:ea typeface="华文细黑"/>
                <a:cs typeface="Arial Narrow"/>
              </a:rPr>
              <a:t>使我们可以跟从</a:t>
            </a:r>
            <a:r>
              <a:rPr lang="zh-CN" altLang="en-US" sz="2400" b="1" dirty="0" smtClean="0">
                <a:solidFill>
                  <a:srgbClr val="FF0000"/>
                </a:solidFill>
                <a:latin typeface="Arial Narrow"/>
                <a:ea typeface="华文细黑"/>
                <a:cs typeface="Arial Narrow"/>
              </a:rPr>
              <a:t>神的旨意。</a:t>
            </a:r>
            <a:endParaRPr lang="en-US" altLang="zh-CN" sz="2400" b="1" dirty="0" smtClean="0">
              <a:solidFill>
                <a:srgbClr val="FF0000"/>
              </a:solidFill>
              <a:latin typeface="Arial Narrow"/>
              <a:ea typeface="华文细黑"/>
              <a:cs typeface="Arial Narrow"/>
            </a:endParaRPr>
          </a:p>
          <a:p>
            <a:pPr algn="l"/>
            <a:r>
              <a:rPr lang="zh-CN" altLang="en-US" sz="2400" b="1" dirty="0" smtClean="0">
                <a:solidFill>
                  <a:srgbClr val="FF0000"/>
                </a:solidFill>
                <a:latin typeface="Arial Narrow"/>
                <a:ea typeface="华文细黑"/>
                <a:cs typeface="Arial Narrow"/>
              </a:rPr>
              <a:t>求</a:t>
            </a:r>
            <a:r>
              <a:rPr lang="zh-CN" altLang="en-US" sz="2400" b="1" dirty="0">
                <a:solidFill>
                  <a:srgbClr val="FF0000"/>
                </a:solidFill>
                <a:latin typeface="Arial Narrow"/>
                <a:ea typeface="华文细黑"/>
                <a:cs typeface="Arial Narrow"/>
              </a:rPr>
              <a:t>祢</a:t>
            </a:r>
            <a:r>
              <a:rPr lang="zh-CN" altLang="en-US" sz="2400" b="1" dirty="0" smtClean="0">
                <a:solidFill>
                  <a:srgbClr val="FF0000"/>
                </a:solidFill>
                <a:latin typeface="Arial Narrow"/>
                <a:ea typeface="华文细黑"/>
                <a:cs typeface="Arial Narrow"/>
              </a:rPr>
              <a:t>恩膏并用我们的手，</a:t>
            </a:r>
            <a:r>
              <a:rPr lang="zh-CN" altLang="en-US" sz="2400" b="1" dirty="0">
                <a:solidFill>
                  <a:srgbClr val="FF0000"/>
                </a:solidFill>
                <a:latin typeface="Arial Narrow"/>
                <a:ea typeface="华文细黑"/>
                <a:cs typeface="Arial Narrow"/>
              </a:rPr>
              <a:t>使我们可以照着神的旨意而做</a:t>
            </a:r>
            <a:r>
              <a:rPr lang="zh-CN" altLang="en-US" sz="2400" b="1" dirty="0" smtClean="0">
                <a:solidFill>
                  <a:srgbClr val="FF0000"/>
                </a:solidFill>
                <a:latin typeface="Arial Narrow"/>
                <a:ea typeface="华文细黑"/>
                <a:cs typeface="Arial Narrow"/>
              </a:rPr>
              <a:t>。</a:t>
            </a:r>
            <a:endParaRPr lang="en-US" altLang="zh-CN" sz="2400" b="1" dirty="0">
              <a:solidFill>
                <a:srgbClr val="FF0000"/>
              </a:solidFill>
              <a:latin typeface="Arial Narrow"/>
              <a:ea typeface="华文细黑"/>
              <a:cs typeface="Arial Narrow"/>
            </a:endParaRPr>
          </a:p>
          <a:p>
            <a:pPr algn="l"/>
            <a:r>
              <a:rPr lang="zh-CN" altLang="en-US" sz="2400" b="1" dirty="0" smtClean="0">
                <a:solidFill>
                  <a:srgbClr val="FF0000"/>
                </a:solidFill>
                <a:latin typeface="Arial Narrow"/>
                <a:ea typeface="华文细黑"/>
                <a:cs typeface="Arial Narrow"/>
              </a:rPr>
              <a:t>求</a:t>
            </a:r>
            <a:r>
              <a:rPr lang="zh-CN" altLang="en-US" sz="2400" b="1" dirty="0">
                <a:solidFill>
                  <a:srgbClr val="FF0000"/>
                </a:solidFill>
                <a:latin typeface="Arial Narrow"/>
                <a:ea typeface="华文细黑"/>
                <a:cs typeface="Arial Narrow"/>
              </a:rPr>
              <a:t>祢</a:t>
            </a:r>
            <a:r>
              <a:rPr lang="zh-CN" altLang="en-US" sz="2400" b="1" dirty="0" smtClean="0">
                <a:solidFill>
                  <a:srgbClr val="FF0000"/>
                </a:solidFill>
                <a:latin typeface="Arial Narrow"/>
                <a:ea typeface="华文细黑"/>
                <a:cs typeface="Arial Narrow"/>
              </a:rPr>
              <a:t>恩膏并用我们的脚，</a:t>
            </a:r>
            <a:r>
              <a:rPr lang="zh-CN" altLang="en-US" sz="2400" b="1" dirty="0">
                <a:solidFill>
                  <a:srgbClr val="FF0000"/>
                </a:solidFill>
                <a:latin typeface="Arial Narrow"/>
                <a:ea typeface="华文细黑"/>
                <a:cs typeface="Arial Narrow"/>
              </a:rPr>
              <a:t>使我们可以在</a:t>
            </a:r>
            <a:r>
              <a:rPr lang="zh-CN" altLang="en-US" sz="2400" b="1" dirty="0" smtClean="0">
                <a:solidFill>
                  <a:srgbClr val="FF0000"/>
                </a:solidFill>
                <a:latin typeface="Arial Narrow"/>
                <a:ea typeface="华文细黑"/>
                <a:cs typeface="Arial Narrow"/>
              </a:rPr>
              <a:t>神的</a:t>
            </a:r>
            <a:r>
              <a:rPr lang="zh-CN" altLang="en-US" sz="2400" b="1" dirty="0">
                <a:solidFill>
                  <a:srgbClr val="FF0000"/>
                </a:solidFill>
                <a:latin typeface="Arial Narrow"/>
                <a:ea typeface="华文细黑"/>
                <a:cs typeface="Arial Narrow"/>
              </a:rPr>
              <a:t>旨</a:t>
            </a:r>
            <a:r>
              <a:rPr lang="zh-CN" altLang="en-US" sz="2400" b="1" dirty="0" smtClean="0">
                <a:solidFill>
                  <a:srgbClr val="FF0000"/>
                </a:solidFill>
                <a:latin typeface="Arial Narrow"/>
                <a:ea typeface="华文细黑"/>
                <a:cs typeface="Arial Narrow"/>
              </a:rPr>
              <a:t>意上行走。</a:t>
            </a:r>
            <a:endParaRPr lang="en-US" altLang="zh-CN" sz="2400" b="1" dirty="0">
              <a:solidFill>
                <a:srgbClr val="FF0000"/>
              </a:solidFill>
              <a:latin typeface="Arial Narrow"/>
              <a:ea typeface="华文细黑"/>
              <a:cs typeface="Arial Narrow"/>
            </a:endParaRPr>
          </a:p>
          <a:p>
            <a:pPr algn="l"/>
            <a:r>
              <a:rPr lang="zh-CN" altLang="en-US" sz="2400" b="1" dirty="0" smtClean="0">
                <a:solidFill>
                  <a:srgbClr val="FF0000"/>
                </a:solidFill>
                <a:latin typeface="Arial Narrow"/>
                <a:ea typeface="华文细黑"/>
                <a:cs typeface="Arial Narrow"/>
              </a:rPr>
              <a:t>求</a:t>
            </a:r>
            <a:r>
              <a:rPr lang="zh-CN" altLang="en-US" sz="2400" b="1" dirty="0">
                <a:solidFill>
                  <a:srgbClr val="FF0000"/>
                </a:solidFill>
                <a:latin typeface="Arial Narrow"/>
                <a:ea typeface="华文细黑"/>
                <a:cs typeface="Arial Narrow"/>
              </a:rPr>
              <a:t>祢</a:t>
            </a:r>
            <a:r>
              <a:rPr lang="zh-CN" altLang="en-US" sz="2400" b="1" dirty="0" smtClean="0">
                <a:solidFill>
                  <a:srgbClr val="FF0000"/>
                </a:solidFill>
                <a:latin typeface="Arial Narrow"/>
                <a:ea typeface="华文细黑"/>
                <a:cs typeface="Arial Narrow"/>
              </a:rPr>
              <a:t>恩膏并使用您的仆人，使他能向我们传达祢</a:t>
            </a:r>
            <a:r>
              <a:rPr lang="zh-CN" altLang="en-US" sz="2400" b="1" dirty="0">
                <a:solidFill>
                  <a:srgbClr val="FF0000"/>
                </a:solidFill>
                <a:latin typeface="Arial Narrow"/>
                <a:ea typeface="华文细黑"/>
                <a:cs typeface="Arial Narrow"/>
              </a:rPr>
              <a:t>的</a:t>
            </a:r>
            <a:r>
              <a:rPr lang="zh-CN" altLang="en-US" sz="2400" b="1" dirty="0" smtClean="0">
                <a:solidFill>
                  <a:srgbClr val="FF0000"/>
                </a:solidFill>
                <a:latin typeface="Arial Narrow"/>
                <a:ea typeface="华文细黑"/>
                <a:cs typeface="Arial Narrow"/>
              </a:rPr>
              <a:t>信息。</a:t>
            </a:r>
            <a:endParaRPr lang="en-US" altLang="zh-CN" sz="2400" b="1" dirty="0">
              <a:solidFill>
                <a:srgbClr val="FF0000"/>
              </a:solidFill>
              <a:latin typeface="Arial Narrow"/>
              <a:ea typeface="华文细黑"/>
              <a:cs typeface="Arial Narrow"/>
            </a:endParaRPr>
          </a:p>
          <a:p>
            <a:pPr algn="l"/>
            <a:r>
              <a:rPr lang="zh-CN" altLang="en-US" sz="2400" b="1" dirty="0" smtClean="0">
                <a:solidFill>
                  <a:srgbClr val="FF0000"/>
                </a:solidFill>
                <a:latin typeface="Arial Narrow"/>
                <a:ea typeface="华文细黑"/>
                <a:cs typeface="Arial Narrow"/>
              </a:rPr>
              <a:t>求</a:t>
            </a:r>
            <a:r>
              <a:rPr lang="zh-CN" altLang="en-US" sz="2400" b="1" dirty="0">
                <a:solidFill>
                  <a:srgbClr val="FF0000"/>
                </a:solidFill>
                <a:latin typeface="Arial Narrow"/>
                <a:ea typeface="华文细黑"/>
                <a:cs typeface="Arial Narrow"/>
              </a:rPr>
              <a:t>祢</a:t>
            </a:r>
            <a:r>
              <a:rPr lang="zh-CN" altLang="en-US" sz="2400" b="1" dirty="0" smtClean="0">
                <a:solidFill>
                  <a:srgbClr val="FF0000"/>
                </a:solidFill>
                <a:latin typeface="Arial Narrow"/>
                <a:ea typeface="华文细黑"/>
                <a:cs typeface="Arial Narrow"/>
              </a:rPr>
              <a:t>恩膏并帮助您的教会</a:t>
            </a:r>
            <a:r>
              <a:rPr lang="en-US" sz="2400" b="1" dirty="0" smtClean="0">
                <a:solidFill>
                  <a:srgbClr val="FF0000"/>
                </a:solidFill>
                <a:latin typeface="华文细黑"/>
                <a:ea typeface="华文细黑"/>
                <a:cs typeface="华文细黑"/>
              </a:rPr>
              <a:t>寻求</a:t>
            </a:r>
            <a:r>
              <a:rPr lang="zh-CN" altLang="en-US" sz="2400" b="1" dirty="0">
                <a:solidFill>
                  <a:srgbClr val="FF0000"/>
                </a:solidFill>
                <a:latin typeface="华文细黑"/>
                <a:ea typeface="华文细黑"/>
                <a:cs typeface="华文细黑"/>
              </a:rPr>
              <a:t>真</a:t>
            </a:r>
            <a:r>
              <a:rPr lang="en-US" sz="2400" b="1" dirty="0">
                <a:solidFill>
                  <a:srgbClr val="FF0000"/>
                </a:solidFill>
                <a:latin typeface="华文细黑"/>
                <a:ea typeface="华文细黑"/>
                <a:cs typeface="华文细黑"/>
              </a:rPr>
              <a:t>神</a:t>
            </a:r>
            <a:r>
              <a:rPr lang="zh-CN" altLang="en-US" sz="2400" b="1" dirty="0">
                <a:solidFill>
                  <a:srgbClr val="FF0000"/>
                </a:solidFill>
                <a:latin typeface="华文细黑"/>
                <a:ea typeface="华文细黑"/>
                <a:cs typeface="华文细黑"/>
              </a:rPr>
              <a:t>，祈求神</a:t>
            </a:r>
            <a:r>
              <a:rPr lang="en-US" sz="2400" b="1" dirty="0">
                <a:solidFill>
                  <a:srgbClr val="FF0000"/>
                </a:solidFill>
                <a:latin typeface="华文细黑"/>
                <a:ea typeface="华文细黑"/>
                <a:cs typeface="华文细黑"/>
              </a:rPr>
              <a:t>国，连接</a:t>
            </a:r>
            <a:r>
              <a:rPr lang="zh-CN" altLang="en-US" sz="2400" b="1" dirty="0">
                <a:solidFill>
                  <a:srgbClr val="FF0000"/>
                </a:solidFill>
                <a:latin typeface="华文细黑"/>
                <a:ea typeface="华文细黑"/>
                <a:cs typeface="华文细黑"/>
              </a:rPr>
              <a:t>于</a:t>
            </a:r>
            <a:r>
              <a:rPr lang="en-US" sz="2400" b="1" dirty="0">
                <a:solidFill>
                  <a:srgbClr val="FF0000"/>
                </a:solidFill>
                <a:latin typeface="华文细黑"/>
                <a:ea typeface="华文细黑"/>
                <a:cs typeface="华文细黑"/>
              </a:rPr>
              <a:t>神</a:t>
            </a:r>
            <a:r>
              <a:rPr lang="en-US" sz="2400" b="1" dirty="0" smtClean="0">
                <a:solidFill>
                  <a:srgbClr val="FF0000"/>
                </a:solidFill>
                <a:latin typeface="华文细黑"/>
                <a:ea typeface="华文细黑"/>
                <a:cs typeface="华文细黑"/>
              </a:rPr>
              <a:t>，</a:t>
            </a:r>
          </a:p>
          <a:p>
            <a:pPr algn="l"/>
            <a:r>
              <a:rPr lang="zh-CN" altLang="en-US" sz="2400" b="1" dirty="0" smtClean="0">
                <a:solidFill>
                  <a:srgbClr val="FF0000"/>
                </a:solidFill>
                <a:latin typeface="华文细黑"/>
                <a:ea typeface="华文细黑"/>
                <a:cs typeface="华文细黑"/>
              </a:rPr>
              <a:t>关爱别人</a:t>
            </a:r>
            <a:r>
              <a:rPr lang="en-US" sz="2400" b="1" dirty="0">
                <a:solidFill>
                  <a:srgbClr val="FF0000"/>
                </a:solidFill>
                <a:latin typeface="华文细黑"/>
                <a:ea typeface="华文细黑"/>
                <a:cs typeface="华文细黑"/>
              </a:rPr>
              <a:t>，</a:t>
            </a:r>
            <a:r>
              <a:rPr lang="zh-CN" altLang="en-US" sz="2400" b="1" dirty="0">
                <a:solidFill>
                  <a:srgbClr val="FF0000"/>
                </a:solidFill>
                <a:latin typeface="华文细黑"/>
                <a:ea typeface="华文细黑"/>
                <a:cs typeface="华文细黑"/>
              </a:rPr>
              <a:t>献身</a:t>
            </a:r>
            <a:r>
              <a:rPr lang="en-US" sz="2400" b="1" dirty="0">
                <a:solidFill>
                  <a:srgbClr val="FF0000"/>
                </a:solidFill>
                <a:latin typeface="华文细黑"/>
                <a:ea typeface="华文细黑"/>
                <a:cs typeface="华文细黑"/>
              </a:rPr>
              <a:t>宣教</a:t>
            </a:r>
            <a:r>
              <a:rPr lang="zh-CN" altLang="en-US" sz="2400" b="1" dirty="0">
                <a:solidFill>
                  <a:srgbClr val="FF0000"/>
                </a:solidFill>
                <a:latin typeface="华文细黑"/>
                <a:ea typeface="华文细黑"/>
                <a:cs typeface="华文细黑"/>
              </a:rPr>
              <a:t>，奉献</a:t>
            </a:r>
            <a:r>
              <a:rPr lang="en-US" sz="2400" b="1" dirty="0">
                <a:solidFill>
                  <a:srgbClr val="FF0000"/>
                </a:solidFill>
                <a:latin typeface="华文细黑"/>
                <a:ea typeface="华文细黑"/>
                <a:cs typeface="华文细黑"/>
              </a:rPr>
              <a:t>事工</a:t>
            </a:r>
            <a:r>
              <a:rPr lang="en-US"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我们奉耶稣的名祷告，阿们。</a:t>
            </a:r>
            <a:r>
              <a:rPr lang="en-US" sz="2400" b="1" dirty="0" smtClean="0">
                <a:solidFill>
                  <a:srgbClr val="FF0000"/>
                </a:solidFill>
                <a:latin typeface="华文细黑"/>
                <a:ea typeface="华文细黑"/>
                <a:cs typeface="华文细黑"/>
              </a:rPr>
              <a:t> </a:t>
            </a:r>
            <a:endParaRPr lang="en-US" sz="2400" b="1" dirty="0">
              <a:latin typeface="Arial Narrow"/>
              <a:cs typeface="Arial Narrow"/>
            </a:endParaRPr>
          </a:p>
        </p:txBody>
      </p:sp>
    </p:spTree>
    <p:extLst>
      <p:ext uri="{BB962C8B-B14F-4D97-AF65-F5344CB8AC3E}">
        <p14:creationId xmlns:p14="http://schemas.microsoft.com/office/powerpoint/2010/main" xmlns="" val="1817006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746659"/>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28442" y="-90480"/>
            <a:ext cx="9153201" cy="954107"/>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引言：</a:t>
            </a:r>
            <a:r>
              <a:rPr lang="en-US" altLang="zh-CN" sz="2800" b="1" dirty="0" smtClean="0">
                <a:solidFill>
                  <a:srgbClr val="FF0000"/>
                </a:solidFill>
                <a:latin typeface="Arial Narrow"/>
                <a:ea typeface="华文细黑"/>
                <a:cs typeface="Arial Narrow"/>
              </a:rPr>
              <a:t>A</a:t>
            </a:r>
            <a:r>
              <a:rPr lang="zh-CN" altLang="en-US" sz="2800" b="1" dirty="0" smtClean="0">
                <a:solidFill>
                  <a:srgbClr val="FF0000"/>
                </a:solidFill>
                <a:latin typeface="Arial Narrow"/>
                <a:ea typeface="华文细黑"/>
                <a:cs typeface="Arial Narrow"/>
              </a:rPr>
              <a:t>。七个教会的信息。</a:t>
            </a:r>
            <a:endParaRPr lang="en-US" altLang="zh-CN" sz="2800" b="1" dirty="0" smtClean="0">
              <a:solidFill>
                <a:srgbClr val="FF0000"/>
              </a:solidFill>
              <a:latin typeface="Arial Narrow"/>
              <a:ea typeface="华文细黑"/>
              <a:cs typeface="Arial Narrow"/>
            </a:endParaRPr>
          </a:p>
          <a:p>
            <a:r>
              <a:rPr lang="en-US" sz="2800" b="1" dirty="0" smtClean="0">
                <a:effectLst/>
                <a:latin typeface="Arial Narrow"/>
                <a:ea typeface="华文细黑"/>
                <a:cs typeface="Arial Narrow"/>
              </a:rPr>
              <a:t> </a:t>
            </a:r>
            <a:r>
              <a:rPr lang="en-US" sz="2800" b="1" dirty="0" smtClean="0">
                <a:latin typeface="Arial Narrow"/>
                <a:cs typeface="Arial Narrow"/>
              </a:rPr>
              <a:t>Intro: </a:t>
            </a:r>
            <a:r>
              <a:rPr lang="en-US" sz="2800" b="1" dirty="0">
                <a:latin typeface="Arial Narrow"/>
                <a:cs typeface="Arial Narrow"/>
              </a:rPr>
              <a:t>A. The messages to the seven </a:t>
            </a:r>
            <a:r>
              <a:rPr lang="en-US" sz="2800" b="1" dirty="0" smtClean="0">
                <a:latin typeface="Arial Narrow"/>
                <a:cs typeface="Arial Narrow"/>
              </a:rPr>
              <a:t>churches.</a:t>
            </a:r>
            <a:r>
              <a:rPr lang="en-US" sz="2800" dirty="0" smtClean="0">
                <a:latin typeface="Arial Narrow"/>
                <a:cs typeface="Arial Narrow"/>
              </a:rPr>
              <a:t> </a:t>
            </a:r>
            <a:endParaRPr lang="en-US" sz="2800" b="1" dirty="0">
              <a:latin typeface="Arial Narrow"/>
              <a:ea typeface="华文细黑"/>
              <a:cs typeface="Arial Narrow"/>
            </a:endParaRPr>
          </a:p>
        </p:txBody>
      </p:sp>
      <p:sp>
        <p:nvSpPr>
          <p:cNvPr id="8" name="Rectangle 7"/>
          <p:cNvSpPr/>
          <p:nvPr/>
        </p:nvSpPr>
        <p:spPr>
          <a:xfrm>
            <a:off x="-43896" y="790970"/>
            <a:ext cx="9187895" cy="5262980"/>
          </a:xfrm>
          <a:prstGeom prst="rect">
            <a:avLst/>
          </a:prstGeom>
        </p:spPr>
        <p:txBody>
          <a:bodyPr wrap="square">
            <a:spAutoFit/>
          </a:bodyPr>
          <a:lstStyle/>
          <a:p>
            <a:r>
              <a:rPr lang="zh-CN" altLang="en-US" sz="2800" dirty="0" smtClean="0">
                <a:solidFill>
                  <a:srgbClr val="FF0000"/>
                </a:solidFill>
                <a:latin typeface="华文细黑"/>
                <a:ea typeface="华文细黑"/>
                <a:cs typeface="华文细黑"/>
              </a:rPr>
              <a:t>（一）</a:t>
            </a:r>
            <a:r>
              <a:rPr lang="zh-CN" altLang="en-US" sz="2800" dirty="0">
                <a:solidFill>
                  <a:srgbClr val="FF0000"/>
                </a:solidFill>
                <a:latin typeface="华文细黑"/>
                <a:ea typeface="华文细黑"/>
                <a:cs typeface="华文细黑"/>
              </a:rPr>
              <a:t>这七个教会</a:t>
            </a:r>
            <a:r>
              <a:rPr lang="zh-CN" altLang="en-US" sz="2800" dirty="0" smtClean="0">
                <a:solidFill>
                  <a:srgbClr val="FF0000"/>
                </a:solidFill>
                <a:latin typeface="华文细黑"/>
                <a:ea typeface="华文细黑"/>
                <a:cs typeface="华文细黑"/>
              </a:rPr>
              <a:t>是在约翰</a:t>
            </a:r>
            <a:r>
              <a:rPr lang="zh-CN" altLang="en-US" sz="2800" dirty="0">
                <a:solidFill>
                  <a:srgbClr val="FF0000"/>
                </a:solidFill>
                <a:latin typeface="华文细黑"/>
                <a:ea typeface="华文细黑"/>
                <a:cs typeface="华文细黑"/>
              </a:rPr>
              <a:t>的时</a:t>
            </a:r>
            <a:r>
              <a:rPr lang="zh-CN" altLang="en-US" sz="2800" dirty="0" smtClean="0">
                <a:solidFill>
                  <a:srgbClr val="FF0000"/>
                </a:solidFill>
                <a:latin typeface="华文细黑"/>
                <a:ea typeface="华文细黑"/>
                <a:cs typeface="华文细黑"/>
              </a:rPr>
              <a:t>代</a:t>
            </a:r>
            <a:r>
              <a:rPr lang="zh-CN" altLang="en-US" sz="2800" dirty="0">
                <a:solidFill>
                  <a:srgbClr val="FF0000"/>
                </a:solidFill>
                <a:latin typeface="华文细黑"/>
                <a:ea typeface="华文细黑"/>
                <a:cs typeface="华文细黑"/>
              </a:rPr>
              <a:t>在亚洲的七个实际</a:t>
            </a:r>
            <a:r>
              <a:rPr lang="zh-CN" altLang="en-US" sz="2800" dirty="0" smtClean="0">
                <a:solidFill>
                  <a:srgbClr val="FF0000"/>
                </a:solidFill>
                <a:latin typeface="华文细黑"/>
                <a:ea typeface="华文细黑"/>
                <a:cs typeface="华文细黑"/>
              </a:rPr>
              <a:t>教会。</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二）这七个教会代表教会历史的七个时期。</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三）这七个</a:t>
            </a:r>
            <a:r>
              <a:rPr lang="zh-CN" altLang="en-US" sz="2800" dirty="0">
                <a:solidFill>
                  <a:srgbClr val="FF0000"/>
                </a:solidFill>
                <a:latin typeface="华文细黑"/>
                <a:ea typeface="华文细黑"/>
                <a:cs typeface="华文细黑"/>
              </a:rPr>
              <a:t>教会代表当今</a:t>
            </a:r>
            <a:r>
              <a:rPr lang="zh-CN" altLang="en-US" sz="2800" dirty="0" smtClean="0">
                <a:solidFill>
                  <a:srgbClr val="FF0000"/>
                </a:solidFill>
                <a:latin typeface="华文细黑"/>
                <a:ea typeface="华文细黑"/>
                <a:cs typeface="华文细黑"/>
              </a:rPr>
              <a:t>不同种类的</a:t>
            </a:r>
            <a:r>
              <a:rPr lang="zh-CN" altLang="en-US" sz="2800" dirty="0">
                <a:solidFill>
                  <a:srgbClr val="FF0000"/>
                </a:solidFill>
                <a:latin typeface="华文细黑"/>
                <a:ea typeface="华文细黑"/>
                <a:cs typeface="华文细黑"/>
              </a:rPr>
              <a:t>教会。</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四）</a:t>
            </a:r>
            <a:r>
              <a:rPr lang="zh-CN" altLang="en-US" sz="2800" dirty="0">
                <a:solidFill>
                  <a:srgbClr val="FF0000"/>
                </a:solidFill>
                <a:latin typeface="华文细黑"/>
                <a:ea typeface="华文细黑"/>
                <a:cs typeface="华文细黑"/>
              </a:rPr>
              <a:t>这七个教会代表任</a:t>
            </a:r>
            <a:r>
              <a:rPr lang="zh-CN" altLang="en-US" sz="2800" dirty="0" smtClean="0">
                <a:solidFill>
                  <a:srgbClr val="FF0000"/>
                </a:solidFill>
                <a:latin typeface="华文细黑"/>
                <a:ea typeface="华文细黑"/>
                <a:cs typeface="华文细黑"/>
              </a:rPr>
              <a:t>何教会都可能有的的特点。</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五）</a:t>
            </a:r>
            <a:r>
              <a:rPr lang="zh-CN" altLang="en-US" sz="2800" dirty="0">
                <a:solidFill>
                  <a:srgbClr val="FF0000"/>
                </a:solidFill>
                <a:latin typeface="华文细黑"/>
                <a:ea typeface="华文细黑"/>
                <a:cs typeface="华文细黑"/>
              </a:rPr>
              <a:t>这七个教会代表撒旦攻击</a:t>
            </a:r>
            <a:r>
              <a:rPr lang="zh-CN" altLang="en-US" sz="2800" dirty="0" smtClean="0">
                <a:solidFill>
                  <a:srgbClr val="FF0000"/>
                </a:solidFill>
                <a:latin typeface="华文细黑"/>
                <a:ea typeface="华文细黑"/>
                <a:cs typeface="华文细黑"/>
              </a:rPr>
              <a:t>教会的七个方法。</a:t>
            </a:r>
            <a:endParaRPr lang="en-US" altLang="zh-CN" sz="2800" dirty="0" smtClean="0">
              <a:solidFill>
                <a:srgbClr val="FF0000"/>
              </a:solidFill>
              <a:latin typeface="华文细黑"/>
              <a:ea typeface="华文细黑"/>
              <a:cs typeface="华文细黑"/>
            </a:endParaRPr>
          </a:p>
          <a:p>
            <a:r>
              <a:rPr lang="en-US" sz="2800" dirty="0" smtClean="0">
                <a:latin typeface="Arial Narrow"/>
                <a:cs typeface="Arial Narrow"/>
              </a:rPr>
              <a:t>(</a:t>
            </a:r>
            <a:r>
              <a:rPr lang="en-US" sz="2800" dirty="0">
                <a:latin typeface="Arial Narrow"/>
                <a:cs typeface="Arial Narrow"/>
              </a:rPr>
              <a:t>1)These seven churches were literal churches in Asia of John’s day. </a:t>
            </a:r>
            <a:endParaRPr lang="en-US" sz="2800" dirty="0" smtClean="0">
              <a:latin typeface="Arial Narrow"/>
              <a:cs typeface="Arial Narrow"/>
            </a:endParaRPr>
          </a:p>
          <a:p>
            <a:r>
              <a:rPr lang="en-US" sz="2800" dirty="0" smtClean="0">
                <a:latin typeface="Arial Narrow"/>
                <a:cs typeface="Arial Narrow"/>
              </a:rPr>
              <a:t>(</a:t>
            </a:r>
            <a:r>
              <a:rPr lang="en-US" sz="2800" dirty="0">
                <a:latin typeface="Arial Narrow"/>
                <a:cs typeface="Arial Narrow"/>
              </a:rPr>
              <a:t>2)These seven churches represent seven periods of Church History</a:t>
            </a:r>
            <a:r>
              <a:rPr lang="en-US" sz="2800" dirty="0" smtClean="0">
                <a:latin typeface="Arial Narrow"/>
                <a:cs typeface="Arial Narrow"/>
              </a:rPr>
              <a:t>.</a:t>
            </a:r>
          </a:p>
          <a:p>
            <a:r>
              <a:rPr lang="en-US" sz="2800" dirty="0" smtClean="0">
                <a:latin typeface="Arial Narrow"/>
                <a:cs typeface="Arial Narrow"/>
              </a:rPr>
              <a:t>(</a:t>
            </a:r>
            <a:r>
              <a:rPr lang="en-US" sz="2800" dirty="0">
                <a:latin typeface="Arial Narrow"/>
                <a:cs typeface="Arial Narrow"/>
              </a:rPr>
              <a:t>3)</a:t>
            </a:r>
            <a:r>
              <a:rPr lang="en-US" sz="2800" dirty="0" smtClean="0">
                <a:latin typeface="Arial Narrow"/>
                <a:cs typeface="Arial Narrow"/>
              </a:rPr>
              <a:t>These </a:t>
            </a:r>
            <a:r>
              <a:rPr lang="en-US" sz="2800" dirty="0">
                <a:latin typeface="Arial Narrow"/>
                <a:cs typeface="Arial Narrow"/>
              </a:rPr>
              <a:t>seven </a:t>
            </a:r>
            <a:r>
              <a:rPr lang="en-US" sz="2800" dirty="0" smtClean="0">
                <a:latin typeface="Arial Narrow"/>
                <a:cs typeface="Arial Narrow"/>
              </a:rPr>
              <a:t>churches are types </a:t>
            </a:r>
            <a:r>
              <a:rPr lang="en-US" sz="2800" dirty="0">
                <a:latin typeface="Arial Narrow"/>
                <a:cs typeface="Arial Narrow"/>
              </a:rPr>
              <a:t>of churches that exist today</a:t>
            </a:r>
            <a:r>
              <a:rPr lang="en-US" sz="2800" dirty="0" smtClean="0">
                <a:latin typeface="Arial Narrow"/>
                <a:cs typeface="Arial Narrow"/>
              </a:rPr>
              <a:t>.</a:t>
            </a:r>
          </a:p>
          <a:p>
            <a:r>
              <a:rPr lang="en-US" sz="2800" dirty="0" smtClean="0">
                <a:latin typeface="Arial Narrow"/>
                <a:cs typeface="Arial Narrow"/>
              </a:rPr>
              <a:t>(</a:t>
            </a:r>
            <a:r>
              <a:rPr lang="en-US" sz="2800" dirty="0">
                <a:latin typeface="Arial Narrow"/>
                <a:cs typeface="Arial Narrow"/>
              </a:rPr>
              <a:t>4)These seven churches show characteristics that can exist in any church</a:t>
            </a:r>
            <a:r>
              <a:rPr lang="en-US" sz="2800" dirty="0" smtClean="0">
                <a:latin typeface="Arial Narrow"/>
                <a:cs typeface="Arial Narrow"/>
              </a:rPr>
              <a:t>.</a:t>
            </a:r>
          </a:p>
          <a:p>
            <a:r>
              <a:rPr lang="en-US" sz="2800" dirty="0" smtClean="0">
                <a:latin typeface="Arial Narrow"/>
                <a:cs typeface="Arial Narrow"/>
              </a:rPr>
              <a:t>(</a:t>
            </a:r>
            <a:r>
              <a:rPr lang="en-US" sz="2800" dirty="0">
                <a:latin typeface="Arial Narrow"/>
                <a:cs typeface="Arial Narrow"/>
              </a:rPr>
              <a:t>5)These seven churches show seven </a:t>
            </a:r>
            <a:endParaRPr lang="en-US" sz="2800" dirty="0" smtClean="0">
              <a:latin typeface="Arial Narrow"/>
              <a:cs typeface="Arial Narrow"/>
            </a:endParaRPr>
          </a:p>
          <a:p>
            <a:r>
              <a:rPr lang="en-US" sz="2800" dirty="0" smtClean="0">
                <a:latin typeface="Arial Narrow"/>
                <a:cs typeface="Arial Narrow"/>
              </a:rPr>
              <a:t>methods </a:t>
            </a:r>
            <a:r>
              <a:rPr lang="en-US" sz="2800" dirty="0">
                <a:latin typeface="Arial Narrow"/>
                <a:cs typeface="Arial Narrow"/>
              </a:rPr>
              <a:t>of attack by Satan on </a:t>
            </a:r>
            <a:r>
              <a:rPr lang="en-US" sz="2800" dirty="0" smtClean="0">
                <a:latin typeface="Arial Narrow"/>
                <a:cs typeface="Arial Narrow"/>
              </a:rPr>
              <a:t>the church</a:t>
            </a:r>
            <a:r>
              <a:rPr lang="en-US" sz="2800" dirty="0">
                <a:latin typeface="Arial Narrow"/>
                <a:cs typeface="Arial Narrow"/>
              </a:rPr>
              <a:t>. </a:t>
            </a:r>
            <a:endParaRPr lang="en-US" altLang="zh-TW" sz="2800" dirty="0" smtClean="0">
              <a:latin typeface="Arial Narrow"/>
              <a:ea typeface="华文细黑"/>
              <a:cs typeface="Arial Narrow"/>
            </a:endParaRPr>
          </a:p>
        </p:txBody>
      </p:sp>
      <p:sp>
        <p:nvSpPr>
          <p:cNvPr id="10" name="TextBox 9"/>
          <p:cNvSpPr txBox="1"/>
          <p:nvPr/>
        </p:nvSpPr>
        <p:spPr>
          <a:xfrm>
            <a:off x="8573850" y="23092"/>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(2)</a:t>
            </a:r>
            <a:endParaRPr lang="en-US" sz="2800" dirty="0">
              <a:solidFill>
                <a:srgbClr val="0000FF"/>
              </a:solidFill>
              <a:latin typeface="华文细黑"/>
              <a:ea typeface="华文细黑"/>
              <a:cs typeface="华文细黑"/>
            </a:endParaRPr>
          </a:p>
        </p:txBody>
      </p:sp>
      <p:pic>
        <p:nvPicPr>
          <p:cNvPr id="3" name="Picture 2" descr="Screen Shot 2017-01-04 at 2.48.17 P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499711" y="4693084"/>
            <a:ext cx="2644290" cy="2164916"/>
          </a:xfrm>
          <a:prstGeom prst="rect">
            <a:avLst/>
          </a:prstGeom>
        </p:spPr>
      </p:pic>
    </p:spTree>
    <p:extLst>
      <p:ext uri="{BB962C8B-B14F-4D97-AF65-F5344CB8AC3E}">
        <p14:creationId xmlns:p14="http://schemas.microsoft.com/office/powerpoint/2010/main" xmlns="" val="169163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746659"/>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28442" y="-90480"/>
            <a:ext cx="9153201" cy="954107"/>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A</a:t>
            </a:r>
            <a:r>
              <a:rPr lang="zh-CN" altLang="en-US" sz="2800" b="1" dirty="0" smtClean="0">
                <a:solidFill>
                  <a:srgbClr val="FF0000"/>
                </a:solidFill>
                <a:latin typeface="Arial Narrow"/>
                <a:ea typeface="华文细黑"/>
                <a:cs typeface="Arial Narrow"/>
              </a:rPr>
              <a:t>。给七个教会的信息。</a:t>
            </a:r>
            <a:endParaRPr lang="en-US" altLang="zh-CN" sz="2800" b="1" dirty="0" smtClean="0">
              <a:solidFill>
                <a:srgbClr val="FF0000"/>
              </a:solidFill>
              <a:latin typeface="Arial Narrow"/>
              <a:ea typeface="华文细黑"/>
              <a:cs typeface="Arial Narrow"/>
            </a:endParaRPr>
          </a:p>
          <a:p>
            <a:r>
              <a:rPr lang="en-US" sz="2800" b="1" dirty="0" smtClean="0">
                <a:latin typeface="Arial Narrow"/>
                <a:cs typeface="Arial Narrow"/>
              </a:rPr>
              <a:t>A</a:t>
            </a:r>
            <a:r>
              <a:rPr lang="en-US" sz="2800" b="1" dirty="0">
                <a:latin typeface="Arial Narrow"/>
                <a:cs typeface="Arial Narrow"/>
              </a:rPr>
              <a:t>. The messages to the seven </a:t>
            </a:r>
            <a:r>
              <a:rPr lang="en-US" sz="2800" b="1" dirty="0" smtClean="0">
                <a:latin typeface="Arial Narrow"/>
                <a:cs typeface="Arial Narrow"/>
              </a:rPr>
              <a:t>churches.</a:t>
            </a:r>
            <a:r>
              <a:rPr lang="en-US" sz="2800" dirty="0" smtClean="0">
                <a:latin typeface="Arial Narrow"/>
                <a:cs typeface="Arial Narrow"/>
              </a:rPr>
              <a:t> </a:t>
            </a:r>
            <a:endParaRPr lang="en-US" sz="2800" b="1" dirty="0">
              <a:latin typeface="Arial Narrow"/>
              <a:ea typeface="华文细黑"/>
              <a:cs typeface="Arial Narrow"/>
            </a:endParaRPr>
          </a:p>
        </p:txBody>
      </p:sp>
      <p:sp>
        <p:nvSpPr>
          <p:cNvPr id="10" name="TextBox 9"/>
          <p:cNvSpPr txBox="1"/>
          <p:nvPr/>
        </p:nvSpPr>
        <p:spPr>
          <a:xfrm>
            <a:off x="8573850" y="23092"/>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a:t>
            </a:r>
            <a:r>
              <a:rPr lang="en-US" altLang="zh-CN" sz="2800" dirty="0">
                <a:solidFill>
                  <a:srgbClr val="0000FF"/>
                </a:solidFill>
                <a:latin typeface="华文细黑"/>
                <a:ea typeface="华文细黑"/>
                <a:cs typeface="华文细黑"/>
              </a:rPr>
              <a:t>3</a:t>
            </a:r>
            <a:r>
              <a:rPr lang="en-US" altLang="zh-CN" sz="2800" dirty="0" smtClean="0">
                <a:solidFill>
                  <a:srgbClr val="0000FF"/>
                </a:solidFill>
                <a:latin typeface="华文细黑"/>
                <a:ea typeface="华文细黑"/>
                <a:cs typeface="华文细黑"/>
              </a:rPr>
              <a:t>)</a:t>
            </a:r>
            <a:endParaRPr lang="en-US" sz="2800" dirty="0">
              <a:solidFill>
                <a:srgbClr val="0000FF"/>
              </a:solidFill>
              <a:latin typeface="华文细黑"/>
              <a:ea typeface="华文细黑"/>
              <a:cs typeface="华文细黑"/>
            </a:endParaRPr>
          </a:p>
        </p:txBody>
      </p:sp>
      <p:pic>
        <p:nvPicPr>
          <p:cNvPr id="2" name="Picture 1"/>
          <p:cNvPicPr>
            <a:picLocks noChangeAspect="1"/>
          </p:cNvPicPr>
          <p:nvPr/>
        </p:nvPicPr>
        <p:blipFill>
          <a:blip r:embed="rId3"/>
          <a:stretch>
            <a:fillRect/>
          </a:stretch>
        </p:blipFill>
        <p:spPr>
          <a:xfrm>
            <a:off x="0" y="916340"/>
            <a:ext cx="9144000" cy="5397964"/>
          </a:xfrm>
          <a:prstGeom prst="rect">
            <a:avLst/>
          </a:prstGeom>
        </p:spPr>
      </p:pic>
    </p:spTree>
    <p:extLst>
      <p:ext uri="{BB962C8B-B14F-4D97-AF65-F5344CB8AC3E}">
        <p14:creationId xmlns:p14="http://schemas.microsoft.com/office/powerpoint/2010/main" xmlns="" val="3881033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86212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6" name="TextBox 15"/>
          <p:cNvSpPr txBox="1"/>
          <p:nvPr/>
        </p:nvSpPr>
        <p:spPr>
          <a:xfrm>
            <a:off x="2912721" y="5641550"/>
            <a:ext cx="1983208" cy="369332"/>
          </a:xfrm>
          <a:prstGeom prst="rect">
            <a:avLst/>
          </a:prstGeom>
          <a:noFill/>
        </p:spPr>
        <p:txBody>
          <a:bodyPr wrap="square" rtlCol="0">
            <a:spAutoFit/>
          </a:bodyPr>
          <a:lstStyle/>
          <a:p>
            <a:pPr algn="r"/>
            <a:r>
              <a:rPr lang="zh-TW" altLang="en-US" dirty="0">
                <a:latin typeface="华文细黑"/>
                <a:ea typeface="华文细黑"/>
                <a:cs typeface="华文细黑"/>
              </a:rPr>
              <a:t>拔摩</a:t>
            </a:r>
            <a:endParaRPr lang="en-US" dirty="0">
              <a:latin typeface="华文细黑"/>
              <a:ea typeface="华文细黑"/>
              <a:cs typeface="华文细黑"/>
            </a:endParaRPr>
          </a:p>
        </p:txBody>
      </p:sp>
      <p:pic>
        <p:nvPicPr>
          <p:cNvPr id="6" name="Picture 5"/>
          <p:cNvPicPr>
            <a:picLocks noChangeAspect="1"/>
          </p:cNvPicPr>
          <p:nvPr/>
        </p:nvPicPr>
        <p:blipFill>
          <a:blip r:embed="rId3"/>
          <a:stretch>
            <a:fillRect/>
          </a:stretch>
        </p:blipFill>
        <p:spPr>
          <a:xfrm>
            <a:off x="-220842" y="940603"/>
            <a:ext cx="7239000" cy="6350000"/>
          </a:xfrm>
          <a:prstGeom prst="rect">
            <a:avLst/>
          </a:prstGeom>
        </p:spPr>
      </p:pic>
      <p:pic>
        <p:nvPicPr>
          <p:cNvPr id="20" name="Picture 19" descr="Rev7Churches.jpe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10800000">
            <a:off x="4041620" y="5740"/>
            <a:ext cx="5160100" cy="6858000"/>
          </a:xfrm>
          <a:prstGeom prst="rect">
            <a:avLst/>
          </a:prstGeom>
        </p:spPr>
      </p:pic>
      <p:sp>
        <p:nvSpPr>
          <p:cNvPr id="21" name="TextBox 20"/>
          <p:cNvSpPr txBox="1"/>
          <p:nvPr/>
        </p:nvSpPr>
        <p:spPr>
          <a:xfrm>
            <a:off x="183197" y="4453083"/>
            <a:ext cx="1983208" cy="369332"/>
          </a:xfrm>
          <a:prstGeom prst="rect">
            <a:avLst/>
          </a:prstGeom>
          <a:noFill/>
        </p:spPr>
        <p:txBody>
          <a:bodyPr wrap="square" rtlCol="0">
            <a:spAutoFit/>
          </a:bodyPr>
          <a:lstStyle/>
          <a:p>
            <a:pPr algn="r"/>
            <a:r>
              <a:rPr lang="zh-CN" altLang="en-US" dirty="0" smtClean="0">
                <a:latin typeface="华文细黑"/>
                <a:ea typeface="华文细黑"/>
                <a:cs typeface="华文细黑"/>
              </a:rPr>
              <a:t>爱瑟海</a:t>
            </a:r>
            <a:endParaRPr lang="en-US" dirty="0">
              <a:latin typeface="华文细黑"/>
              <a:ea typeface="华文细黑"/>
              <a:cs typeface="华文细黑"/>
            </a:endParaRPr>
          </a:p>
        </p:txBody>
      </p:sp>
      <p:sp>
        <p:nvSpPr>
          <p:cNvPr id="22" name="TextBox 21"/>
          <p:cNvSpPr txBox="1"/>
          <p:nvPr/>
        </p:nvSpPr>
        <p:spPr>
          <a:xfrm>
            <a:off x="-86162" y="-13504"/>
            <a:ext cx="9153201" cy="954107"/>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B</a:t>
            </a:r>
            <a:r>
              <a:rPr lang="zh-CN" altLang="en-US" sz="2800" b="1" dirty="0" smtClean="0">
                <a:solidFill>
                  <a:srgbClr val="FF0000"/>
                </a:solidFill>
                <a:latin typeface="Arial Narrow"/>
                <a:ea typeface="华文细黑"/>
                <a:cs typeface="Arial Narrow"/>
              </a:rPr>
              <a:t>。七个教会的地理位置。</a:t>
            </a:r>
            <a:endParaRPr lang="en-US" altLang="zh-CN" sz="2800" b="1" dirty="0" smtClean="0">
              <a:solidFill>
                <a:srgbClr val="FF0000"/>
              </a:solidFill>
              <a:latin typeface="Arial Narrow"/>
              <a:ea typeface="华文细黑"/>
              <a:cs typeface="Arial Narrow"/>
            </a:endParaRPr>
          </a:p>
          <a:p>
            <a:r>
              <a:rPr lang="en-US" sz="2800" b="1" dirty="0" smtClean="0">
                <a:latin typeface="Arial Narrow"/>
                <a:cs typeface="Arial Narrow"/>
              </a:rPr>
              <a:t>B. </a:t>
            </a:r>
            <a:r>
              <a:rPr lang="en-US" altLang="zh-CN" sz="2800" b="1" dirty="0" smtClean="0">
                <a:latin typeface="Arial Narrow"/>
                <a:cs typeface="Arial Narrow"/>
              </a:rPr>
              <a:t>7 Churches l</a:t>
            </a:r>
            <a:r>
              <a:rPr lang="en-US" sz="2800" b="1" dirty="0" smtClean="0">
                <a:latin typeface="Arial Narrow"/>
                <a:cs typeface="Arial Narrow"/>
              </a:rPr>
              <a:t>ocations.</a:t>
            </a:r>
            <a:r>
              <a:rPr lang="en-US" sz="2800" dirty="0" smtClean="0">
                <a:latin typeface="Arial Narrow"/>
                <a:cs typeface="Arial Narrow"/>
              </a:rPr>
              <a:t> </a:t>
            </a:r>
            <a:endParaRPr lang="en-US" sz="2800" b="1" dirty="0">
              <a:latin typeface="Arial Narrow"/>
              <a:ea typeface="华文细黑"/>
              <a:cs typeface="Arial Narrow"/>
            </a:endParaRPr>
          </a:p>
        </p:txBody>
      </p:sp>
    </p:spTree>
    <p:extLst>
      <p:ext uri="{BB962C8B-B14F-4D97-AF65-F5344CB8AC3E}">
        <p14:creationId xmlns:p14="http://schemas.microsoft.com/office/powerpoint/2010/main" xmlns="" val="203840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746659"/>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28442" y="-90480"/>
            <a:ext cx="9153201" cy="954107"/>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C</a:t>
            </a:r>
            <a:r>
              <a:rPr lang="zh-CN" altLang="en-US" sz="2800" b="1" dirty="0" smtClean="0">
                <a:solidFill>
                  <a:srgbClr val="FF0000"/>
                </a:solidFill>
                <a:latin typeface="Arial Narrow"/>
                <a:ea typeface="华文细黑"/>
                <a:cs typeface="Arial Narrow"/>
              </a:rPr>
              <a:t>。</a:t>
            </a:r>
            <a:r>
              <a:rPr lang="zh-CN" altLang="en-US" sz="2800" b="1" dirty="0" smtClean="0">
                <a:solidFill>
                  <a:srgbClr val="FF0000"/>
                </a:solidFill>
                <a:latin typeface="华文细黑"/>
                <a:ea typeface="华文细黑"/>
                <a:cs typeface="华文细黑"/>
              </a:rPr>
              <a:t>推呀推啦的历</a:t>
            </a:r>
            <a:r>
              <a:rPr lang="zh-CN" altLang="en-US" sz="2800" b="1" dirty="0" smtClean="0">
                <a:solidFill>
                  <a:srgbClr val="FF0000"/>
                </a:solidFill>
                <a:latin typeface="Arial Narrow"/>
                <a:ea typeface="华文细黑"/>
                <a:cs typeface="Arial Narrow"/>
              </a:rPr>
              <a:t>史背景。</a:t>
            </a:r>
            <a:endParaRPr lang="en-US" altLang="zh-CN" sz="2800" b="1" dirty="0" smtClean="0">
              <a:solidFill>
                <a:srgbClr val="FF0000"/>
              </a:solidFill>
              <a:latin typeface="Arial Narrow"/>
              <a:ea typeface="华文细黑"/>
              <a:cs typeface="Arial Narrow"/>
            </a:endParaRPr>
          </a:p>
          <a:p>
            <a:r>
              <a:rPr lang="en-US" sz="2800" b="1" dirty="0" smtClean="0">
                <a:latin typeface="Arial Narrow"/>
                <a:cs typeface="Arial Narrow"/>
              </a:rPr>
              <a:t>C. </a:t>
            </a:r>
            <a:r>
              <a:rPr lang="en-US" sz="2800" b="1" dirty="0">
                <a:latin typeface="Arial Narrow"/>
                <a:cs typeface="Arial Narrow"/>
              </a:rPr>
              <a:t>Historical background of </a:t>
            </a:r>
            <a:r>
              <a:rPr lang="en-US" sz="2800" b="1" dirty="0"/>
              <a:t>Thyatira</a:t>
            </a:r>
            <a:r>
              <a:rPr lang="en-US" sz="2800" dirty="0"/>
              <a:t>: </a:t>
            </a:r>
            <a:endParaRPr lang="en-US" sz="2800" b="1" dirty="0">
              <a:latin typeface="Arial Narrow"/>
              <a:ea typeface="华文细黑"/>
              <a:cs typeface="Arial Narrow"/>
            </a:endParaRPr>
          </a:p>
        </p:txBody>
      </p:sp>
      <p:sp>
        <p:nvSpPr>
          <p:cNvPr id="8" name="Rectangle 7"/>
          <p:cNvSpPr/>
          <p:nvPr/>
        </p:nvSpPr>
        <p:spPr>
          <a:xfrm>
            <a:off x="-43896" y="790970"/>
            <a:ext cx="9187895" cy="6124754"/>
          </a:xfrm>
          <a:prstGeom prst="rect">
            <a:avLst/>
          </a:prstGeom>
        </p:spPr>
        <p:txBody>
          <a:bodyPr wrap="square">
            <a:spAutoFit/>
          </a:bodyPr>
          <a:lstStyle/>
          <a:p>
            <a:r>
              <a:rPr lang="zh-CN" altLang="en-US" sz="2800" dirty="0" smtClean="0">
                <a:solidFill>
                  <a:srgbClr val="FF0000"/>
                </a:solidFill>
                <a:latin typeface="华文细黑"/>
                <a:ea typeface="华文细黑"/>
                <a:cs typeface="华文细黑"/>
              </a:rPr>
              <a:t>（一</a:t>
            </a:r>
            <a:r>
              <a:rPr lang="zh-CN" altLang="en-US" sz="2800" dirty="0" smtClean="0">
                <a:solidFill>
                  <a:srgbClr val="FF0000"/>
                </a:solidFill>
                <a:latin typeface="华文细黑"/>
                <a:ea typeface="华文细黑"/>
                <a:cs typeface="华文细黑"/>
              </a:rPr>
              <a:t>）推雅推喇城</a:t>
            </a:r>
            <a:r>
              <a:rPr lang="zh-CN" altLang="en-US" sz="2800" dirty="0" smtClean="0">
                <a:solidFill>
                  <a:srgbClr val="FF0000"/>
                </a:solidFill>
                <a:latin typeface="华文细黑"/>
                <a:ea typeface="华文细黑"/>
                <a:cs typeface="华文细黑"/>
              </a:rPr>
              <a:t>是军事并贸易中心。他们敬拜阿波罗（太阳神）。</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二</a:t>
            </a:r>
            <a:r>
              <a:rPr lang="zh-CN" altLang="en-US" sz="2800" dirty="0" smtClean="0">
                <a:solidFill>
                  <a:srgbClr val="FF0000"/>
                </a:solidFill>
                <a:latin typeface="华文细黑"/>
                <a:ea typeface="华文细黑"/>
                <a:cs typeface="华文细黑"/>
              </a:rPr>
              <a:t>）推雅推喇教</a:t>
            </a:r>
            <a:r>
              <a:rPr lang="zh-CN" altLang="en-US" sz="2800" dirty="0" smtClean="0">
                <a:solidFill>
                  <a:srgbClr val="FF0000"/>
                </a:solidFill>
                <a:latin typeface="华文细黑"/>
                <a:ea typeface="华文细黑"/>
                <a:cs typeface="华文细黑"/>
              </a:rPr>
              <a:t>会大概是吕底亚创立的</a:t>
            </a:r>
            <a:r>
              <a:rPr lang="zh-CN" altLang="en-US" sz="2800" dirty="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徒</a:t>
            </a:r>
            <a:r>
              <a:rPr lang="en-US" altLang="zh-CN" sz="2800" dirty="0" smtClean="0">
                <a:solidFill>
                  <a:srgbClr val="FF0000"/>
                </a:solidFill>
                <a:latin typeface="华文细黑"/>
                <a:ea typeface="华文细黑"/>
                <a:cs typeface="华文细黑"/>
              </a:rPr>
              <a:t>16:14</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三</a:t>
            </a:r>
            <a:r>
              <a:rPr lang="zh-CN" altLang="en-US" sz="2800" dirty="0" smtClean="0">
                <a:solidFill>
                  <a:srgbClr val="FF0000"/>
                </a:solidFill>
                <a:latin typeface="华文细黑"/>
                <a:ea typeface="华文细黑"/>
                <a:cs typeface="华文细黑"/>
              </a:rPr>
              <a:t>）推雅推喇教</a:t>
            </a:r>
            <a:r>
              <a:rPr lang="zh-CN" altLang="en-US" sz="2800" dirty="0" smtClean="0">
                <a:solidFill>
                  <a:srgbClr val="FF0000"/>
                </a:solidFill>
                <a:latin typeface="华文细黑"/>
                <a:ea typeface="华文细黑"/>
                <a:cs typeface="华文细黑"/>
              </a:rPr>
              <a:t>会代表异教徒的教会（主后</a:t>
            </a:r>
            <a:r>
              <a:rPr lang="en-US" altLang="zh-CN" sz="2800" dirty="0" smtClean="0">
                <a:solidFill>
                  <a:srgbClr val="FF0000"/>
                </a:solidFill>
                <a:latin typeface="华文细黑"/>
                <a:ea typeface="华文细黑"/>
                <a:cs typeface="华文细黑"/>
              </a:rPr>
              <a:t>606</a:t>
            </a:r>
            <a:r>
              <a:rPr lang="zh-CN" altLang="en-US"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1517</a:t>
            </a:r>
            <a:r>
              <a:rPr lang="zh-CN" altLang="en-US" sz="2800" dirty="0" smtClean="0">
                <a:solidFill>
                  <a:srgbClr val="FF0000"/>
                </a:solidFill>
                <a:latin typeface="华文细黑"/>
                <a:ea typeface="华文细黑"/>
                <a:cs typeface="华文细黑"/>
              </a:rPr>
              <a:t>，黑暗时代）。</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四</a:t>
            </a:r>
            <a:r>
              <a:rPr lang="zh-CN" altLang="en-US" sz="2800" dirty="0" smtClean="0">
                <a:solidFill>
                  <a:srgbClr val="FF0000"/>
                </a:solidFill>
                <a:latin typeface="华文细黑"/>
                <a:ea typeface="华文细黑"/>
                <a:cs typeface="华文细黑"/>
              </a:rPr>
              <a:t>）推雅推喇这</a:t>
            </a:r>
            <a:r>
              <a:rPr lang="zh-CN" altLang="en-US" sz="2800" dirty="0">
                <a:solidFill>
                  <a:srgbClr val="FF0000"/>
                </a:solidFill>
                <a:latin typeface="华文细黑"/>
                <a:ea typeface="华文细黑"/>
                <a:cs typeface="华文细黑"/>
              </a:rPr>
              <a:t>个</a:t>
            </a:r>
            <a:r>
              <a:rPr lang="zh-CN" altLang="en-US" sz="2800" dirty="0" smtClean="0">
                <a:solidFill>
                  <a:srgbClr val="FF0000"/>
                </a:solidFill>
                <a:latin typeface="华文细黑"/>
                <a:ea typeface="华文细黑"/>
                <a:cs typeface="华文细黑"/>
              </a:rPr>
              <a:t>词是“继续牺牲”的</a:t>
            </a:r>
            <a:r>
              <a:rPr lang="zh-CN" altLang="en-US" sz="2800" dirty="0">
                <a:solidFill>
                  <a:srgbClr val="FF0000"/>
                </a:solidFill>
                <a:latin typeface="华文细黑"/>
                <a:ea typeface="华文细黑"/>
                <a:cs typeface="华文细黑"/>
              </a:rPr>
              <a:t>意思</a:t>
            </a:r>
            <a:r>
              <a:rPr lang="zh-CN" altLang="en-US" sz="2800" dirty="0" smtClean="0">
                <a:solidFill>
                  <a:srgbClr val="FF0000"/>
                </a:solidFill>
                <a:latin typeface="华文细黑"/>
                <a:ea typeface="华文细黑"/>
                <a:cs typeface="华文细黑"/>
              </a:rPr>
              <a:t>。他们否认基督完成的牺牲。人借着自己的功劳，苦修和赎罪券得救。</a:t>
            </a:r>
            <a:endParaRPr lang="en-US" altLang="zh-CN" sz="2800" dirty="0" smtClean="0">
              <a:solidFill>
                <a:srgbClr val="FF0000"/>
              </a:solidFill>
              <a:latin typeface="华文细黑"/>
              <a:ea typeface="华文细黑"/>
              <a:cs typeface="华文细黑"/>
            </a:endParaRPr>
          </a:p>
          <a:p>
            <a:r>
              <a:rPr lang="en-US" sz="2800" dirty="0" smtClean="0">
                <a:latin typeface="Arial Narrow"/>
                <a:cs typeface="Arial Narrow"/>
              </a:rPr>
              <a:t>(1) The </a:t>
            </a:r>
            <a:r>
              <a:rPr lang="en-US" sz="2800" dirty="0">
                <a:latin typeface="Arial Narrow"/>
                <a:cs typeface="Arial Narrow"/>
              </a:rPr>
              <a:t>city of Thyatira was a military city as well as a commercial center. They worshipped Apollo, the “sun god”. </a:t>
            </a:r>
            <a:endParaRPr lang="en-US" sz="2800" dirty="0" smtClean="0">
              <a:latin typeface="Arial Narrow"/>
              <a:cs typeface="Arial Narrow"/>
            </a:endParaRPr>
          </a:p>
          <a:p>
            <a:r>
              <a:rPr lang="en-US" sz="2800" dirty="0" smtClean="0">
                <a:latin typeface="Arial Narrow"/>
                <a:cs typeface="Arial Narrow"/>
              </a:rPr>
              <a:t>(</a:t>
            </a:r>
            <a:r>
              <a:rPr lang="en-US" sz="2800" dirty="0">
                <a:latin typeface="Arial Narrow"/>
                <a:cs typeface="Arial Narrow"/>
              </a:rPr>
              <a:t>2) Thyatira church was probably founded by Lydia(Acts 16:14). </a:t>
            </a:r>
            <a:endParaRPr lang="en-US" sz="2800" dirty="0" smtClean="0">
              <a:latin typeface="Arial Narrow"/>
              <a:cs typeface="Arial Narrow"/>
            </a:endParaRPr>
          </a:p>
          <a:p>
            <a:r>
              <a:rPr lang="en-US" sz="2800" dirty="0" smtClean="0">
                <a:latin typeface="Arial Narrow"/>
                <a:cs typeface="Arial Narrow"/>
              </a:rPr>
              <a:t>(</a:t>
            </a:r>
            <a:r>
              <a:rPr lang="en-US" sz="2800" dirty="0">
                <a:latin typeface="Arial Narrow"/>
                <a:cs typeface="Arial Narrow"/>
              </a:rPr>
              <a:t>3) Thyatira church represents pagan church(</a:t>
            </a:r>
            <a:r>
              <a:rPr lang="en-US" sz="2800" dirty="0" smtClean="0">
                <a:latin typeface="Arial Narrow"/>
                <a:cs typeface="Arial Narrow"/>
              </a:rPr>
              <a:t>AD606</a:t>
            </a:r>
            <a:r>
              <a:rPr lang="en-US" sz="2800" dirty="0">
                <a:latin typeface="Arial Narrow"/>
                <a:cs typeface="Arial Narrow"/>
              </a:rPr>
              <a:t>-1517</a:t>
            </a:r>
            <a:r>
              <a:rPr lang="en-US" sz="2800" dirty="0" smtClean="0">
                <a:latin typeface="Arial Narrow"/>
                <a:cs typeface="Arial Narrow"/>
              </a:rPr>
              <a:t>,Dark </a:t>
            </a:r>
            <a:r>
              <a:rPr lang="en-US" sz="2800" dirty="0">
                <a:latin typeface="Arial Narrow"/>
                <a:cs typeface="Arial Narrow"/>
              </a:rPr>
              <a:t>Ages</a:t>
            </a:r>
            <a:r>
              <a:rPr lang="en-US" sz="2800" dirty="0" smtClean="0">
                <a:latin typeface="Arial Narrow"/>
                <a:cs typeface="Arial Narrow"/>
              </a:rPr>
              <a:t>)</a:t>
            </a:r>
          </a:p>
          <a:p>
            <a:r>
              <a:rPr lang="en-US" sz="2800" dirty="0" smtClean="0">
                <a:latin typeface="Arial Narrow"/>
                <a:cs typeface="Arial Narrow"/>
              </a:rPr>
              <a:t>(</a:t>
            </a:r>
            <a:r>
              <a:rPr lang="en-US" sz="2800" dirty="0">
                <a:latin typeface="Arial Narrow"/>
                <a:cs typeface="Arial Narrow"/>
              </a:rPr>
              <a:t>4) Thyatira means “continual sacrifice.” They deny the finished work of Christ and emphasize a continual </a:t>
            </a:r>
            <a:r>
              <a:rPr lang="en-US" sz="2800" dirty="0" err="1">
                <a:latin typeface="Arial Narrow"/>
                <a:cs typeface="Arial Narrow"/>
              </a:rPr>
              <a:t>sacrifice.People</a:t>
            </a:r>
            <a:r>
              <a:rPr lang="en-US" sz="2800" dirty="0">
                <a:latin typeface="Arial Narrow"/>
                <a:cs typeface="Arial Narrow"/>
              </a:rPr>
              <a:t> to try to earn their own salvation by works, penance, and indulgences. </a:t>
            </a:r>
          </a:p>
        </p:txBody>
      </p:sp>
      <p:sp>
        <p:nvSpPr>
          <p:cNvPr id="10" name="TextBox 9"/>
          <p:cNvSpPr txBox="1"/>
          <p:nvPr/>
        </p:nvSpPr>
        <p:spPr>
          <a:xfrm>
            <a:off x="8573850" y="23092"/>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(5)</a:t>
            </a:r>
            <a:endParaRPr lang="en-US" sz="2800" dirty="0">
              <a:solidFill>
                <a:srgbClr val="0000FF"/>
              </a:solidFill>
              <a:latin typeface="华文细黑"/>
              <a:ea typeface="华文细黑"/>
              <a:cs typeface="华文细黑"/>
            </a:endParaRPr>
          </a:p>
        </p:txBody>
      </p:sp>
    </p:spTree>
    <p:extLst>
      <p:ext uri="{BB962C8B-B14F-4D97-AF65-F5344CB8AC3E}">
        <p14:creationId xmlns:p14="http://schemas.microsoft.com/office/powerpoint/2010/main" xmlns="" val="2261585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504971"/>
            <a:ext cx="9137169" cy="4832093"/>
          </a:xfrm>
          <a:prstGeom prst="rect">
            <a:avLst/>
          </a:prstGeom>
        </p:spPr>
        <p:txBody>
          <a:bodyPr wrap="square">
            <a:spAutoFit/>
          </a:bodyPr>
          <a:lstStyle/>
          <a:p>
            <a:r>
              <a:rPr lang="en-US" altLang="zh-TW"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你要写信给推雅推喇教会的使者，说，那眼目如火焰，脚像光明铜的神之子，</a:t>
            </a:r>
            <a:r>
              <a:rPr lang="zh-TW" altLang="en-US" sz="2800" dirty="0" smtClean="0">
                <a:solidFill>
                  <a:srgbClr val="FF0000"/>
                </a:solidFill>
                <a:latin typeface="华文细黑"/>
                <a:ea typeface="华文细黑"/>
                <a:cs typeface="华文细黑"/>
              </a:rPr>
              <a:t>说</a:t>
            </a:r>
            <a:r>
              <a:rPr lang="zh-CN" altLang="en-US" sz="2800" dirty="0" smtClean="0">
                <a:solidFill>
                  <a:srgbClr val="FF0000"/>
                </a:solidFill>
                <a:latin typeface="华文细黑"/>
                <a:ea typeface="华文细黑"/>
                <a:cs typeface="华文细黑"/>
              </a:rPr>
              <a:t>”（启</a:t>
            </a:r>
            <a:r>
              <a:rPr lang="en-US" altLang="zh-CN" sz="2800" dirty="0" smtClean="0">
                <a:solidFill>
                  <a:srgbClr val="FF0000"/>
                </a:solidFill>
                <a:latin typeface="华文细黑"/>
                <a:ea typeface="华文细黑"/>
                <a:cs typeface="华文细黑"/>
              </a:rPr>
              <a:t>2:18</a:t>
            </a:r>
            <a:r>
              <a:rPr lang="zh-CN" altLang="en-US" sz="2800" dirty="0" smtClean="0">
                <a:solidFill>
                  <a:srgbClr val="FF0000"/>
                </a:solidFill>
                <a:latin typeface="华文细黑"/>
                <a:ea typeface="华文细黑"/>
                <a:cs typeface="华文细黑"/>
              </a:rPr>
              <a:t>）。耶稣是“人子”（人的本性，</a:t>
            </a:r>
            <a:r>
              <a:rPr lang="en-US" altLang="zh-CN" sz="2800" dirty="0" smtClean="0">
                <a:solidFill>
                  <a:srgbClr val="FF0000"/>
                </a:solidFill>
                <a:latin typeface="华文细黑"/>
                <a:ea typeface="华文细黑"/>
                <a:cs typeface="华文细黑"/>
              </a:rPr>
              <a:t>1:13</a:t>
            </a:r>
            <a:r>
              <a:rPr lang="zh-CN" altLang="en-US" sz="2800" dirty="0" smtClean="0">
                <a:solidFill>
                  <a:srgbClr val="FF0000"/>
                </a:solidFill>
                <a:latin typeface="华文细黑"/>
                <a:ea typeface="华文细黑"/>
                <a:cs typeface="华文细黑"/>
              </a:rPr>
              <a:t>）和“神子”（神的本性，约</a:t>
            </a:r>
            <a:r>
              <a:rPr lang="en-US" altLang="zh-CN" sz="2800" dirty="0" smtClean="0">
                <a:solidFill>
                  <a:srgbClr val="FF0000"/>
                </a:solidFill>
                <a:latin typeface="华文细黑"/>
                <a:ea typeface="华文细黑"/>
                <a:cs typeface="华文细黑"/>
              </a:rPr>
              <a:t>20:31</a:t>
            </a:r>
            <a:r>
              <a:rPr lang="zh-CN" altLang="en-US" sz="2800" dirty="0" smtClean="0">
                <a:solidFill>
                  <a:srgbClr val="FF0000"/>
                </a:solidFill>
                <a:latin typeface="华文细黑"/>
                <a:ea typeface="华文细黑"/>
                <a:cs typeface="华文细黑"/>
              </a:rPr>
              <a:t>），不是“玛利亚的儿子”（天主教）。</a:t>
            </a:r>
            <a:r>
              <a:rPr lang="zh-TW" altLang="en-US" sz="2800" dirty="0">
                <a:solidFill>
                  <a:srgbClr val="FF0000"/>
                </a:solidFill>
                <a:latin typeface="华文细黑"/>
                <a:ea typeface="华文细黑"/>
                <a:cs typeface="华文细黑"/>
              </a:rPr>
              <a:t>那眼目如火焰，脚像</a:t>
            </a:r>
            <a:r>
              <a:rPr lang="zh-TW" altLang="en-US" sz="2800" dirty="0" smtClean="0">
                <a:solidFill>
                  <a:srgbClr val="FF0000"/>
                </a:solidFill>
                <a:latin typeface="华文细黑"/>
                <a:ea typeface="华文细黑"/>
                <a:cs typeface="华文细黑"/>
              </a:rPr>
              <a:t>光明铜</a:t>
            </a:r>
            <a:r>
              <a:rPr lang="zh-CN" altLang="en-US" sz="2800" dirty="0" smtClean="0">
                <a:solidFill>
                  <a:srgbClr val="FF0000"/>
                </a:solidFill>
                <a:latin typeface="华文细黑"/>
                <a:ea typeface="华文细黑"/>
                <a:cs typeface="华文细黑"/>
              </a:rPr>
              <a:t>指的是基督给教会的审判。</a:t>
            </a:r>
            <a:endParaRPr lang="en-US" altLang="zh-TW" sz="2800" dirty="0" smtClean="0">
              <a:solidFill>
                <a:srgbClr val="FF0000"/>
              </a:solidFill>
              <a:latin typeface="华文细黑"/>
              <a:ea typeface="华文细黑"/>
              <a:cs typeface="华文细黑"/>
            </a:endParaRPr>
          </a:p>
          <a:p>
            <a:r>
              <a:rPr lang="zh-TW" altLang="en-US" sz="2800" dirty="0" smtClean="0">
                <a:solidFill>
                  <a:srgbClr val="FF0000"/>
                </a:solidFill>
                <a:latin typeface="华文细黑"/>
                <a:ea typeface="华文细黑"/>
                <a:cs typeface="华文细黑"/>
              </a:rPr>
              <a:t> </a:t>
            </a:r>
            <a:r>
              <a:rPr lang="en-US" sz="2800" dirty="0" smtClean="0">
                <a:latin typeface="Arial Narrow"/>
                <a:cs typeface="Arial Narrow"/>
              </a:rPr>
              <a:t>“</a:t>
            </a:r>
            <a:r>
              <a:rPr lang="en-US" sz="2800" dirty="0">
                <a:latin typeface="Arial Narrow"/>
                <a:cs typeface="Arial Narrow"/>
              </a:rPr>
              <a:t>To the angel of the church in Thyatira write: These are the words of the Son of God, whose eyes are like blazing fire and whose feet are like burnished bronze.”(Rev.2:</a:t>
            </a:r>
            <a:r>
              <a:rPr lang="en-US" sz="2800" dirty="0" smtClean="0">
                <a:latin typeface="Arial Narrow"/>
                <a:cs typeface="Arial Narrow"/>
              </a:rPr>
              <a:t>1</a:t>
            </a:r>
            <a:r>
              <a:rPr lang="en-US" altLang="zh-CN" sz="2800" dirty="0" smtClean="0">
                <a:latin typeface="Arial Narrow"/>
                <a:cs typeface="Arial Narrow"/>
              </a:rPr>
              <a:t>8</a:t>
            </a:r>
            <a:r>
              <a:rPr lang="en-US" sz="2800" dirty="0" smtClean="0">
                <a:latin typeface="Arial Narrow"/>
                <a:cs typeface="Arial Narrow"/>
              </a:rPr>
              <a:t>)</a:t>
            </a:r>
            <a:r>
              <a:rPr lang="en-US" sz="2800" dirty="0">
                <a:latin typeface="Arial Narrow"/>
                <a:cs typeface="Arial Narrow"/>
              </a:rPr>
              <a:t>.Jesus is the “son of man</a:t>
            </a:r>
            <a:r>
              <a:rPr lang="en-US" sz="2800" dirty="0" smtClean="0">
                <a:latin typeface="Arial Narrow"/>
                <a:cs typeface="Arial Narrow"/>
              </a:rPr>
              <a:t>” </a:t>
            </a:r>
          </a:p>
          <a:p>
            <a:r>
              <a:rPr lang="en-US" sz="2800" dirty="0" smtClean="0">
                <a:latin typeface="Arial Narrow"/>
                <a:cs typeface="Arial Narrow"/>
              </a:rPr>
              <a:t>(</a:t>
            </a:r>
            <a:r>
              <a:rPr lang="en-US" sz="2800" dirty="0">
                <a:latin typeface="Arial Narrow"/>
                <a:cs typeface="Arial Narrow"/>
              </a:rPr>
              <a:t>humanity,1:13) and “Son of God’(</a:t>
            </a:r>
            <a:r>
              <a:rPr lang="en-US" sz="2800" dirty="0" smtClean="0">
                <a:latin typeface="Arial Narrow"/>
                <a:cs typeface="Arial Narrow"/>
              </a:rPr>
              <a:t>deity, Jn.20:31)</a:t>
            </a:r>
            <a:r>
              <a:rPr lang="en-US" sz="2800" dirty="0">
                <a:latin typeface="Arial Narrow"/>
                <a:cs typeface="Arial Narrow"/>
              </a:rPr>
              <a:t>, not “Son of Mary</a:t>
            </a:r>
            <a:r>
              <a:rPr lang="en-US" sz="2800" dirty="0" smtClean="0">
                <a:latin typeface="Arial Narrow"/>
                <a:cs typeface="Arial Narrow"/>
              </a:rPr>
              <a:t>” </a:t>
            </a:r>
          </a:p>
          <a:p>
            <a:r>
              <a:rPr lang="en-US" sz="2800" dirty="0" smtClean="0">
                <a:latin typeface="Arial Narrow"/>
                <a:cs typeface="Arial Narrow"/>
              </a:rPr>
              <a:t>(Catholic </a:t>
            </a:r>
            <a:r>
              <a:rPr lang="en-US" sz="2800" dirty="0">
                <a:latin typeface="Arial Narrow"/>
                <a:cs typeface="Arial Narrow"/>
              </a:rPr>
              <a:t>Church). Eyes like blazing fire and feet like burnished bronze refers to Christ’s judgment on the church</a:t>
            </a:r>
            <a:r>
              <a:rPr lang="en-US" sz="2800" dirty="0" smtClean="0">
                <a:latin typeface="Arial Narrow"/>
                <a:cs typeface="Arial Narrow"/>
              </a:rPr>
              <a:t>.</a:t>
            </a:r>
            <a:endParaRPr lang="en-US" sz="2800" dirty="0">
              <a:latin typeface="Arial Narrow"/>
              <a:cs typeface="Arial Narrow"/>
            </a:endParaRPr>
          </a:p>
        </p:txBody>
      </p:sp>
      <p:sp>
        <p:nvSpPr>
          <p:cNvPr id="4" name="Rectangle 3"/>
          <p:cNvSpPr/>
          <p:nvPr/>
        </p:nvSpPr>
        <p:spPr>
          <a:xfrm>
            <a:off x="0" y="-7904"/>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一。基督的称许。</a:t>
            </a:r>
            <a:r>
              <a:rPr lang="en-US" sz="2800" b="1" dirty="0" smtClean="0">
                <a:latin typeface="Arial Narrow"/>
                <a:cs typeface="Arial Narrow"/>
              </a:rPr>
              <a:t>1. Christ’s </a:t>
            </a:r>
            <a:r>
              <a:rPr lang="en-US" sz="2800" b="1" dirty="0">
                <a:latin typeface="Arial Narrow"/>
                <a:cs typeface="Arial Narrow"/>
              </a:rPr>
              <a:t>commendation</a:t>
            </a:r>
            <a:r>
              <a:rPr lang="en-US" sz="2800" b="1" dirty="0" smtClean="0">
                <a:latin typeface="Arial Narrow"/>
                <a:cs typeface="Arial Narrow"/>
              </a:rPr>
              <a:t>.</a:t>
            </a:r>
            <a:endParaRPr lang="en-US" sz="2800" dirty="0">
              <a:latin typeface="Arial Narrow"/>
              <a:cs typeface="Arial Narrow"/>
            </a:endParaRPr>
          </a:p>
        </p:txBody>
      </p:sp>
      <p:sp>
        <p:nvSpPr>
          <p:cNvPr id="7" name="TextBox 6"/>
          <p:cNvSpPr txBox="1"/>
          <p:nvPr/>
        </p:nvSpPr>
        <p:spPr>
          <a:xfrm>
            <a:off x="8587544" y="-17700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a:t>
            </a:r>
            <a:r>
              <a:rPr lang="en-US" altLang="zh-CN" sz="2800" dirty="0">
                <a:solidFill>
                  <a:srgbClr val="0000FF"/>
                </a:solidFill>
                <a:latin typeface="Times"/>
                <a:cs typeface="Times"/>
              </a:rPr>
              <a:t>6</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spTree>
    <p:extLst>
      <p:ext uri="{BB962C8B-B14F-4D97-AF65-F5344CB8AC3E}">
        <p14:creationId xmlns:p14="http://schemas.microsoft.com/office/powerpoint/2010/main" xmlns="" val="295960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96460</TotalTime>
  <Words>3620</Words>
  <Application>Microsoft Office PowerPoint</Application>
  <PresentationFormat>On-screen Show (4:3)</PresentationFormat>
  <Paragraphs>193</Paragraphs>
  <Slides>20</Slides>
  <Notes>16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奥秘排队Mystery Party(CYIA)</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Kansas City Baptist Temple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Hart</dc:creator>
  <cp:lastModifiedBy>Michael</cp:lastModifiedBy>
  <cp:revision>544</cp:revision>
  <cp:lastPrinted>2016-07-31T03:52:23Z</cp:lastPrinted>
  <dcterms:created xsi:type="dcterms:W3CDTF">2016-02-20T15:39:29Z</dcterms:created>
  <dcterms:modified xsi:type="dcterms:W3CDTF">2017-02-19T03:28:43Z</dcterms:modified>
</cp:coreProperties>
</file>