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29" r:id="rId2"/>
    <p:sldId id="330" r:id="rId3"/>
    <p:sldId id="256" r:id="rId4"/>
    <p:sldId id="296" r:id="rId5"/>
    <p:sldId id="295" r:id="rId6"/>
    <p:sldId id="297" r:id="rId7"/>
    <p:sldId id="292" r:id="rId8"/>
    <p:sldId id="298" r:id="rId9"/>
    <p:sldId id="300" r:id="rId10"/>
    <p:sldId id="323" r:id="rId11"/>
    <p:sldId id="319" r:id="rId12"/>
    <p:sldId id="327" r:id="rId13"/>
    <p:sldId id="328" r:id="rId14"/>
    <p:sldId id="302" r:id="rId15"/>
    <p:sldId id="304" r:id="rId16"/>
    <p:sldId id="26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66" d="100"/>
          <a:sy n="66" d="100"/>
        </p:scale>
        <p:origin x="-520"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4/3/17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14</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val="51461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4/3/17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2" y="1657864"/>
            <a:ext cx="9117338" cy="3407902"/>
          </a:xfrm>
        </p:spPr>
        <p:txBody>
          <a:bodyPr>
            <a:noAutofit/>
          </a:bodyPr>
          <a:lstStyle/>
          <a:p>
            <a:pPr algn="l"/>
            <a:r>
              <a:rPr lang="en-US" sz="4800" b="1" dirty="0">
                <a:solidFill>
                  <a:srgbClr val="000000"/>
                </a:solidFill>
                <a:latin typeface="Arial Narrow"/>
                <a:cs typeface="Arial Narrow"/>
              </a:rPr>
              <a:t>Welcome to </a:t>
            </a:r>
            <a:r>
              <a:rPr lang="en-US" sz="4800" b="1" dirty="0" smtClean="0">
                <a:solidFill>
                  <a:srgbClr val="000000"/>
                </a:solidFill>
                <a:latin typeface="Arial Narrow"/>
                <a:cs typeface="Arial Narrow"/>
              </a:rPr>
              <a:t>Wednesday Bible Study!</a:t>
            </a:r>
            <a:br>
              <a:rPr lang="en-US" sz="4800" b="1" dirty="0" smtClean="0">
                <a:solidFill>
                  <a:srgbClr val="000000"/>
                </a:solidFill>
                <a:latin typeface="Arial Narrow"/>
                <a:cs typeface="Arial Narrow"/>
              </a:rPr>
            </a:br>
            <a:r>
              <a:rPr lang="zh-CN" altLang="en-US" sz="4800" b="1" dirty="0" smtClean="0">
                <a:solidFill>
                  <a:srgbClr val="000000"/>
                </a:solidFill>
                <a:latin typeface="华文细黑"/>
                <a:ea typeface="华文细黑"/>
                <a:cs typeface="华文细黑"/>
              </a:rPr>
              <a:t>欢迎来参加星期三查经班！</a:t>
            </a:r>
            <a:r>
              <a:rPr lang="en-US" sz="4800" b="1" dirty="0" smtClean="0">
                <a:solidFill>
                  <a:srgbClr val="000000"/>
                </a:solidFill>
                <a:latin typeface="Arial Narrow"/>
                <a:cs typeface="Arial Narrow"/>
              </a:rPr>
              <a:t/>
            </a:r>
            <a:br>
              <a:rPr lang="en-US" sz="4800" b="1" dirty="0" smtClean="0">
                <a:solidFill>
                  <a:srgbClr val="000000"/>
                </a:solidFill>
                <a:latin typeface="Arial Narrow"/>
                <a:cs typeface="Arial Narrow"/>
              </a:rPr>
            </a:br>
            <a:r>
              <a:rPr lang="en-US" sz="4000" b="1" dirty="0" smtClean="0">
                <a:solidFill>
                  <a:srgbClr val="0000FF"/>
                </a:solidFill>
                <a:latin typeface="Arial Narrow"/>
                <a:cs typeface="Arial Narrow"/>
              </a:rPr>
              <a:t>Santa Fe Towers Apartments</a:t>
            </a:r>
            <a:br>
              <a:rPr lang="en-US" sz="4000" b="1" dirty="0" smtClean="0">
                <a:solidFill>
                  <a:srgbClr val="0000FF"/>
                </a:solidFill>
                <a:latin typeface="Arial Narrow"/>
                <a:cs typeface="Arial Narrow"/>
              </a:rPr>
            </a:br>
            <a:r>
              <a:rPr lang="en-US" sz="4000" b="1" dirty="0" smtClean="0">
                <a:solidFill>
                  <a:srgbClr val="0000FF"/>
                </a:solidFill>
                <a:latin typeface="Arial Narrow"/>
                <a:cs typeface="Arial Narrow"/>
              </a:rPr>
              <a:t>in the Community Room</a:t>
            </a:r>
            <a:br>
              <a:rPr lang="en-US" sz="4000" b="1" dirty="0" smtClean="0">
                <a:solidFill>
                  <a:srgbClr val="0000FF"/>
                </a:solidFill>
                <a:latin typeface="Arial Narrow"/>
                <a:cs typeface="Arial Narrow"/>
              </a:rPr>
            </a:br>
            <a:r>
              <a:rPr lang="en-US" sz="4000" b="1" dirty="0" smtClean="0">
                <a:solidFill>
                  <a:srgbClr val="0000FF"/>
                </a:solidFill>
                <a:latin typeface="Arial Narrow"/>
                <a:cs typeface="Arial Narrow"/>
              </a:rPr>
              <a:t>8101 </a:t>
            </a:r>
            <a:r>
              <a:rPr lang="en-US" sz="4000" b="1" dirty="0">
                <a:solidFill>
                  <a:srgbClr val="0000FF"/>
                </a:solidFill>
                <a:latin typeface="Arial Narrow"/>
                <a:cs typeface="Arial Narrow"/>
              </a:rPr>
              <a:t>S</a:t>
            </a:r>
            <a:r>
              <a:rPr lang="en-US" sz="4000" b="1" dirty="0" smtClean="0">
                <a:solidFill>
                  <a:srgbClr val="0000FF"/>
                </a:solidFill>
                <a:latin typeface="Arial Narrow"/>
                <a:cs typeface="Arial Narrow"/>
              </a:rPr>
              <a:t>anta Fe Drive </a:t>
            </a:r>
            <a:br>
              <a:rPr lang="en-US" sz="4000" b="1" dirty="0" smtClean="0">
                <a:solidFill>
                  <a:srgbClr val="0000FF"/>
                </a:solidFill>
                <a:latin typeface="Arial Narrow"/>
                <a:cs typeface="Arial Narrow"/>
              </a:rPr>
            </a:br>
            <a:r>
              <a:rPr lang="en-US" sz="4000" b="1" dirty="0" smtClean="0">
                <a:solidFill>
                  <a:srgbClr val="0000FF"/>
                </a:solidFill>
                <a:latin typeface="Arial Narrow"/>
                <a:cs typeface="Arial Narrow"/>
              </a:rPr>
              <a:t>Overland Park, KS 66103</a:t>
            </a:r>
            <a:br>
              <a:rPr lang="en-US" sz="4000" b="1" dirty="0" smtClean="0">
                <a:solidFill>
                  <a:srgbClr val="0000FF"/>
                </a:solidFill>
                <a:latin typeface="Arial Narrow"/>
                <a:cs typeface="Arial Narrow"/>
              </a:rPr>
            </a:br>
            <a:r>
              <a:rPr lang="en-US" sz="4000" b="1" dirty="0" smtClean="0">
                <a:solidFill>
                  <a:srgbClr val="FF0000"/>
                </a:solidFill>
                <a:latin typeface="Arial Narrow"/>
                <a:cs typeface="Arial Narrow"/>
              </a:rPr>
              <a:t>In </a:t>
            </a:r>
            <a:r>
              <a:rPr lang="en-US" altLang="zh-CN" sz="4000" b="1" dirty="0" smtClean="0">
                <a:solidFill>
                  <a:srgbClr val="FF0000"/>
                </a:solidFill>
                <a:latin typeface="Arial Narrow"/>
                <a:cs typeface="Arial Narrow"/>
              </a:rPr>
              <a:t>English and in Chinese. </a:t>
            </a:r>
            <a:r>
              <a:rPr lang="zh-CN" altLang="en-US" sz="4000" b="1" dirty="0" smtClean="0">
                <a:solidFill>
                  <a:srgbClr val="FF0000"/>
                </a:solidFill>
                <a:latin typeface="华文细黑"/>
                <a:ea typeface="华文细黑"/>
                <a:cs typeface="华文细黑"/>
              </a:rPr>
              <a:t>用英文和中文。</a:t>
            </a:r>
            <a:r>
              <a:rPr lang="en-US" altLang="zh-CN" sz="4000" b="1" dirty="0" smtClean="0">
                <a:solidFill>
                  <a:srgbClr val="FF0000"/>
                </a:solidFill>
                <a:latin typeface="华文细黑"/>
                <a:ea typeface="华文细黑"/>
                <a:cs typeface="华文细黑"/>
              </a:rPr>
              <a:t/>
            </a:r>
            <a:br>
              <a:rPr lang="en-US" altLang="zh-CN" sz="4000" b="1" dirty="0" smtClean="0">
                <a:solidFill>
                  <a:srgbClr val="FF0000"/>
                </a:solidFill>
                <a:latin typeface="华文细黑"/>
                <a:ea typeface="华文细黑"/>
                <a:cs typeface="华文细黑"/>
              </a:rPr>
            </a:br>
            <a:r>
              <a:rPr lang="en-US" sz="4000" b="1" dirty="0" smtClean="0">
                <a:solidFill>
                  <a:srgbClr val="FF0000"/>
                </a:solidFill>
                <a:latin typeface="Arial Narrow"/>
                <a:cs typeface="Arial Narrow"/>
              </a:rPr>
              <a:t>Wednesdays from 10</a:t>
            </a:r>
            <a:r>
              <a:rPr lang="en-US" sz="4000" b="1" dirty="0">
                <a:solidFill>
                  <a:srgbClr val="FF0000"/>
                </a:solidFill>
                <a:latin typeface="Arial Narrow"/>
                <a:cs typeface="Arial Narrow"/>
              </a:rPr>
              <a:t> </a:t>
            </a:r>
            <a:r>
              <a:rPr lang="en-US" sz="4000" b="1" dirty="0" smtClean="0">
                <a:solidFill>
                  <a:srgbClr val="FF0000"/>
                </a:solidFill>
                <a:latin typeface="Arial Narrow"/>
                <a:cs typeface="Arial Narrow"/>
              </a:rPr>
              <a:t>to 11:30 a.m.</a:t>
            </a:r>
            <a:br>
              <a:rPr lang="en-US" sz="4000" b="1" dirty="0" smtClean="0">
                <a:solidFill>
                  <a:srgbClr val="FF0000"/>
                </a:solidFill>
                <a:latin typeface="Arial Narrow"/>
                <a:cs typeface="Arial Narrow"/>
              </a:rPr>
            </a:br>
            <a:r>
              <a:rPr lang="zh-CN" altLang="en-US" sz="4000" b="1" dirty="0" smtClean="0">
                <a:solidFill>
                  <a:srgbClr val="FF0000"/>
                </a:solidFill>
                <a:latin typeface="华文细黑"/>
                <a:ea typeface="华文细黑"/>
                <a:cs typeface="华文细黑"/>
              </a:rPr>
              <a:t>星期三早上从十点到十一点半。</a:t>
            </a:r>
            <a:r>
              <a:rPr lang="en-US" altLang="zh-CN" sz="4000" b="1" dirty="0" smtClean="0">
                <a:solidFill>
                  <a:srgbClr val="FF0000"/>
                </a:solidFill>
                <a:latin typeface="华文细黑"/>
                <a:ea typeface="华文细黑"/>
                <a:cs typeface="华文细黑"/>
              </a:rPr>
              <a:t> </a:t>
            </a:r>
            <a:br>
              <a:rPr lang="en-US" altLang="zh-CN" sz="4000" b="1" dirty="0" smtClean="0">
                <a:solidFill>
                  <a:srgbClr val="FF0000"/>
                </a:solidFill>
                <a:latin typeface="华文细黑"/>
                <a:ea typeface="华文细黑"/>
                <a:cs typeface="华文细黑"/>
              </a:rPr>
            </a:br>
            <a:r>
              <a:rPr lang="en-US" sz="4000" b="1" dirty="0" smtClean="0">
                <a:solidFill>
                  <a:srgbClr val="FF0000"/>
                </a:solidFill>
                <a:latin typeface="Arial Narrow"/>
                <a:cs typeface="Arial Narrow"/>
              </a:rPr>
              <a:t>Pastor Gary Hart</a:t>
            </a:r>
            <a:r>
              <a:rPr lang="en-US" sz="4000" b="1" dirty="0">
                <a:solidFill>
                  <a:srgbClr val="FF0000"/>
                </a:solidFill>
                <a:latin typeface="Arial Narrow"/>
                <a:cs typeface="Arial Narrow"/>
              </a:rPr>
              <a:t> </a:t>
            </a:r>
            <a:r>
              <a:rPr lang="zh-CN" altLang="en-US" sz="4000" b="1" dirty="0" smtClean="0">
                <a:solidFill>
                  <a:srgbClr val="FF0000"/>
                </a:solidFill>
                <a:latin typeface="华文细黑"/>
                <a:ea typeface="华文细黑"/>
                <a:cs typeface="华文细黑"/>
              </a:rPr>
              <a:t>何礼义牧师</a:t>
            </a:r>
            <a:r>
              <a:rPr lang="en-US" altLang="zh-CN" sz="4000" b="1" dirty="0" smtClean="0">
                <a:solidFill>
                  <a:srgbClr val="FF0000"/>
                </a:solidFill>
                <a:latin typeface="华文细黑"/>
                <a:ea typeface="华文细黑"/>
                <a:cs typeface="华文细黑"/>
              </a:rPr>
              <a:t/>
            </a:r>
            <a:br>
              <a:rPr lang="en-US" altLang="zh-CN" sz="4000" b="1" dirty="0" smtClean="0">
                <a:solidFill>
                  <a:srgbClr val="FF0000"/>
                </a:solidFill>
                <a:latin typeface="华文细黑"/>
                <a:ea typeface="华文细黑"/>
                <a:cs typeface="华文细黑"/>
              </a:rPr>
            </a:br>
            <a:r>
              <a:rPr lang="en-US" altLang="zh-CN" sz="4000" b="1" dirty="0" smtClean="0">
                <a:solidFill>
                  <a:srgbClr val="FF0000"/>
                </a:solidFill>
                <a:latin typeface="Arial Narrow"/>
                <a:ea typeface="华文细黑"/>
                <a:cs typeface="Arial Narrow"/>
              </a:rPr>
              <a:t>Starting April 12,2017. 2017</a:t>
            </a:r>
            <a:r>
              <a:rPr lang="zh-CN" altLang="en-US" sz="4000" b="1" dirty="0" smtClean="0">
                <a:solidFill>
                  <a:srgbClr val="FF0000"/>
                </a:solidFill>
                <a:latin typeface="Arial Narrow"/>
                <a:ea typeface="华文细黑"/>
                <a:cs typeface="Arial Narrow"/>
              </a:rPr>
              <a:t>年</a:t>
            </a:r>
            <a:r>
              <a:rPr lang="en-US" altLang="zh-CN" sz="4000" b="1" dirty="0" smtClean="0">
                <a:solidFill>
                  <a:srgbClr val="FF0000"/>
                </a:solidFill>
                <a:latin typeface="Arial Narrow"/>
                <a:ea typeface="华文细黑"/>
                <a:cs typeface="Arial Narrow"/>
              </a:rPr>
              <a:t>4</a:t>
            </a:r>
            <a:r>
              <a:rPr lang="zh-CN" altLang="en-US" sz="4000" b="1" dirty="0" smtClean="0">
                <a:solidFill>
                  <a:srgbClr val="FF0000"/>
                </a:solidFill>
                <a:latin typeface="Arial Narrow"/>
                <a:ea typeface="华文细黑"/>
                <a:cs typeface="Arial Narrow"/>
              </a:rPr>
              <a:t>月</a:t>
            </a:r>
            <a:r>
              <a:rPr lang="en-US" altLang="zh-CN" sz="4000" b="1" dirty="0" smtClean="0">
                <a:solidFill>
                  <a:srgbClr val="FF0000"/>
                </a:solidFill>
                <a:latin typeface="Arial Narrow"/>
                <a:ea typeface="华文细黑"/>
                <a:cs typeface="Arial Narrow"/>
              </a:rPr>
              <a:t>12</a:t>
            </a:r>
            <a:r>
              <a:rPr lang="zh-CN" altLang="en-US" sz="4000" b="1" dirty="0" smtClean="0">
                <a:solidFill>
                  <a:srgbClr val="FF0000"/>
                </a:solidFill>
                <a:latin typeface="Arial Narrow"/>
                <a:ea typeface="华文细黑"/>
                <a:cs typeface="Arial Narrow"/>
              </a:rPr>
              <a:t>日开始。</a:t>
            </a:r>
            <a:endParaRPr lang="en-US" sz="4000" b="1" dirty="0">
              <a:solidFill>
                <a:srgbClr val="FF0000"/>
              </a:solidFill>
              <a:latin typeface="Arial Narrow"/>
              <a:ea typeface="华文细黑"/>
              <a:cs typeface="Arial Narrow"/>
            </a:endParaRPr>
          </a:p>
        </p:txBody>
      </p:sp>
      <p:pic>
        <p:nvPicPr>
          <p:cNvPr id="6" name="Picture 5" descr="Screen Shot 2017-03-22 at 1.51.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960" y="1369733"/>
            <a:ext cx="3243039" cy="2133948"/>
          </a:xfrm>
          <a:prstGeom prst="rect">
            <a:avLst/>
          </a:prstGeom>
        </p:spPr>
      </p:pic>
    </p:spTree>
    <p:extLst>
      <p:ext uri="{BB962C8B-B14F-4D97-AF65-F5344CB8AC3E}">
        <p14:creationId xmlns:p14="http://schemas.microsoft.com/office/powerpoint/2010/main" val="8878891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370974"/>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。他们相信和受洗</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及至他们信了腓利所传神国的福音，和耶稣基督的名，</a:t>
            </a:r>
            <a:r>
              <a:rPr lang="zh-TW" altLang="en-US" sz="2400" dirty="0" smtClean="0">
                <a:solidFill>
                  <a:srgbClr val="FF0000"/>
                </a:solidFill>
                <a:latin typeface="华文细黑"/>
                <a:ea typeface="华文细黑"/>
                <a:cs typeface="华文细黑"/>
              </a:rPr>
              <a:t>连男带女就受了洗</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(8:12)</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F</a:t>
            </a:r>
            <a:r>
              <a:rPr lang="zh-CN" altLang="en-US" sz="2400" b="1" dirty="0" smtClean="0">
                <a:solidFill>
                  <a:srgbClr val="FF0000"/>
                </a:solidFill>
                <a:latin typeface="华文细黑"/>
                <a:ea typeface="华文细黑"/>
                <a:cs typeface="华文细黑"/>
              </a:rPr>
              <a:t>。他们受圣灵的洗并被圣灵充满</a:t>
            </a:r>
            <a:r>
              <a:rPr lang="zh-CN" altLang="zh-TW"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使徒在耶路撒冷，听见撒玛利亚人领受了神的道，就打发彼得约翰往他们那里去</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两个人到了，就为他们祷告，要叫他们受圣灵</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因为圣灵还没有降在他们一个人身上。他们只奉主耶稣的名受了洗</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于是使徒按手在他们头上，</a:t>
            </a:r>
            <a:r>
              <a:rPr lang="zh-TW" altLang="en-US" sz="2400" dirty="0" smtClean="0">
                <a:solidFill>
                  <a:srgbClr val="FF0000"/>
                </a:solidFill>
                <a:latin typeface="华文细黑"/>
                <a:ea typeface="华文细黑"/>
                <a:cs typeface="华文细黑"/>
              </a:rPr>
              <a:t>他们就受了圣灵</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8</a:t>
            </a:r>
            <a:r>
              <a:rPr lang="en-US" altLang="zh-CN" sz="2400" dirty="0" smtClean="0">
                <a:solidFill>
                  <a:srgbClr val="FF0000"/>
                </a:solidFill>
                <a:latin typeface="华文细黑"/>
                <a:ea typeface="华文细黑"/>
                <a:cs typeface="华文细黑"/>
              </a:rPr>
              <a:t>:14-17)</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a:latin typeface="Arial Narrow"/>
                <a:cs typeface="Arial Narrow"/>
              </a:rPr>
              <a:t>E. They believed and were baptized.</a:t>
            </a:r>
            <a:r>
              <a:rPr lang="en-US" sz="2400" dirty="0">
                <a:latin typeface="Arial Narrow"/>
                <a:cs typeface="Arial Narrow"/>
              </a:rPr>
              <a:t> “But when they believed Philip as he proclaimed the good news of the kingdom of God and the name of Jesus Christ, they were baptized, both men and women”(8:12).</a:t>
            </a:r>
          </a:p>
          <a:p>
            <a:r>
              <a:rPr lang="en-US" sz="2400" b="1" dirty="0">
                <a:latin typeface="Arial Narrow"/>
                <a:cs typeface="Arial Narrow"/>
              </a:rPr>
              <a:t>F. They were baptized and filled with the Holy Spirit.</a:t>
            </a:r>
            <a:r>
              <a:rPr lang="en-US" sz="2400" dirty="0">
                <a:latin typeface="Arial Narrow"/>
                <a:cs typeface="Arial Narrow"/>
              </a:rPr>
              <a:t> “When the apostles in Jerusalem heard that Samaria had accepted the word of God</a:t>
            </a:r>
            <a:r>
              <a:rPr lang="en-US" sz="2400" dirty="0" smtClean="0">
                <a:latin typeface="Arial Narrow"/>
                <a:cs typeface="Arial Narrow"/>
              </a:rPr>
              <a:t>, they </a:t>
            </a:r>
            <a:r>
              <a:rPr lang="en-US" sz="2400" dirty="0">
                <a:latin typeface="Arial Narrow"/>
                <a:cs typeface="Arial Narrow"/>
              </a:rPr>
              <a:t>sent Peter and John to Samaria.</a:t>
            </a:r>
            <a:r>
              <a:rPr lang="en-US" sz="2400" b="1" dirty="0">
                <a:latin typeface="Arial Narrow"/>
                <a:cs typeface="Arial Narrow"/>
              </a:rPr>
              <a:t> </a:t>
            </a:r>
            <a:r>
              <a:rPr lang="en-US" sz="2400" dirty="0">
                <a:latin typeface="Arial Narrow"/>
                <a:cs typeface="Arial Narrow"/>
              </a:rPr>
              <a:t>When they arrived, they prayed for the new believers there that they might receive the Holy Spirit</a:t>
            </a:r>
            <a:r>
              <a:rPr lang="en-US" sz="2400" dirty="0" smtClean="0">
                <a:latin typeface="Arial Narrow"/>
                <a:cs typeface="Arial Narrow"/>
              </a:rPr>
              <a:t>,</a:t>
            </a:r>
            <a:r>
              <a:rPr lang="en-US" sz="2400" b="1" dirty="0">
                <a:latin typeface="Arial Narrow"/>
                <a:cs typeface="Arial Narrow"/>
              </a:rPr>
              <a:t> </a:t>
            </a:r>
            <a:r>
              <a:rPr lang="en-US" sz="2400" dirty="0" smtClean="0">
                <a:latin typeface="Arial Narrow"/>
                <a:cs typeface="Arial Narrow"/>
              </a:rPr>
              <a:t>because </a:t>
            </a:r>
            <a:r>
              <a:rPr lang="en-US" sz="2400" dirty="0">
                <a:latin typeface="Arial Narrow"/>
                <a:cs typeface="Arial Narrow"/>
              </a:rPr>
              <a:t>the Holy Spirit had not yet come on any of them; they had simply been baptized in the name of the Lord </a:t>
            </a:r>
            <a:r>
              <a:rPr lang="en-US" sz="2400" dirty="0" smtClean="0">
                <a:latin typeface="Arial Narrow"/>
                <a:cs typeface="Arial Narrow"/>
              </a:rPr>
              <a:t>Jesus.</a:t>
            </a:r>
            <a:r>
              <a:rPr lang="en-US" sz="2400" b="1" dirty="0">
                <a:latin typeface="Arial Narrow"/>
                <a:cs typeface="Arial Narrow"/>
              </a:rPr>
              <a:t> </a:t>
            </a:r>
            <a:r>
              <a:rPr lang="en-US" sz="2400" dirty="0" smtClean="0">
                <a:latin typeface="Arial Narrow"/>
                <a:cs typeface="Arial Narrow"/>
              </a:rPr>
              <a:t>Then </a:t>
            </a:r>
            <a:r>
              <a:rPr lang="en-US" sz="2400" dirty="0">
                <a:latin typeface="Arial Narrow"/>
                <a:cs typeface="Arial Narrow"/>
              </a:rPr>
              <a:t>Peter and John placed their hands on them, and they received the Holy Spirit”(8:14-17).</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8</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8996688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37097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神</a:t>
            </a:r>
            <a:r>
              <a:rPr lang="zh-CN" altLang="en-US" sz="2400" dirty="0" smtClean="0">
                <a:solidFill>
                  <a:srgbClr val="FF0000"/>
                </a:solidFill>
                <a:latin typeface="华文细黑"/>
                <a:ea typeface="华文细黑"/>
                <a:cs typeface="华文细黑"/>
              </a:rPr>
              <a:t>撒</a:t>
            </a:r>
            <a:r>
              <a:rPr lang="zh-CN" altLang="en-US" sz="2400" dirty="0">
                <a:solidFill>
                  <a:srgbClr val="FF0000"/>
                </a:solidFill>
                <a:latin typeface="华文细黑"/>
                <a:ea typeface="华文细黑"/>
                <a:cs typeface="华文细黑"/>
              </a:rPr>
              <a:t>了他的真信徒，撒但撒了</a:t>
            </a:r>
            <a:r>
              <a:rPr lang="zh-CN" altLang="en-US" sz="2400" dirty="0" smtClean="0">
                <a:solidFill>
                  <a:srgbClr val="FF0000"/>
                </a:solidFill>
                <a:latin typeface="华文细黑"/>
                <a:ea typeface="华文细黑"/>
                <a:cs typeface="华文细黑"/>
              </a:rPr>
              <a:t>他的假冒</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13:24-30,36-43)</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TW" sz="2400" b="1" dirty="0" smtClean="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西门的</a:t>
            </a:r>
            <a:r>
              <a:rPr lang="zh-CN" altLang="en-US" sz="2400" b="1" dirty="0" smtClean="0">
                <a:solidFill>
                  <a:srgbClr val="FF0000"/>
                </a:solidFill>
                <a:latin typeface="华文细黑"/>
                <a:ea typeface="华文细黑"/>
                <a:cs typeface="华文细黑"/>
              </a:rPr>
              <a:t>工作是</a:t>
            </a:r>
            <a:r>
              <a:rPr lang="zh-TW" altLang="en-US" sz="2400" b="1" dirty="0" smtClean="0">
                <a:solidFill>
                  <a:srgbClr val="FF0000"/>
                </a:solidFill>
                <a:latin typeface="华文细黑"/>
                <a:ea typeface="华文细黑"/>
                <a:cs typeface="华文细黑"/>
              </a:rPr>
              <a:t>被撒旦激动</a:t>
            </a:r>
            <a:r>
              <a:rPr lang="zh-CN" altLang="en-US" sz="2400" b="1" dirty="0" smtClean="0">
                <a:solidFill>
                  <a:srgbClr val="FF0000"/>
                </a:solidFill>
                <a:latin typeface="华文细黑"/>
                <a:ea typeface="华文细黑"/>
                <a:cs typeface="华文细黑"/>
              </a:rPr>
              <a:t>的。</a:t>
            </a:r>
            <a:r>
              <a:rPr lang="en-US" altLang="zh-CN" sz="2400" b="1"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有一个人，名叫西门，向来在那城</a:t>
            </a:r>
            <a:r>
              <a:rPr lang="zh-TW" altLang="en-US" sz="2400" dirty="0" smtClean="0">
                <a:solidFill>
                  <a:srgbClr val="FF0000"/>
                </a:solidFill>
                <a:latin typeface="华文细黑"/>
                <a:ea typeface="华文细黑"/>
                <a:cs typeface="华文细黑"/>
              </a:rPr>
              <a:t>里行邪术</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使撒玛利亚</a:t>
            </a:r>
            <a:r>
              <a:rPr lang="zh-TW" altLang="en-US" sz="2400" dirty="0">
                <a:solidFill>
                  <a:srgbClr val="FF0000"/>
                </a:solidFill>
                <a:latin typeface="华文细黑"/>
                <a:ea typeface="华文细黑"/>
                <a:cs typeface="华文细黑"/>
              </a:rPr>
              <a:t>的百姓惊</a:t>
            </a:r>
            <a:r>
              <a:rPr lang="zh-TW" altLang="en-US" sz="2400" dirty="0" smtClean="0">
                <a:solidFill>
                  <a:srgbClr val="FF0000"/>
                </a:solidFill>
                <a:latin typeface="华文细黑"/>
                <a:ea typeface="华文细黑"/>
                <a:cs typeface="华文细黑"/>
              </a:rPr>
              <a:t>奇</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a:t>
            </a:r>
            <a:r>
              <a:rPr lang="en-US" altLang="zh-TW" sz="2400" dirty="0" smtClean="0">
                <a:solidFill>
                  <a:srgbClr val="FF0000"/>
                </a:solidFill>
                <a:latin typeface="华文细黑"/>
                <a:ea typeface="华文细黑"/>
                <a:cs typeface="华文细黑"/>
              </a:rPr>
              <a:t>9a</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西门</a:t>
            </a:r>
            <a:r>
              <a:rPr lang="ja-JP"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骄傲</a:t>
            </a:r>
            <a:r>
              <a:rPr lang="ja-JP" altLang="en-US" sz="2400" dirty="0" smtClean="0">
                <a:solidFill>
                  <a:srgbClr val="FF0000"/>
                </a:solidFill>
                <a:latin typeface="华文细黑"/>
                <a:ea typeface="华文细黑"/>
                <a:cs typeface="华文细黑"/>
              </a:rPr>
              <a:t>被肉体所</a:t>
            </a:r>
            <a:r>
              <a:rPr lang="zh-CN" altLang="en-US" sz="2400" dirty="0" smtClean="0">
                <a:solidFill>
                  <a:srgbClr val="FF0000"/>
                </a:solidFill>
                <a:latin typeface="华文细黑"/>
                <a:ea typeface="华文细黑"/>
                <a:cs typeface="华文细黑"/>
              </a:rPr>
              <a:t>加大</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妄自尊</a:t>
            </a:r>
            <a:r>
              <a:rPr lang="zh-TW" altLang="en-US" sz="2400" dirty="0" smtClean="0">
                <a:solidFill>
                  <a:srgbClr val="FF0000"/>
                </a:solidFill>
                <a:latin typeface="华文细黑"/>
                <a:ea typeface="华文细黑"/>
                <a:cs typeface="华文细黑"/>
              </a:rPr>
              <a:t>大</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a:t>
            </a:r>
            <a:r>
              <a:rPr lang="en-US" altLang="zh-CN" sz="2400" dirty="0" smtClean="0">
                <a:solidFill>
                  <a:srgbClr val="FF0000"/>
                </a:solidFill>
                <a:latin typeface="华文细黑"/>
                <a:ea typeface="华文细黑"/>
                <a:cs typeface="华文细黑"/>
              </a:rPr>
              <a:t>9b</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西门</a:t>
            </a:r>
            <a:r>
              <a:rPr lang="zh-TW" altLang="en-US" sz="2400" b="1" dirty="0">
                <a:solidFill>
                  <a:srgbClr val="FF0000"/>
                </a:solidFill>
                <a:latin typeface="华文细黑"/>
                <a:ea typeface="华文细黑"/>
                <a:cs typeface="华文细黑"/>
              </a:rPr>
              <a:t>的赞美是世界的激情</a:t>
            </a:r>
            <a:r>
              <a:rPr lang="zh-CN" altLang="en-US" sz="2400" b="1" dirty="0" smtClean="0">
                <a:solidFill>
                  <a:srgbClr val="FF0000"/>
                </a:solidFill>
                <a:latin typeface="华文细黑"/>
                <a:ea typeface="华文细黑"/>
                <a:cs typeface="华文细黑"/>
              </a:rPr>
              <a:t>。</a:t>
            </a:r>
            <a:r>
              <a:rPr lang="en-US" altLang="zh-CN" sz="2400" b="1"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无论大小，都听从他，说，这人就是那称为神的</a:t>
            </a:r>
            <a:r>
              <a:rPr lang="zh-TW" altLang="en-US" sz="2400" dirty="0" smtClean="0">
                <a:solidFill>
                  <a:srgbClr val="FF0000"/>
                </a:solidFill>
                <a:latin typeface="华文细黑"/>
                <a:ea typeface="华文细黑"/>
                <a:cs typeface="华文细黑"/>
              </a:rPr>
              <a:t>大能者。</a:t>
            </a:r>
            <a:r>
              <a:rPr lang="zh-TW" altLang="en-US" sz="2400" dirty="0">
                <a:solidFill>
                  <a:srgbClr val="FF0000"/>
                </a:solidFill>
                <a:latin typeface="华文细黑"/>
                <a:ea typeface="华文细黑"/>
                <a:cs typeface="华文细黑"/>
              </a:rPr>
              <a:t>他们听从他，因他久用邪术，使他们惊</a:t>
            </a:r>
            <a:r>
              <a:rPr lang="zh-TW" altLang="en-US" sz="2400" dirty="0" smtClean="0">
                <a:solidFill>
                  <a:srgbClr val="FF0000"/>
                </a:solidFill>
                <a:latin typeface="华文细黑"/>
                <a:ea typeface="华文细黑"/>
                <a:cs typeface="华文细黑"/>
              </a:rPr>
              <a:t>奇</a:t>
            </a:r>
            <a:r>
              <a:rPr lang="en-US" altLang="zh-CN"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a:t>
            </a:r>
            <a:r>
              <a:rPr lang="en-US" altLang="zh-CN" sz="2400" dirty="0" smtClean="0">
                <a:solidFill>
                  <a:srgbClr val="FF0000"/>
                </a:solidFill>
                <a:latin typeface="华文细黑"/>
                <a:ea typeface="华文细黑"/>
                <a:cs typeface="华文细黑"/>
              </a:rPr>
              <a:t>:10-</a:t>
            </a:r>
            <a:r>
              <a:rPr lang="en-US" altLang="zh-CN" sz="2400" dirty="0" smtClean="0">
                <a:solidFill>
                  <a:srgbClr val="FF0000"/>
                </a:solidFill>
                <a:latin typeface="华文细黑"/>
                <a:ea typeface="华文细黑"/>
                <a:cs typeface="华文细黑"/>
              </a:rPr>
              <a:t>11</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God </a:t>
            </a:r>
            <a:r>
              <a:rPr lang="en-US" sz="2400" dirty="0">
                <a:latin typeface="Arial Narrow"/>
                <a:cs typeface="Arial Narrow"/>
              </a:rPr>
              <a:t>sows His true </a:t>
            </a:r>
            <a:r>
              <a:rPr lang="en-US" sz="2400" dirty="0" err="1">
                <a:latin typeface="Arial Narrow"/>
                <a:cs typeface="Arial Narrow"/>
              </a:rPr>
              <a:t>believers</a:t>
            </a:r>
            <a:r>
              <a:rPr lang="en-US" sz="2400" dirty="0" err="1" smtClean="0">
                <a:latin typeface="Arial Narrow"/>
                <a:cs typeface="Arial Narrow"/>
              </a:rPr>
              <a:t>,Satan</a:t>
            </a:r>
            <a:r>
              <a:rPr lang="en-US" sz="2400" dirty="0" smtClean="0">
                <a:latin typeface="Arial Narrow"/>
                <a:cs typeface="Arial Narrow"/>
              </a:rPr>
              <a:t> sows </a:t>
            </a:r>
            <a:r>
              <a:rPr lang="en-US" sz="2400" dirty="0">
                <a:latin typeface="Arial Narrow"/>
                <a:cs typeface="Arial Narrow"/>
              </a:rPr>
              <a:t>his </a:t>
            </a:r>
            <a:r>
              <a:rPr lang="en-US" sz="2400" dirty="0" smtClean="0">
                <a:latin typeface="Arial Narrow"/>
                <a:cs typeface="Arial Narrow"/>
              </a:rPr>
              <a:t>counterfeits(Mt</a:t>
            </a:r>
            <a:r>
              <a:rPr lang="en-US" sz="2400" dirty="0">
                <a:latin typeface="Arial Narrow"/>
                <a:cs typeface="Arial Narrow"/>
              </a:rPr>
              <a:t>.13:24-30,36-43)</a:t>
            </a:r>
            <a:r>
              <a:rPr lang="en-US" sz="2400" dirty="0" smtClean="0">
                <a:latin typeface="Arial Narrow"/>
                <a:cs typeface="Arial Narrow"/>
              </a:rPr>
              <a:t>. </a:t>
            </a:r>
          </a:p>
          <a:p>
            <a:r>
              <a:rPr lang="en-US" sz="2400" b="1" dirty="0" smtClean="0">
                <a:latin typeface="Arial Narrow"/>
                <a:cs typeface="Arial Narrow"/>
              </a:rPr>
              <a:t>A</a:t>
            </a:r>
            <a:r>
              <a:rPr lang="en-US" sz="2400" b="1" dirty="0">
                <a:latin typeface="Arial Narrow"/>
                <a:cs typeface="Arial Narrow"/>
              </a:rPr>
              <a:t>. Simon’s works were energized by </a:t>
            </a:r>
            <a:r>
              <a:rPr lang="en-US" sz="2400" b="1" dirty="0" err="1">
                <a:latin typeface="Arial Narrow"/>
                <a:cs typeface="Arial Narrow"/>
              </a:rPr>
              <a:t>Satan</a:t>
            </a:r>
            <a:r>
              <a:rPr lang="en-US" sz="2400" b="1" dirty="0" err="1" smtClean="0">
                <a:latin typeface="Arial Narrow"/>
                <a:cs typeface="Arial Narrow"/>
              </a:rPr>
              <a:t>.</a:t>
            </a:r>
            <a:r>
              <a:rPr lang="en-US" sz="2400" dirty="0" err="1" smtClean="0">
                <a:latin typeface="Arial Narrow"/>
                <a:cs typeface="Arial Narrow"/>
              </a:rPr>
              <a:t>“</a:t>
            </a:r>
            <a:r>
              <a:rPr lang="en-US" sz="2400" dirty="0" err="1">
                <a:latin typeface="Arial Narrow"/>
                <a:cs typeface="Arial Narrow"/>
              </a:rPr>
              <a:t>Now</a:t>
            </a:r>
            <a:r>
              <a:rPr lang="en-US" sz="2400" dirty="0">
                <a:latin typeface="Arial Narrow"/>
                <a:cs typeface="Arial Narrow"/>
              </a:rPr>
              <a:t> for some time a man named Simon had practiced sorcery in the </a:t>
            </a:r>
            <a:r>
              <a:rPr lang="en-US" sz="2400" dirty="0" smtClean="0">
                <a:latin typeface="Arial Narrow"/>
                <a:cs typeface="Arial Narrow"/>
              </a:rPr>
              <a:t>city and amazed </a:t>
            </a:r>
            <a:r>
              <a:rPr lang="en-US" sz="2400" dirty="0">
                <a:latin typeface="Arial Narrow"/>
                <a:cs typeface="Arial Narrow"/>
              </a:rPr>
              <a:t>all the people of Samaria</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8:9a</a:t>
            </a:r>
            <a:r>
              <a:rPr lang="en-US" sz="2400" dirty="0" smtClean="0">
                <a:latin typeface="Arial Narrow"/>
                <a:cs typeface="Arial Narrow"/>
              </a:rPr>
              <a:t>).</a:t>
            </a:r>
            <a:endParaRPr lang="en-US" sz="2400" dirty="0">
              <a:latin typeface="Arial Narrow"/>
              <a:cs typeface="Arial Narrow"/>
            </a:endParaRPr>
          </a:p>
          <a:p>
            <a:r>
              <a:rPr lang="en-US" sz="2400" b="1" dirty="0">
                <a:latin typeface="Arial Narrow"/>
                <a:cs typeface="Arial Narrow"/>
              </a:rPr>
              <a:t>B. Simon’s </a:t>
            </a:r>
            <a:r>
              <a:rPr lang="en-US" sz="2400" b="1" dirty="0" smtClean="0">
                <a:latin typeface="Arial Narrow"/>
                <a:cs typeface="Arial Narrow"/>
              </a:rPr>
              <a:t>pride </a:t>
            </a:r>
            <a:r>
              <a:rPr lang="en-US" sz="2400" b="1" dirty="0">
                <a:latin typeface="Arial Narrow"/>
                <a:cs typeface="Arial Narrow"/>
              </a:rPr>
              <a:t>was energized by the flesh. </a:t>
            </a:r>
            <a:r>
              <a:rPr lang="en-US" sz="2400" dirty="0">
                <a:latin typeface="Arial Narrow"/>
                <a:cs typeface="Arial Narrow"/>
              </a:rPr>
              <a:t>“He boasted that he was </a:t>
            </a:r>
            <a:r>
              <a:rPr lang="en-US" sz="2400" dirty="0" smtClean="0">
                <a:latin typeface="Arial Narrow"/>
                <a:cs typeface="Arial Narrow"/>
              </a:rPr>
              <a:t>some-one </a:t>
            </a:r>
            <a:r>
              <a:rPr lang="en-US" sz="2400" dirty="0">
                <a:latin typeface="Arial Narrow"/>
                <a:cs typeface="Arial Narrow"/>
              </a:rPr>
              <a:t>great”(8:9b).</a:t>
            </a:r>
          </a:p>
          <a:p>
            <a:r>
              <a:rPr lang="en-US" sz="2400" b="1" dirty="0">
                <a:latin typeface="Arial Narrow"/>
                <a:cs typeface="Arial Narrow"/>
              </a:rPr>
              <a:t>C. Simon’s praise was energized by the </a:t>
            </a:r>
            <a:r>
              <a:rPr lang="en-US" sz="2400" b="1" dirty="0" err="1">
                <a:latin typeface="Arial Narrow"/>
                <a:cs typeface="Arial Narrow"/>
              </a:rPr>
              <a:t>world.</a:t>
            </a:r>
            <a:r>
              <a:rPr lang="en-US" sz="2400" dirty="0" err="1">
                <a:latin typeface="Arial Narrow"/>
                <a:cs typeface="Arial Narrow"/>
              </a:rPr>
              <a:t>“And</a:t>
            </a:r>
            <a:r>
              <a:rPr lang="en-US" sz="2400" dirty="0">
                <a:latin typeface="Arial Narrow"/>
                <a:cs typeface="Arial Narrow"/>
              </a:rPr>
              <a:t> all the </a:t>
            </a:r>
            <a:r>
              <a:rPr lang="en-US" sz="2400" dirty="0" err="1">
                <a:latin typeface="Arial Narrow"/>
                <a:cs typeface="Arial Narrow"/>
              </a:rPr>
              <a:t>people,both</a:t>
            </a:r>
            <a:r>
              <a:rPr lang="en-US" sz="2400" dirty="0">
                <a:latin typeface="Arial Narrow"/>
                <a:cs typeface="Arial Narrow"/>
              </a:rPr>
              <a:t> high and </a:t>
            </a:r>
            <a:r>
              <a:rPr lang="en-US" sz="2400" dirty="0" err="1">
                <a:latin typeface="Arial Narrow"/>
                <a:cs typeface="Arial Narrow"/>
              </a:rPr>
              <a:t>low,gave</a:t>
            </a:r>
            <a:r>
              <a:rPr lang="en-US" sz="2400" dirty="0">
                <a:latin typeface="Arial Narrow"/>
                <a:cs typeface="Arial Narrow"/>
              </a:rPr>
              <a:t> him their attention and </a:t>
            </a:r>
            <a:r>
              <a:rPr lang="en-US" sz="2400" dirty="0" err="1">
                <a:latin typeface="Arial Narrow"/>
                <a:cs typeface="Arial Narrow"/>
              </a:rPr>
              <a:t>exclaimed,‘This</a:t>
            </a:r>
            <a:r>
              <a:rPr lang="en-US" sz="2400" dirty="0">
                <a:latin typeface="Arial Narrow"/>
                <a:cs typeface="Arial Narrow"/>
              </a:rPr>
              <a:t> man is rightly called the Great Power of </a:t>
            </a:r>
            <a:r>
              <a:rPr lang="en-US" sz="2400" dirty="0" err="1">
                <a:latin typeface="Arial Narrow"/>
                <a:cs typeface="Arial Narrow"/>
              </a:rPr>
              <a:t>God.’They</a:t>
            </a:r>
            <a:r>
              <a:rPr lang="en-US" sz="2400" dirty="0">
                <a:latin typeface="Arial Narrow"/>
                <a:cs typeface="Arial Narrow"/>
              </a:rPr>
              <a:t> followed him because he had amazed them for a long time with his sorcery”(8:10-11).</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9</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Tree>
    <p:extLst>
      <p:ext uri="{BB962C8B-B14F-4D97-AF65-F5344CB8AC3E}">
        <p14:creationId xmlns:p14="http://schemas.microsoft.com/office/powerpoint/2010/main" val="31316741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001642"/>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西门</a:t>
            </a:r>
            <a:r>
              <a:rPr lang="zh-CN" altLang="en-US" sz="2400" b="1" dirty="0" smtClean="0">
                <a:solidFill>
                  <a:srgbClr val="FF0000"/>
                </a:solidFill>
                <a:latin typeface="华文细黑"/>
                <a:ea typeface="华文细黑"/>
                <a:cs typeface="华文细黑"/>
              </a:rPr>
              <a:t>的</a:t>
            </a:r>
            <a:r>
              <a:rPr lang="zh-TW" altLang="en-US" sz="2400" b="1" dirty="0" smtClean="0">
                <a:solidFill>
                  <a:srgbClr val="FF0000"/>
                </a:solidFill>
                <a:latin typeface="华文细黑"/>
                <a:ea typeface="华文细黑"/>
                <a:cs typeface="华文细黑"/>
              </a:rPr>
              <a:t>决定是受到个人</a:t>
            </a:r>
            <a:r>
              <a:rPr lang="zh-TW" altLang="en-US" sz="2400" b="1" dirty="0" smtClean="0">
                <a:solidFill>
                  <a:srgbClr val="FF0000"/>
                </a:solidFill>
                <a:latin typeface="华文细黑"/>
                <a:ea typeface="华文细黑"/>
                <a:cs typeface="华文细黑"/>
              </a:rPr>
              <a:t>利益的激</a:t>
            </a:r>
            <a:r>
              <a:rPr lang="zh-CN" altLang="en-US" sz="2400" b="1" dirty="0" smtClean="0">
                <a:solidFill>
                  <a:srgbClr val="FF0000"/>
                </a:solidFill>
                <a:latin typeface="华文细黑"/>
                <a:ea typeface="华文细黑"/>
                <a:cs typeface="华文细黑"/>
              </a:rPr>
              <a:t>动</a:t>
            </a:r>
            <a:r>
              <a:rPr lang="zh-CN" altLang="en-US"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西门自己也信了。既受了洗，就常与腓利在一处。看见他所行的神迹和大异能，就甚惊</a:t>
            </a:r>
            <a:r>
              <a:rPr lang="zh-TW" altLang="en-US" sz="2400" dirty="0" smtClean="0">
                <a:solidFill>
                  <a:srgbClr val="FF0000"/>
                </a:solidFill>
                <a:latin typeface="华文细黑"/>
                <a:ea typeface="华文细黑"/>
                <a:cs typeface="华文细黑"/>
              </a:rPr>
              <a:t>奇</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西门看见使徒按手，便有圣灵赐下。就拿钱给使徒</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说，把这权柄也给我，叫我手按着谁。谁就可以受圣灵</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彼得说，你的银子，和你一同灭亡吧。因你想神的恩赐，是可以用钱买的</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你在这道上，无分无关。因为在神面前，你的心</a:t>
            </a:r>
            <a:r>
              <a:rPr lang="zh-TW" altLang="en-US" sz="2400" dirty="0" smtClean="0">
                <a:solidFill>
                  <a:srgbClr val="FF0000"/>
                </a:solidFill>
                <a:latin typeface="华文细黑"/>
                <a:ea typeface="华文细黑"/>
                <a:cs typeface="华文细黑"/>
              </a:rPr>
              <a:t>不正</a:t>
            </a:r>
            <a:r>
              <a:rPr lang="en-US" altLang="zh-CN"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13</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18</a:t>
            </a:r>
            <a:r>
              <a:rPr lang="en-US" altLang="zh-CN"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21</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Simony”</a:t>
            </a:r>
            <a:r>
              <a:rPr lang="zh-CN" altLang="en-US" sz="2400" dirty="0" smtClean="0">
                <a:solidFill>
                  <a:srgbClr val="FF0000"/>
                </a:solidFill>
                <a:latin typeface="华文细黑"/>
                <a:ea typeface="华文细黑"/>
                <a:cs typeface="华文细黑"/>
              </a:rPr>
              <a:t>正在买卖教堂职位</a:t>
            </a:r>
            <a:r>
              <a:rPr lang="zh-CN" altLang="en-US" sz="2400" dirty="0" smtClean="0">
                <a:solidFill>
                  <a:srgbClr val="FF0000"/>
                </a:solidFill>
                <a:latin typeface="华文细黑"/>
                <a:ea typeface="华文细黑"/>
                <a:cs typeface="华文细黑"/>
              </a:rPr>
              <a:t>或</a:t>
            </a:r>
            <a:r>
              <a:rPr lang="zh-CN" altLang="en-US" sz="2400" dirty="0" smtClean="0">
                <a:solidFill>
                  <a:srgbClr val="FF0000"/>
                </a:solidFill>
                <a:latin typeface="华文细黑"/>
                <a:ea typeface="华文细黑"/>
                <a:cs typeface="华文细黑"/>
              </a:rPr>
              <a:t>特权</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latin typeface="Arial Narrow"/>
                <a:cs typeface="Arial Narrow"/>
              </a:rPr>
              <a:t>D</a:t>
            </a:r>
            <a:r>
              <a:rPr lang="en-US" sz="2400" b="1" dirty="0">
                <a:latin typeface="Arial Narrow"/>
                <a:cs typeface="Arial Narrow"/>
              </a:rPr>
              <a:t>. Simon’s decision was energized by personal </a:t>
            </a:r>
            <a:r>
              <a:rPr lang="en-US" sz="2400" b="1" dirty="0" err="1">
                <a:latin typeface="Arial Narrow"/>
                <a:cs typeface="Arial Narrow"/>
              </a:rPr>
              <a:t>gain</a:t>
            </a:r>
            <a:r>
              <a:rPr lang="en-US" sz="2400" b="1" dirty="0" err="1" smtClean="0">
                <a:latin typeface="Arial Narrow"/>
                <a:cs typeface="Arial Narrow"/>
              </a:rPr>
              <a:t>.</a:t>
            </a:r>
            <a:r>
              <a:rPr lang="en-US" sz="2400" dirty="0" err="1" smtClean="0">
                <a:latin typeface="Arial Narrow"/>
                <a:cs typeface="Arial Narrow"/>
              </a:rPr>
              <a:t>“</a:t>
            </a:r>
            <a:r>
              <a:rPr lang="en-US" sz="2400" dirty="0" err="1">
                <a:latin typeface="Arial Narrow"/>
                <a:cs typeface="Arial Narrow"/>
              </a:rPr>
              <a:t>Simon</a:t>
            </a:r>
            <a:r>
              <a:rPr lang="en-US" sz="2400" dirty="0">
                <a:latin typeface="Arial Narrow"/>
                <a:cs typeface="Arial Narrow"/>
              </a:rPr>
              <a:t> himself </a:t>
            </a:r>
            <a:r>
              <a:rPr lang="en-US" sz="2400" dirty="0" smtClean="0">
                <a:latin typeface="Arial Narrow"/>
                <a:cs typeface="Arial Narrow"/>
              </a:rPr>
              <a:t>believed </a:t>
            </a:r>
            <a:r>
              <a:rPr lang="en-US" sz="2400" dirty="0">
                <a:latin typeface="Arial Narrow"/>
                <a:cs typeface="Arial Narrow"/>
              </a:rPr>
              <a:t>and was </a:t>
            </a:r>
            <a:r>
              <a:rPr lang="en-US" sz="2400" dirty="0" err="1" smtClean="0">
                <a:latin typeface="Arial Narrow"/>
                <a:cs typeface="Arial Narrow"/>
              </a:rPr>
              <a:t>baptized.And</a:t>
            </a:r>
            <a:r>
              <a:rPr lang="en-US" sz="2400" dirty="0" smtClean="0">
                <a:latin typeface="Arial Narrow"/>
                <a:cs typeface="Arial Narrow"/>
              </a:rPr>
              <a:t> </a:t>
            </a:r>
            <a:r>
              <a:rPr lang="en-US" sz="2400" dirty="0">
                <a:latin typeface="Arial Narrow"/>
                <a:cs typeface="Arial Narrow"/>
              </a:rPr>
              <a:t>he followed Philip everywhere, astonished by the great signs and miracles he saw</a:t>
            </a:r>
            <a:r>
              <a:rPr lang="en-US" sz="2400" dirty="0" smtClean="0">
                <a:latin typeface="Arial Narrow"/>
                <a:cs typeface="Arial Narrow"/>
              </a:rPr>
              <a:t>…When </a:t>
            </a:r>
            <a:r>
              <a:rPr lang="en-US" sz="2400" dirty="0">
                <a:latin typeface="Arial Narrow"/>
                <a:cs typeface="Arial Narrow"/>
              </a:rPr>
              <a:t>Simon saw that the Spirit was given at the laying on of the apostles’ </a:t>
            </a:r>
            <a:r>
              <a:rPr lang="en-US" sz="2400" dirty="0" err="1">
                <a:latin typeface="Arial Narrow"/>
                <a:cs typeface="Arial Narrow"/>
              </a:rPr>
              <a:t>hands</a:t>
            </a:r>
            <a:r>
              <a:rPr lang="en-US" sz="2400" dirty="0" err="1" smtClean="0">
                <a:latin typeface="Arial Narrow"/>
                <a:cs typeface="Arial Narrow"/>
              </a:rPr>
              <a:t>,he</a:t>
            </a:r>
            <a:r>
              <a:rPr lang="en-US" sz="2400" dirty="0" smtClean="0">
                <a:latin typeface="Arial Narrow"/>
                <a:cs typeface="Arial Narrow"/>
              </a:rPr>
              <a:t> </a:t>
            </a:r>
            <a:r>
              <a:rPr lang="en-US" sz="2400" dirty="0">
                <a:latin typeface="Arial Narrow"/>
                <a:cs typeface="Arial Narrow"/>
              </a:rPr>
              <a:t>offered them money</a:t>
            </a:r>
            <a:r>
              <a:rPr lang="en-US" sz="2400" b="1" dirty="0">
                <a:latin typeface="Arial Narrow"/>
                <a:cs typeface="Arial Narrow"/>
              </a:rPr>
              <a:t> </a:t>
            </a:r>
            <a:r>
              <a:rPr lang="en-US" sz="2400" dirty="0">
                <a:latin typeface="Arial Narrow"/>
                <a:cs typeface="Arial Narrow"/>
              </a:rPr>
              <a:t>and said, </a:t>
            </a:r>
            <a:r>
              <a:rPr lang="en-US" sz="2400" dirty="0" smtClean="0">
                <a:latin typeface="Arial Narrow"/>
                <a:cs typeface="Arial Narrow"/>
              </a:rPr>
              <a:t>Give </a:t>
            </a:r>
            <a:r>
              <a:rPr lang="en-US" sz="2400" dirty="0">
                <a:latin typeface="Arial Narrow"/>
                <a:cs typeface="Arial Narrow"/>
              </a:rPr>
              <a:t>me also this ability so that everyone on whom I lay my hands may receive the Holy Spirit</a:t>
            </a:r>
            <a:r>
              <a:rPr lang="en-US" sz="2400" dirty="0" smtClean="0">
                <a:latin typeface="Arial Narrow"/>
                <a:cs typeface="Arial Narrow"/>
              </a:rPr>
              <a:t>. </a:t>
            </a:r>
            <a:r>
              <a:rPr lang="en-US" sz="2400" dirty="0">
                <a:latin typeface="Arial Narrow"/>
                <a:cs typeface="Arial Narrow"/>
              </a:rPr>
              <a:t>Peter </a:t>
            </a:r>
            <a:r>
              <a:rPr lang="en-US" sz="2400" dirty="0" err="1" smtClean="0">
                <a:latin typeface="Arial Narrow"/>
                <a:cs typeface="Arial Narrow"/>
              </a:rPr>
              <a:t>answered:May</a:t>
            </a:r>
            <a:r>
              <a:rPr lang="en-US" sz="2400" dirty="0" smtClean="0">
                <a:latin typeface="Arial Narrow"/>
                <a:cs typeface="Arial Narrow"/>
              </a:rPr>
              <a:t> </a:t>
            </a:r>
            <a:r>
              <a:rPr lang="en-US" sz="2400" dirty="0">
                <a:latin typeface="Arial Narrow"/>
                <a:cs typeface="Arial Narrow"/>
              </a:rPr>
              <a:t>your money perish with </a:t>
            </a:r>
            <a:r>
              <a:rPr lang="en-US" sz="2400" dirty="0" err="1">
                <a:latin typeface="Arial Narrow"/>
                <a:cs typeface="Arial Narrow"/>
              </a:rPr>
              <a:t>you</a:t>
            </a:r>
            <a:r>
              <a:rPr lang="en-US" sz="2400" dirty="0" err="1" smtClean="0">
                <a:latin typeface="Arial Narrow"/>
                <a:cs typeface="Arial Narrow"/>
              </a:rPr>
              <a:t>,because</a:t>
            </a:r>
            <a:r>
              <a:rPr lang="en-US" sz="2400" dirty="0" smtClean="0">
                <a:latin typeface="Arial Narrow"/>
                <a:cs typeface="Arial Narrow"/>
              </a:rPr>
              <a:t> </a:t>
            </a:r>
            <a:r>
              <a:rPr lang="en-US" sz="2400" dirty="0">
                <a:latin typeface="Arial Narrow"/>
                <a:cs typeface="Arial Narrow"/>
              </a:rPr>
              <a:t>you thought you could buy the gift of God with money</a:t>
            </a:r>
            <a:r>
              <a:rPr lang="en-US" sz="2400" dirty="0" smtClean="0">
                <a:latin typeface="Arial Narrow"/>
                <a:cs typeface="Arial Narrow"/>
              </a:rPr>
              <a:t>! You </a:t>
            </a:r>
            <a:r>
              <a:rPr lang="en-US" sz="2400" dirty="0">
                <a:latin typeface="Arial Narrow"/>
                <a:cs typeface="Arial Narrow"/>
              </a:rPr>
              <a:t>have no part or </a:t>
            </a:r>
            <a:r>
              <a:rPr lang="en-US" sz="2400" dirty="0" smtClean="0">
                <a:latin typeface="Arial Narrow"/>
                <a:cs typeface="Arial Narrow"/>
              </a:rPr>
              <a:t>share </a:t>
            </a:r>
            <a:r>
              <a:rPr lang="en-US" sz="2400" dirty="0">
                <a:latin typeface="Arial Narrow"/>
                <a:cs typeface="Arial Narrow"/>
              </a:rPr>
              <a:t>in this </a:t>
            </a:r>
            <a:endParaRPr lang="en-US" sz="2400" dirty="0" smtClean="0">
              <a:latin typeface="Arial Narrow"/>
              <a:cs typeface="Arial Narrow"/>
            </a:endParaRPr>
          </a:p>
          <a:p>
            <a:r>
              <a:rPr lang="en-US" sz="2400" dirty="0" smtClean="0">
                <a:latin typeface="Arial Narrow"/>
                <a:cs typeface="Arial Narrow"/>
              </a:rPr>
              <a:t>ministry</a:t>
            </a:r>
            <a:r>
              <a:rPr lang="en-US" sz="2400" dirty="0">
                <a:latin typeface="Arial Narrow"/>
                <a:cs typeface="Arial Narrow"/>
              </a:rPr>
              <a:t>, because your heart is not right before </a:t>
            </a:r>
            <a:r>
              <a:rPr lang="en-US" sz="2400" dirty="0" smtClean="0">
                <a:latin typeface="Arial Narrow"/>
                <a:cs typeface="Arial Narrow"/>
              </a:rPr>
              <a:t>God</a:t>
            </a:r>
            <a:r>
              <a:rPr lang="en-US" sz="2400" dirty="0" smtClean="0">
                <a:latin typeface="Arial Narrow"/>
                <a:cs typeface="Arial Narrow"/>
              </a:rPr>
              <a:t>”(</a:t>
            </a:r>
            <a:r>
              <a:rPr lang="en-US" sz="2400" dirty="0">
                <a:latin typeface="Arial Narrow"/>
                <a:cs typeface="Arial Narrow"/>
              </a:rPr>
              <a:t>8:13,18-21)</a:t>
            </a:r>
            <a:r>
              <a:rPr lang="en-US" sz="2400" dirty="0" smtClean="0">
                <a:latin typeface="Arial Narrow"/>
                <a:cs typeface="Arial Narrow"/>
              </a:rPr>
              <a:t>. </a:t>
            </a:r>
            <a:endParaRPr lang="en-US" sz="2400" dirty="0" smtClean="0">
              <a:latin typeface="Arial Narrow"/>
              <a:cs typeface="Arial Narrow"/>
            </a:endParaRPr>
          </a:p>
          <a:p>
            <a:r>
              <a:rPr lang="en-US" sz="2400" dirty="0" smtClean="0">
                <a:latin typeface="Arial Narrow"/>
                <a:cs typeface="Arial Narrow"/>
              </a:rPr>
              <a:t>“Simony” </a:t>
            </a:r>
            <a:r>
              <a:rPr lang="en-US" sz="2400" dirty="0">
                <a:latin typeface="Arial Narrow"/>
                <a:cs typeface="Arial Narrow"/>
              </a:rPr>
              <a:t>i</a:t>
            </a:r>
            <a:r>
              <a:rPr lang="en-US" sz="2400" dirty="0" smtClean="0">
                <a:latin typeface="Arial Narrow"/>
                <a:cs typeface="Arial Narrow"/>
              </a:rPr>
              <a:t>s buying and selling of church positions or </a:t>
            </a:r>
            <a:r>
              <a:rPr lang="en-US" sz="2400" dirty="0" smtClean="0">
                <a:latin typeface="Arial Narrow"/>
                <a:cs typeface="Arial Narrow"/>
              </a:rPr>
              <a:t>privileges.</a:t>
            </a:r>
            <a:endParaRPr lang="en-US" sz="2400" dirty="0" smtClean="0">
              <a:latin typeface="Arial Narrow"/>
              <a:cs typeface="Arial Narrow"/>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zh-CN" altLang="zh-CN" sz="2800" dirty="0" smtClean="0">
                <a:solidFill>
                  <a:srgbClr val="0000FF"/>
                </a:solidFill>
                <a:latin typeface="Times"/>
                <a:cs typeface="Times"/>
              </a:rPr>
              <a:t>1</a:t>
            </a:r>
            <a:r>
              <a:rPr lang="en-US" altLang="zh-CN" sz="2800" dirty="0">
                <a:solidFill>
                  <a:srgbClr val="0000FF"/>
                </a:solidFill>
                <a:latin typeface="Times"/>
                <a:cs typeface="Times"/>
              </a:rPr>
              <a:t>0</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7380220" y="5418222"/>
            <a:ext cx="1917700" cy="1439778"/>
          </a:xfrm>
          <a:prstGeom prst="rect">
            <a:avLst/>
          </a:prstGeom>
        </p:spPr>
      </p:pic>
    </p:spTree>
    <p:extLst>
      <p:ext uri="{BB962C8B-B14F-4D97-AF65-F5344CB8AC3E}">
        <p14:creationId xmlns:p14="http://schemas.microsoft.com/office/powerpoint/2010/main" val="4279955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3785652"/>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西门</a:t>
            </a:r>
            <a:r>
              <a:rPr lang="zh-TW" altLang="en-US" sz="2400" b="1" dirty="0" smtClean="0">
                <a:solidFill>
                  <a:srgbClr val="FF0000"/>
                </a:solidFill>
                <a:latin typeface="华文细黑"/>
                <a:ea typeface="华文细黑"/>
                <a:cs typeface="华文细黑"/>
              </a:rPr>
              <a:t>心中充满了</a:t>
            </a:r>
            <a:r>
              <a:rPr lang="zh-CN" altLang="en-US" sz="2400" b="1" dirty="0" smtClean="0">
                <a:solidFill>
                  <a:srgbClr val="FF0000"/>
                </a:solidFill>
                <a:latin typeface="华文细黑"/>
                <a:ea typeface="华文细黑"/>
                <a:cs typeface="华文细黑"/>
              </a:rPr>
              <a:t>苦毒</a:t>
            </a:r>
            <a:r>
              <a:rPr lang="zh-CN" altLang="en-US" sz="2400" b="1"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我看出你正在苦胆之中，</a:t>
            </a:r>
            <a:r>
              <a:rPr lang="zh-TW" altLang="en-US" sz="2400" dirty="0" smtClean="0">
                <a:solidFill>
                  <a:srgbClr val="FF0000"/>
                </a:solidFill>
                <a:latin typeface="华文细黑"/>
                <a:ea typeface="华文细黑"/>
                <a:cs typeface="华文细黑"/>
              </a:rPr>
              <a:t>被罪恶捆绑</a:t>
            </a:r>
            <a:r>
              <a:rPr lang="en-US" altLang="zh-TW" sz="2400" dirty="0" smtClean="0">
                <a:solidFill>
                  <a:srgbClr val="FF0000"/>
                </a:solidFill>
                <a:latin typeface="华文细黑"/>
                <a:ea typeface="华文细黑"/>
                <a:cs typeface="华文细黑"/>
              </a:rPr>
              <a:t>”(8:23;</a:t>
            </a:r>
            <a:r>
              <a:rPr lang="zh-CN" altLang="en-US" sz="2400" dirty="0" smtClean="0">
                <a:solidFill>
                  <a:srgbClr val="FF0000"/>
                </a:solidFill>
                <a:latin typeface="华文细黑"/>
                <a:ea typeface="华文细黑"/>
                <a:cs typeface="华文细黑"/>
              </a:rPr>
              <a:t>申</a:t>
            </a:r>
            <a:r>
              <a:rPr lang="en-US" altLang="zh-CN" sz="2400" dirty="0" smtClean="0">
                <a:solidFill>
                  <a:srgbClr val="FF0000"/>
                </a:solidFill>
                <a:latin typeface="华文细黑"/>
                <a:ea typeface="华文细黑"/>
                <a:cs typeface="华文细黑"/>
              </a:rPr>
              <a:t>29:18</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来</a:t>
            </a:r>
            <a:r>
              <a:rPr lang="en-US" altLang="zh-CN" sz="2400" dirty="0" smtClean="0">
                <a:solidFill>
                  <a:srgbClr val="FF0000"/>
                </a:solidFill>
                <a:latin typeface="华文细黑"/>
                <a:ea typeface="华文细黑"/>
                <a:cs typeface="华文细黑"/>
              </a:rPr>
              <a:t>1</a:t>
            </a:r>
            <a:r>
              <a:rPr lang="en-US" altLang="zh-TW" sz="2400" dirty="0" smtClean="0">
                <a:solidFill>
                  <a:srgbClr val="FF0000"/>
                </a:solidFill>
                <a:latin typeface="华文细黑"/>
                <a:ea typeface="华文细黑"/>
                <a:cs typeface="华文细黑"/>
              </a:rPr>
              <a:t>2:15</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苦尽甘来</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F</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西门的祷告充满了自私</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西门说，愿你们为我求主，叫你们所说的，没有一样临到我身上</a:t>
            </a:r>
            <a:r>
              <a:rPr lang="zh-CN" altLang="en-US"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8</a:t>
            </a:r>
            <a:r>
              <a:rPr lang="en-US" altLang="zh-CN" sz="2400" dirty="0" smtClean="0">
                <a:solidFill>
                  <a:srgbClr val="FF0000"/>
                </a:solidFill>
                <a:latin typeface="华文细黑"/>
                <a:ea typeface="华文细黑"/>
                <a:cs typeface="华文细黑"/>
              </a:rPr>
              <a:t>:</a:t>
            </a:r>
            <a:r>
              <a:rPr lang="zh-CN" altLang="zh-CN" sz="2400" dirty="0" smtClean="0">
                <a:solidFill>
                  <a:srgbClr val="FF0000"/>
                </a:solidFill>
                <a:latin typeface="华文细黑"/>
                <a:ea typeface="华文细黑"/>
                <a:cs typeface="华文细黑"/>
              </a:rPr>
              <a:t>2</a:t>
            </a:r>
            <a:r>
              <a:rPr lang="en-US" altLang="zh-CN" sz="2400" dirty="0" smtClean="0">
                <a:solidFill>
                  <a:srgbClr val="FF0000"/>
                </a:solidFill>
                <a:latin typeface="华文细黑"/>
                <a:ea typeface="华文细黑"/>
                <a:cs typeface="华文细黑"/>
              </a:rPr>
              <a:t>4</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你必须承认自己的罪。没有人能为你</a:t>
            </a:r>
            <a:r>
              <a:rPr lang="zh-CN" altLang="en-US" sz="2400" dirty="0" smtClean="0">
                <a:solidFill>
                  <a:srgbClr val="FF0000"/>
                </a:solidFill>
                <a:latin typeface="华文细黑"/>
                <a:ea typeface="华文细黑"/>
                <a:cs typeface="华文细黑"/>
              </a:rPr>
              <a:t>做</a:t>
            </a:r>
            <a:r>
              <a:rPr lang="zh-CN" altLang="en-US" sz="2400" dirty="0" smtClean="0">
                <a:solidFill>
                  <a:srgbClr val="FF0000"/>
                </a:solidFill>
                <a:latin typeface="华文细黑"/>
                <a:ea typeface="华文细黑"/>
                <a:cs typeface="华文细黑"/>
              </a:rPr>
              <a:t>悔改</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祷告。</a:t>
            </a:r>
            <a:endParaRPr lang="en-US" altLang="zh-CN" sz="2400" b="1" dirty="0" smtClean="0">
              <a:solidFill>
                <a:srgbClr val="FF0000"/>
              </a:solidFill>
              <a:latin typeface="华文细黑"/>
              <a:ea typeface="华文细黑"/>
              <a:cs typeface="华文细黑"/>
            </a:endParaRPr>
          </a:p>
          <a:p>
            <a:r>
              <a:rPr lang="en-US" sz="2400" b="1" dirty="0" smtClean="0">
                <a:latin typeface="Arial Narrow"/>
                <a:cs typeface="Arial Narrow"/>
              </a:rPr>
              <a:t>E.</a:t>
            </a:r>
            <a:r>
              <a:rPr lang="en-US" sz="2400" dirty="0" smtClean="0">
                <a:latin typeface="Arial Narrow"/>
                <a:cs typeface="Arial Narrow"/>
              </a:rPr>
              <a:t> </a:t>
            </a:r>
            <a:r>
              <a:rPr lang="en-US" sz="2400" b="1" dirty="0" smtClean="0">
                <a:latin typeface="Arial Narrow"/>
                <a:cs typeface="Arial Narrow"/>
              </a:rPr>
              <a:t>Simon’s heart was energized by </a:t>
            </a:r>
            <a:r>
              <a:rPr lang="en-US" sz="2400" b="1" dirty="0" err="1" smtClean="0">
                <a:latin typeface="Arial Narrow"/>
                <a:cs typeface="Arial Narrow"/>
              </a:rPr>
              <a:t>bitterness.</a:t>
            </a:r>
            <a:r>
              <a:rPr lang="en-US" sz="2400" dirty="0" err="1" smtClean="0">
                <a:latin typeface="Arial Narrow"/>
                <a:cs typeface="Arial Narrow"/>
              </a:rPr>
              <a:t>“For</a:t>
            </a:r>
            <a:r>
              <a:rPr lang="en-US" sz="2400" dirty="0" smtClean="0">
                <a:latin typeface="Arial Narrow"/>
                <a:cs typeface="Arial Narrow"/>
              </a:rPr>
              <a:t> I see that you are full of bitterness and captive to sin”(8:23;He.12:15).[Bitterness </a:t>
            </a:r>
            <a:r>
              <a:rPr lang="en-US" sz="2400" dirty="0" err="1" smtClean="0">
                <a:latin typeface="Arial Narrow"/>
                <a:cs typeface="Arial Narrow"/>
              </a:rPr>
              <a:t>ends,sweetness</a:t>
            </a:r>
            <a:r>
              <a:rPr lang="en-US" sz="2400" dirty="0" smtClean="0">
                <a:latin typeface="Arial Narrow"/>
                <a:cs typeface="Arial Narrow"/>
              </a:rPr>
              <a:t> begins]</a:t>
            </a:r>
          </a:p>
          <a:p>
            <a:r>
              <a:rPr lang="en-US" sz="2400" b="1" dirty="0" smtClean="0">
                <a:latin typeface="Arial Narrow"/>
                <a:cs typeface="Arial Narrow"/>
              </a:rPr>
              <a:t>F</a:t>
            </a:r>
            <a:r>
              <a:rPr lang="en-US" sz="2400" b="1" dirty="0">
                <a:latin typeface="Arial Narrow"/>
                <a:cs typeface="Arial Narrow"/>
              </a:rPr>
              <a:t>. Simon’s prayer was energized by selfishness.</a:t>
            </a:r>
            <a:r>
              <a:rPr lang="en-US" sz="2400" dirty="0">
                <a:latin typeface="Arial Narrow"/>
                <a:cs typeface="Arial Narrow"/>
              </a:rPr>
              <a:t> “Then Simon answered, “Pray to the Lord for me so that nothing you have said may happen to me”(8:24). You have to confess your own sin. No one can pray </a:t>
            </a:r>
            <a:r>
              <a:rPr lang="en-US" sz="2400" dirty="0" smtClean="0">
                <a:latin typeface="Arial Narrow"/>
                <a:cs typeface="Arial Narrow"/>
              </a:rPr>
              <a:t>repenting </a:t>
            </a:r>
            <a:r>
              <a:rPr lang="en-US" sz="2400" dirty="0">
                <a:latin typeface="Arial Narrow"/>
                <a:cs typeface="Arial Narrow"/>
              </a:rPr>
              <a:t>prayer for you.</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zh-CN" altLang="zh-CN" sz="2800" dirty="0" smtClean="0">
                <a:solidFill>
                  <a:srgbClr val="0000FF"/>
                </a:solidFill>
                <a:latin typeface="Times"/>
                <a:cs typeface="Times"/>
              </a:rPr>
              <a:t>1</a:t>
            </a:r>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pic>
        <p:nvPicPr>
          <p:cNvPr id="7" name="Picture 6"/>
          <p:cNvPicPr>
            <a:picLocks noChangeAspect="1"/>
          </p:cNvPicPr>
          <p:nvPr/>
        </p:nvPicPr>
        <p:blipFill>
          <a:blip r:embed="rId3"/>
          <a:stretch>
            <a:fillRect/>
          </a:stretch>
        </p:blipFill>
        <p:spPr>
          <a:xfrm>
            <a:off x="5372481" y="4213648"/>
            <a:ext cx="3810000" cy="2656374"/>
          </a:xfrm>
          <a:prstGeom prst="rect">
            <a:avLst/>
          </a:prstGeom>
        </p:spPr>
      </p:pic>
      <p:sp>
        <p:nvSpPr>
          <p:cNvPr id="3" name="TextBox 2"/>
          <p:cNvSpPr txBox="1"/>
          <p:nvPr/>
        </p:nvSpPr>
        <p:spPr>
          <a:xfrm>
            <a:off x="0" y="4426068"/>
            <a:ext cx="5214148" cy="1569660"/>
          </a:xfrm>
          <a:prstGeom prst="rect">
            <a:avLst/>
          </a:prstGeom>
          <a:noFill/>
        </p:spPr>
        <p:txBody>
          <a:bodyPr wrap="square" rtlCol="0">
            <a:spAutoFit/>
          </a:bodyPr>
          <a:lstStyle/>
          <a:p>
            <a:pPr algn="ctr"/>
            <a:r>
              <a:rPr lang="zh-CN" altLang="en-US" sz="4800" dirty="0" smtClean="0">
                <a:solidFill>
                  <a:srgbClr val="008000"/>
                </a:solidFill>
                <a:latin typeface="华文细黑"/>
                <a:ea typeface="华文细黑"/>
                <a:cs typeface="华文细黑"/>
              </a:rPr>
              <a:t>快乐</a:t>
            </a:r>
            <a:r>
              <a:rPr lang="zh-TW" altLang="en-US" sz="4800" dirty="0" smtClean="0">
                <a:solidFill>
                  <a:srgbClr val="008000"/>
                </a:solidFill>
                <a:latin typeface="华文细黑"/>
                <a:ea typeface="华文细黑"/>
                <a:cs typeface="华文细黑"/>
              </a:rPr>
              <a:t>取决于情况，</a:t>
            </a:r>
            <a:endParaRPr lang="en-US" altLang="zh-TW" sz="4800" dirty="0" smtClean="0">
              <a:solidFill>
                <a:srgbClr val="008000"/>
              </a:solidFill>
              <a:latin typeface="华文细黑"/>
              <a:ea typeface="华文细黑"/>
              <a:cs typeface="华文细黑"/>
            </a:endParaRPr>
          </a:p>
          <a:p>
            <a:pPr algn="ctr"/>
            <a:r>
              <a:rPr lang="zh-CN" altLang="en-US" sz="4800" dirty="0" smtClean="0">
                <a:solidFill>
                  <a:srgbClr val="008000"/>
                </a:solidFill>
                <a:latin typeface="华文细黑"/>
                <a:ea typeface="华文细黑"/>
                <a:cs typeface="华文细黑"/>
              </a:rPr>
              <a:t>喜乐</a:t>
            </a:r>
            <a:r>
              <a:rPr lang="zh-TW" altLang="en-US" sz="4800" dirty="0" smtClean="0">
                <a:solidFill>
                  <a:srgbClr val="008000"/>
                </a:solidFill>
                <a:latin typeface="华文细黑"/>
                <a:ea typeface="华文细黑"/>
                <a:cs typeface="华文细黑"/>
              </a:rPr>
              <a:t>取决于</a:t>
            </a:r>
            <a:r>
              <a:rPr lang="zh-TW" altLang="en-US" sz="4800" dirty="0">
                <a:solidFill>
                  <a:srgbClr val="008000"/>
                </a:solidFill>
                <a:latin typeface="华文细黑"/>
                <a:ea typeface="华文细黑"/>
                <a:cs typeface="华文细黑"/>
              </a:rPr>
              <a:t>神。</a:t>
            </a:r>
            <a:endParaRPr lang="en-US" sz="4800" dirty="0">
              <a:solidFill>
                <a:srgbClr val="008000"/>
              </a:solidFill>
              <a:latin typeface="华文细黑"/>
              <a:ea typeface="华文细黑"/>
              <a:cs typeface="华文细黑"/>
            </a:endParaRPr>
          </a:p>
        </p:txBody>
      </p:sp>
    </p:spTree>
    <p:extLst>
      <p:ext uri="{BB962C8B-B14F-4D97-AF65-F5344CB8AC3E}">
        <p14:creationId xmlns:p14="http://schemas.microsoft.com/office/powerpoint/2010/main" val="3231746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58236"/>
            <a:ext cx="9137169" cy="3046988"/>
          </a:xfrm>
          <a:prstGeom prst="rect">
            <a:avLst/>
          </a:prstGeom>
        </p:spPr>
        <p:txBody>
          <a:bodyPr wrap="square">
            <a:spAutoFit/>
          </a:bodyPr>
          <a:lstStyle/>
          <a:p>
            <a:r>
              <a:rPr lang="zh-TW" altLang="en-US" sz="2400" dirty="0" smtClean="0">
                <a:solidFill>
                  <a:srgbClr val="FF0000"/>
                </a:solidFill>
                <a:latin typeface="华文细黑"/>
                <a:ea typeface="华文细黑"/>
                <a:cs typeface="华文细黑"/>
              </a:rPr>
              <a:t>“你当懊悔你这罪恶</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祈</a:t>
            </a:r>
            <a:r>
              <a:rPr lang="zh-TW" altLang="en-US" sz="2400" dirty="0">
                <a:solidFill>
                  <a:srgbClr val="FF0000"/>
                </a:solidFill>
                <a:latin typeface="华文细黑"/>
                <a:ea typeface="华文细黑"/>
                <a:cs typeface="华文细黑"/>
              </a:rPr>
              <a:t>求主。或者你心里的意念可得</a:t>
            </a:r>
            <a:r>
              <a:rPr lang="zh-TW" altLang="en-US" sz="2400" dirty="0" smtClean="0">
                <a:solidFill>
                  <a:srgbClr val="FF0000"/>
                </a:solidFill>
                <a:latin typeface="华文细黑"/>
                <a:ea typeface="华文细黑"/>
                <a:cs typeface="华文细黑"/>
              </a:rPr>
              <a:t>赦免</a:t>
            </a:r>
            <a:r>
              <a:rPr lang="zh-CN" altLang="zh-TW"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(8:22</a:t>
            </a:r>
            <a:r>
              <a:rPr lang="en-US" altLang="zh-CN"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。需要悔改。</a:t>
            </a:r>
            <a:r>
              <a:rPr lang="en-US" altLang="zh-CN" sz="2400" dirty="0" smtClean="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你当懊悔你这罪恶</a:t>
            </a:r>
            <a:r>
              <a:rPr lang="en-US" altLang="zh-CN" sz="2400" dirty="0" smtClean="0">
                <a:solidFill>
                  <a:srgbClr val="FF0000"/>
                </a:solidFill>
                <a:latin typeface="华文细黑"/>
                <a:ea typeface="华文细黑"/>
                <a:cs typeface="华文细黑"/>
              </a:rPr>
              <a:t>”(8:22a)</a:t>
            </a:r>
            <a:r>
              <a:rPr lang="zh-CN" altLang="en-US" sz="2400" dirty="0" smtClean="0">
                <a:solidFill>
                  <a:srgbClr val="FF0000"/>
                </a:solidFill>
                <a:latin typeface="华文细黑"/>
                <a:ea typeface="华文细黑"/>
                <a:cs typeface="华文细黑"/>
              </a:rPr>
              <a:t>。</a:t>
            </a:r>
            <a:endParaRPr lang="en-US" altLang="zh-CN" sz="2400" b="1" dirty="0" smtClean="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。需要祷告。</a:t>
            </a:r>
            <a:r>
              <a:rPr lang="en-US" altLang="zh-CN"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祈求主。</a:t>
            </a:r>
            <a:r>
              <a:rPr lang="zh-TW" altLang="en-US" sz="2400" dirty="0" smtClean="0">
                <a:solidFill>
                  <a:srgbClr val="FF0000"/>
                </a:solidFill>
                <a:latin typeface="华文细黑"/>
                <a:ea typeface="华文细黑"/>
                <a:cs typeface="华文细黑"/>
              </a:rPr>
              <a:t>或</a:t>
            </a:r>
            <a:r>
              <a:rPr lang="zh-TW" altLang="en-US" sz="2400" dirty="0">
                <a:solidFill>
                  <a:srgbClr val="FF0000"/>
                </a:solidFill>
                <a:latin typeface="华文细黑"/>
                <a:ea typeface="华文细黑"/>
                <a:cs typeface="华文细黑"/>
              </a:rPr>
              <a:t>者你心里的意念可得赦免</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(8:22b)</a:t>
            </a:r>
            <a:r>
              <a:rPr lang="zh-CN"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“Repent of this wickedness and pray </a:t>
            </a:r>
            <a:r>
              <a:rPr lang="en-US" sz="2400" dirty="0">
                <a:latin typeface="Arial Narrow"/>
                <a:cs typeface="Arial Narrow"/>
              </a:rPr>
              <a:t>to the Lord in the hope that he may forgive you for having such a thought in your heart”(8:22)</a:t>
            </a:r>
          </a:p>
          <a:p>
            <a:r>
              <a:rPr lang="en-US" sz="2400" b="1" dirty="0">
                <a:latin typeface="Arial Narrow"/>
                <a:cs typeface="Arial Narrow"/>
              </a:rPr>
              <a:t>A. Need for repentance.</a:t>
            </a:r>
            <a:r>
              <a:rPr lang="en-US" sz="2400" dirty="0">
                <a:latin typeface="Arial Narrow"/>
                <a:cs typeface="Arial Narrow"/>
              </a:rPr>
              <a:t> “Repent of this wickedness”(8:22a).</a:t>
            </a:r>
          </a:p>
          <a:p>
            <a:r>
              <a:rPr lang="en-US" sz="2400" b="1" dirty="0">
                <a:latin typeface="Arial Narrow"/>
                <a:cs typeface="Arial Narrow"/>
              </a:rPr>
              <a:t>B.</a:t>
            </a:r>
            <a:r>
              <a:rPr lang="en-US" sz="2400" dirty="0">
                <a:latin typeface="Arial Narrow"/>
                <a:cs typeface="Arial Narrow"/>
              </a:rPr>
              <a:t> </a:t>
            </a:r>
            <a:r>
              <a:rPr lang="en-US" sz="2400" b="1" dirty="0">
                <a:latin typeface="Arial Narrow"/>
                <a:cs typeface="Arial Narrow"/>
              </a:rPr>
              <a:t>Need for prayer. </a:t>
            </a:r>
            <a:r>
              <a:rPr lang="en-US" sz="2400" dirty="0">
                <a:latin typeface="Arial Narrow"/>
                <a:cs typeface="Arial Narrow"/>
              </a:rPr>
              <a:t>“And pray to the Lord in the hope that he may forgive you for having such a thought in your heart”(8:22b).</a:t>
            </a: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486400" y="3215768"/>
            <a:ext cx="3657600" cy="3657600"/>
          </a:xfrm>
          <a:prstGeom prst="rect">
            <a:avLst/>
          </a:prstGeom>
        </p:spPr>
      </p:pic>
      <p:pic>
        <p:nvPicPr>
          <p:cNvPr id="3" name="Picture 2"/>
          <p:cNvPicPr>
            <a:picLocks noChangeAspect="1"/>
          </p:cNvPicPr>
          <p:nvPr/>
        </p:nvPicPr>
        <p:blipFill>
          <a:blip r:embed="rId4"/>
          <a:stretch>
            <a:fillRect/>
          </a:stretch>
        </p:blipFill>
        <p:spPr>
          <a:xfrm>
            <a:off x="-12126" y="3605224"/>
            <a:ext cx="5297758" cy="3268144"/>
          </a:xfrm>
          <a:prstGeom prst="rect">
            <a:avLst/>
          </a:prstGeom>
        </p:spPr>
      </p:pic>
    </p:spTree>
    <p:extLst>
      <p:ext uri="{BB962C8B-B14F-4D97-AF65-F5344CB8AC3E}">
        <p14:creationId xmlns:p14="http://schemas.microsoft.com/office/powerpoint/2010/main" val="122283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37169" cy="230832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众人听见</a:t>
            </a:r>
            <a:r>
              <a:rPr lang="zh-TW" altLang="en-US" sz="2400" dirty="0" smtClean="0">
                <a:solidFill>
                  <a:srgbClr val="FF0000"/>
                </a:solidFill>
                <a:latin typeface="华文细黑"/>
                <a:ea typeface="华文细黑"/>
                <a:cs typeface="华文细黑"/>
              </a:rPr>
              <a:t>了</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撒玛利亚人领受了神的道</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(8:6,14)</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。听圣灵所说的。</a:t>
            </a:r>
            <a:r>
              <a:rPr lang="en-US" altLang="zh-CN" sz="2400" dirty="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众人听见了</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(8:6)</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。领受神的道。“</a:t>
            </a:r>
            <a:r>
              <a:rPr lang="zh-TW" altLang="en-US" sz="2400" dirty="0">
                <a:solidFill>
                  <a:srgbClr val="FF0000"/>
                </a:solidFill>
                <a:latin typeface="华文细黑"/>
                <a:ea typeface="华文细黑"/>
                <a:cs typeface="华文细黑"/>
              </a:rPr>
              <a:t>撒玛利亚人领受了神的道</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8:14</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When the crowds heard…Samaria had accepted the word of God”(8:6,14).</a:t>
            </a:r>
          </a:p>
          <a:p>
            <a:r>
              <a:rPr lang="en-US" sz="2400" b="1" dirty="0">
                <a:latin typeface="Arial Narrow"/>
                <a:cs typeface="Arial Narrow"/>
              </a:rPr>
              <a:t>A. Hear what the Spirit says.</a:t>
            </a:r>
            <a:r>
              <a:rPr lang="en-US" sz="2400" dirty="0">
                <a:latin typeface="Arial Narrow"/>
                <a:cs typeface="Arial Narrow"/>
              </a:rPr>
              <a:t> “When the crowds heard”(8:6).</a:t>
            </a:r>
          </a:p>
          <a:p>
            <a:r>
              <a:rPr lang="en-US" sz="2400" b="1" dirty="0">
                <a:latin typeface="Arial Narrow"/>
                <a:cs typeface="Arial Narrow"/>
              </a:rPr>
              <a:t>B. Accept the Word of God. </a:t>
            </a:r>
            <a:r>
              <a:rPr lang="en-US" sz="2400" dirty="0">
                <a:latin typeface="Arial Narrow"/>
                <a:cs typeface="Arial Narrow"/>
              </a:rPr>
              <a:t>“Samaria had accepted the word of God”(8:14).</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灵的挑战。</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Spirit of </a:t>
            </a:r>
            <a:r>
              <a:rPr lang="en-US" sz="2800" b="1" dirty="0" smtClean="0">
                <a:latin typeface="Arial Narrow"/>
                <a:cs typeface="Arial Narrow"/>
              </a:rPr>
              <a:t>Christ’s </a:t>
            </a:r>
            <a:r>
              <a:rPr lang="en-US" sz="2800" b="1" dirty="0">
                <a:latin typeface="Arial Narrow"/>
                <a:cs typeface="Arial Narrow"/>
              </a:rPr>
              <a:t>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pic>
        <p:nvPicPr>
          <p:cNvPr id="9" name="Picture 8"/>
          <p:cNvPicPr>
            <a:picLocks noChangeAspect="1"/>
          </p:cNvPicPr>
          <p:nvPr/>
        </p:nvPicPr>
        <p:blipFill>
          <a:blip r:embed="rId3"/>
          <a:stretch>
            <a:fillRect/>
          </a:stretch>
        </p:blipFill>
        <p:spPr>
          <a:xfrm>
            <a:off x="0" y="2740461"/>
            <a:ext cx="4888926" cy="4117539"/>
          </a:xfrm>
          <a:prstGeom prst="rect">
            <a:avLst/>
          </a:prstGeom>
        </p:spPr>
      </p:pic>
      <p:pic>
        <p:nvPicPr>
          <p:cNvPr id="3" name="Picture 2"/>
          <p:cNvPicPr>
            <a:picLocks noChangeAspect="1"/>
          </p:cNvPicPr>
          <p:nvPr/>
        </p:nvPicPr>
        <p:blipFill>
          <a:blip r:embed="rId4"/>
          <a:stretch>
            <a:fillRect/>
          </a:stretch>
        </p:blipFill>
        <p:spPr>
          <a:xfrm>
            <a:off x="6554243" y="2764150"/>
            <a:ext cx="2667000" cy="4118919"/>
          </a:xfrm>
          <a:prstGeom prst="rect">
            <a:avLst/>
          </a:prstGeom>
        </p:spPr>
      </p:pic>
      <p:sp>
        <p:nvSpPr>
          <p:cNvPr id="5" name="TextBox 4"/>
          <p:cNvSpPr txBox="1"/>
          <p:nvPr/>
        </p:nvSpPr>
        <p:spPr>
          <a:xfrm>
            <a:off x="4792726" y="2778948"/>
            <a:ext cx="1710531" cy="3785652"/>
          </a:xfrm>
          <a:prstGeom prst="rect">
            <a:avLst/>
          </a:prstGeom>
          <a:noFill/>
        </p:spPr>
        <p:txBody>
          <a:bodyPr wrap="square" rtlCol="0">
            <a:spAutoFit/>
          </a:bodyPr>
          <a:lstStyle/>
          <a:p>
            <a:r>
              <a:rPr lang="zh-CN" altLang="en-US" sz="4800" dirty="0" smtClean="0">
                <a:latin typeface="华文细黑"/>
                <a:ea typeface="华文细黑"/>
                <a:cs typeface="华文细黑"/>
              </a:rPr>
              <a:t>要</a:t>
            </a:r>
            <a:endParaRPr lang="en-US" altLang="zh-CN" sz="4800" dirty="0" smtClean="0">
              <a:latin typeface="华文细黑"/>
              <a:ea typeface="华文细黑"/>
              <a:cs typeface="华文细黑"/>
            </a:endParaRPr>
          </a:p>
          <a:p>
            <a:r>
              <a:rPr lang="zh-CN" altLang="en-US" sz="4800" dirty="0" smtClean="0">
                <a:latin typeface="华文细黑"/>
                <a:ea typeface="华文细黑"/>
                <a:cs typeface="华文细黑"/>
              </a:rPr>
              <a:t>常常喜乐。</a:t>
            </a:r>
            <a:endParaRPr lang="en-US" altLang="zh-CN" sz="4800" dirty="0" smtClean="0">
              <a:latin typeface="华文细黑"/>
              <a:ea typeface="华文细黑"/>
              <a:cs typeface="华文细黑"/>
            </a:endParaRPr>
          </a:p>
          <a:p>
            <a:r>
              <a:rPr lang="en-US" altLang="zh-CN" sz="4800" dirty="0" smtClean="0">
                <a:latin typeface="华文细黑"/>
                <a:ea typeface="华文细黑"/>
                <a:cs typeface="华文细黑"/>
              </a:rPr>
              <a:t>(</a:t>
            </a:r>
            <a:r>
              <a:rPr lang="zh-CN" altLang="en-US" sz="4800" dirty="0" smtClean="0">
                <a:latin typeface="华文细黑"/>
                <a:ea typeface="华文细黑"/>
                <a:cs typeface="华文细黑"/>
              </a:rPr>
              <a:t>帖前：</a:t>
            </a:r>
            <a:endParaRPr lang="en-US" altLang="zh-CN" sz="4800" dirty="0" smtClean="0">
              <a:latin typeface="华文细黑"/>
              <a:ea typeface="华文细黑"/>
              <a:cs typeface="华文细黑"/>
            </a:endParaRPr>
          </a:p>
          <a:p>
            <a:r>
              <a:rPr lang="zh-CN" altLang="zh-CN" sz="4800" dirty="0" smtClean="0">
                <a:latin typeface="华文细黑"/>
                <a:ea typeface="华文细黑"/>
                <a:cs typeface="华文细黑"/>
              </a:rPr>
              <a:t>5</a:t>
            </a:r>
            <a:r>
              <a:rPr lang="en-US" altLang="zh-CN" sz="4800" dirty="0">
                <a:latin typeface="华文细黑"/>
                <a:ea typeface="华文细黑"/>
                <a:cs typeface="华文细黑"/>
              </a:rPr>
              <a:t>:</a:t>
            </a:r>
            <a:r>
              <a:rPr lang="en-US" altLang="zh-CN" sz="4800" dirty="0" smtClean="0">
                <a:latin typeface="华文细黑"/>
                <a:ea typeface="华文细黑"/>
                <a:cs typeface="华文细黑"/>
              </a:rPr>
              <a:t>16)</a:t>
            </a:r>
            <a:endParaRPr lang="en-US" sz="4800" dirty="0">
              <a:latin typeface="华文细黑"/>
              <a:ea typeface="华文细黑"/>
              <a:cs typeface="华文细黑"/>
            </a:endParaRPr>
          </a:p>
        </p:txBody>
      </p:sp>
    </p:spTree>
    <p:extLst>
      <p:ext uri="{BB962C8B-B14F-4D97-AF65-F5344CB8AC3E}">
        <p14:creationId xmlns:p14="http://schemas.microsoft.com/office/powerpoint/2010/main" val="2786722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87401"/>
            <a:ext cx="9144000" cy="5262979"/>
          </a:xfrm>
          <a:prstGeom prst="rect">
            <a:avLst/>
          </a:prstGeom>
        </p:spPr>
        <p:txBody>
          <a:bodyPr wrap="square">
            <a:spAutoFit/>
          </a:bodyPr>
          <a:lstStyle/>
          <a:p>
            <a:r>
              <a:rPr lang="zh-CN" altLang="en-US" sz="2400" dirty="0">
                <a:solidFill>
                  <a:srgbClr val="FF0000"/>
                </a:solidFill>
                <a:latin typeface="华文细黑"/>
                <a:ea typeface="华文细黑"/>
                <a:cs typeface="华文细黑"/>
              </a:rPr>
              <a:t>耶稣借着向井边的撒玛利亚妇人宣告他就是基督，给撒玛利亚人撒下了神道的种子。耶稣也说撒种者和收割者</a:t>
            </a:r>
            <a:r>
              <a:rPr lang="zh-TW" altLang="en-US" sz="2400" dirty="0" smtClean="0">
                <a:solidFill>
                  <a:srgbClr val="FF0000"/>
                </a:solidFill>
                <a:latin typeface="华文细黑"/>
                <a:ea typeface="华文细黑"/>
                <a:cs typeface="华文细黑"/>
              </a:rPr>
              <a:t>可以一起高兴</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4:36</a:t>
            </a:r>
            <a:r>
              <a:rPr lang="zh-TW" altLang="en-US" sz="2400" dirty="0">
                <a:solidFill>
                  <a:srgbClr val="FF0000"/>
                </a:solidFill>
                <a:latin typeface="华文细黑"/>
                <a:ea typeface="华文细黑"/>
                <a:cs typeface="华文细黑"/>
              </a:rPr>
              <a:t>）。耶稣和撒玛利亚妇人做了“辛苦的工作，你（菲利普）得到了劳动的好处</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4:38</a:t>
            </a:r>
            <a:r>
              <a:rPr lang="zh-TW" altLang="en-US" sz="2400" dirty="0">
                <a:solidFill>
                  <a:srgbClr val="FF0000"/>
                </a:solidFill>
                <a:latin typeface="华文细黑"/>
                <a:ea typeface="华文细黑"/>
                <a:cs typeface="华文细黑"/>
              </a:rPr>
              <a:t>）。 “那个镇上的许多撒马利亚人因为这个女人的见证而相</a:t>
            </a:r>
            <a:r>
              <a:rPr lang="zh-TW" altLang="en-US" sz="2400" dirty="0" smtClean="0">
                <a:solidFill>
                  <a:srgbClr val="FF0000"/>
                </a:solidFill>
                <a:latin typeface="华文细黑"/>
                <a:ea typeface="华文细黑"/>
                <a:cs typeface="华文细黑"/>
              </a:rPr>
              <a:t>信他</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因为他更</a:t>
            </a:r>
            <a:r>
              <a:rPr lang="zh-TW" altLang="en-US" sz="2400" dirty="0">
                <a:solidFill>
                  <a:srgbClr val="FF0000"/>
                </a:solidFill>
                <a:latin typeface="华文细黑"/>
                <a:ea typeface="华文细黑"/>
                <a:cs typeface="华文细黑"/>
              </a:rPr>
              <a:t>多的话变成</a:t>
            </a:r>
            <a:r>
              <a:rPr lang="zh-TW" altLang="en-US" sz="2400" dirty="0" smtClean="0">
                <a:solidFill>
                  <a:srgbClr val="FF0000"/>
                </a:solidFill>
                <a:latin typeface="华文细黑"/>
                <a:ea typeface="华文细黑"/>
                <a:cs typeface="华文细黑"/>
              </a:rPr>
              <a:t>了信徒”</a:t>
            </a:r>
            <a:r>
              <a:rPr lang="en-US" altLang="zh-TW" sz="2400" dirty="0" smtClean="0">
                <a:solidFill>
                  <a:srgbClr val="FF0000"/>
                </a:solidFill>
                <a:latin typeface="华文细黑"/>
                <a:ea typeface="华文细黑"/>
                <a:cs typeface="华文细黑"/>
              </a:rPr>
              <a:t>(4</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41</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他们</a:t>
            </a:r>
            <a:r>
              <a:rPr lang="zh-TW" altLang="en-US" sz="2400" dirty="0">
                <a:solidFill>
                  <a:srgbClr val="FF0000"/>
                </a:solidFill>
                <a:latin typeface="华文细黑"/>
                <a:ea typeface="华文细黑"/>
                <a:cs typeface="华文细黑"/>
              </a:rPr>
              <a:t>知道他是“世界的救主”（</a:t>
            </a:r>
            <a:r>
              <a:rPr lang="en-US" altLang="zh-TW" sz="2400" dirty="0" smtClean="0">
                <a:solidFill>
                  <a:srgbClr val="FF0000"/>
                </a:solidFill>
                <a:latin typeface="华文细黑"/>
                <a:ea typeface="华文细黑"/>
                <a:cs typeface="华文细黑"/>
              </a:rPr>
              <a:t>4:42</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dirty="0" smtClean="0">
                <a:latin typeface="Arial Narrow"/>
                <a:cs typeface="Arial Narrow"/>
              </a:rPr>
              <a:t>Jesus </a:t>
            </a:r>
            <a:r>
              <a:rPr lang="en-US" sz="2400" dirty="0">
                <a:latin typeface="Arial Narrow"/>
                <a:cs typeface="Arial Narrow"/>
              </a:rPr>
              <a:t>had sown the seed in Samaria to the Samaritan woman by the well and declared to her that He was the Messiah(Jn.4:4-26). Jesus also said that the sower and the reaper may be glad together(4:36). Jesus and the Samaritan woman did “the hard work, and you (Philip) reaped the benefits of their labor</a:t>
            </a:r>
            <a:r>
              <a:rPr lang="en-US" sz="2400" dirty="0" smtClean="0">
                <a:latin typeface="Arial Narrow"/>
                <a:cs typeface="Arial Narrow"/>
              </a:rPr>
              <a:t>” </a:t>
            </a:r>
          </a:p>
          <a:p>
            <a:r>
              <a:rPr lang="en-US" sz="2400" dirty="0" smtClean="0">
                <a:latin typeface="Arial Narrow"/>
                <a:cs typeface="Arial Narrow"/>
              </a:rPr>
              <a:t>(</a:t>
            </a:r>
            <a:r>
              <a:rPr lang="en-US" sz="2400" dirty="0">
                <a:latin typeface="Arial Narrow"/>
                <a:cs typeface="Arial Narrow"/>
              </a:rPr>
              <a:t>4:38)</a:t>
            </a:r>
            <a:r>
              <a:rPr lang="en-US" sz="2400" dirty="0" smtClean="0">
                <a:latin typeface="Arial Narrow"/>
                <a:cs typeface="Arial Narrow"/>
              </a:rPr>
              <a:t>.“</a:t>
            </a:r>
            <a:r>
              <a:rPr lang="en-US" sz="2400" dirty="0">
                <a:latin typeface="Arial Narrow"/>
                <a:cs typeface="Arial Narrow"/>
              </a:rPr>
              <a:t>Many of the Samaritans from that town believed </a:t>
            </a:r>
            <a:endParaRPr lang="en-US" sz="2400" dirty="0" smtClean="0">
              <a:latin typeface="Arial Narrow"/>
              <a:cs typeface="Arial Narrow"/>
            </a:endParaRPr>
          </a:p>
          <a:p>
            <a:r>
              <a:rPr lang="en-US" sz="2400" dirty="0" smtClean="0">
                <a:latin typeface="Arial Narrow"/>
                <a:cs typeface="Arial Narrow"/>
              </a:rPr>
              <a:t>in </a:t>
            </a:r>
            <a:r>
              <a:rPr lang="en-US" sz="2400" dirty="0">
                <a:latin typeface="Arial Narrow"/>
                <a:cs typeface="Arial Narrow"/>
              </a:rPr>
              <a:t>him because of the woman’s testimony…and because </a:t>
            </a:r>
            <a:endParaRPr lang="en-US" sz="2400" dirty="0" smtClean="0">
              <a:latin typeface="Arial Narrow"/>
              <a:cs typeface="Arial Narrow"/>
            </a:endParaRPr>
          </a:p>
          <a:p>
            <a:r>
              <a:rPr lang="en-US" sz="2400" dirty="0" smtClean="0">
                <a:latin typeface="Arial Narrow"/>
                <a:cs typeface="Arial Narrow"/>
              </a:rPr>
              <a:t>of his</a:t>
            </a:r>
            <a:r>
              <a:rPr lang="en-US" sz="2400" dirty="0">
                <a:latin typeface="Arial Narrow"/>
                <a:cs typeface="Arial Narrow"/>
              </a:rPr>
              <a:t> </a:t>
            </a:r>
            <a:r>
              <a:rPr lang="en-US" sz="2400" dirty="0" smtClean="0">
                <a:latin typeface="Arial Narrow"/>
                <a:cs typeface="Arial Narrow"/>
              </a:rPr>
              <a:t>words </a:t>
            </a:r>
            <a:r>
              <a:rPr lang="en-US" sz="2400" dirty="0">
                <a:latin typeface="Arial Narrow"/>
                <a:cs typeface="Arial Narrow"/>
              </a:rPr>
              <a:t>many more became believers</a:t>
            </a:r>
            <a:r>
              <a:rPr lang="en-US" sz="2400" dirty="0" smtClean="0">
                <a:latin typeface="Arial Narrow"/>
                <a:cs typeface="Arial Narrow"/>
              </a:rPr>
              <a:t>” (</a:t>
            </a:r>
            <a:r>
              <a:rPr lang="en-US" sz="2400" dirty="0">
                <a:latin typeface="Arial Narrow"/>
                <a:cs typeface="Arial Narrow"/>
              </a:rPr>
              <a:t>4:41).They </a:t>
            </a:r>
            <a:endParaRPr lang="en-US" sz="2400" dirty="0" smtClean="0">
              <a:latin typeface="Arial Narrow"/>
              <a:cs typeface="Arial Narrow"/>
            </a:endParaRPr>
          </a:p>
          <a:p>
            <a:r>
              <a:rPr lang="en-US" sz="2400" dirty="0" smtClean="0">
                <a:latin typeface="Arial Narrow"/>
                <a:cs typeface="Arial Narrow"/>
              </a:rPr>
              <a:t>know </a:t>
            </a:r>
            <a:r>
              <a:rPr lang="en-US" sz="2400" dirty="0">
                <a:latin typeface="Arial Narrow"/>
                <a:cs typeface="Arial Narrow"/>
              </a:rPr>
              <a:t>that He is “the Savior of the world”</a:t>
            </a:r>
            <a:r>
              <a:rPr lang="en-US" sz="2400" dirty="0" smtClean="0">
                <a:latin typeface="Arial Narrow"/>
                <a:cs typeface="Arial Narrow"/>
              </a:rPr>
              <a:t>(4</a:t>
            </a:r>
            <a:r>
              <a:rPr lang="en-US" sz="2400" dirty="0">
                <a:latin typeface="Arial Narrow"/>
                <a:cs typeface="Arial Narrow"/>
              </a:rPr>
              <a:t>:42)</a:t>
            </a:r>
            <a:r>
              <a:rPr lang="en-US" sz="2400" dirty="0" smtClean="0">
                <a:latin typeface="Arial Narrow"/>
                <a:cs typeface="Arial Narrow"/>
              </a:rPr>
              <a:t>.</a:t>
            </a:r>
            <a:endParaRPr lang="en-US" sz="2400" dirty="0">
              <a:latin typeface="Arial Narrow"/>
              <a:cs typeface="Arial Narrow"/>
            </a:endParaRPr>
          </a:p>
        </p:txBody>
      </p:sp>
      <p:sp>
        <p:nvSpPr>
          <p:cNvPr id="4" name="Rectangle 3"/>
          <p:cNvSpPr/>
          <p:nvPr/>
        </p:nvSpPr>
        <p:spPr>
          <a:xfrm>
            <a:off x="1" y="11625"/>
            <a:ext cx="9141412" cy="411119"/>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100476"/>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4</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3" name="Picture 2"/>
          <p:cNvPicPr>
            <a:picLocks noChangeAspect="1"/>
          </p:cNvPicPr>
          <p:nvPr/>
        </p:nvPicPr>
        <p:blipFill>
          <a:blip r:embed="rId3"/>
          <a:stretch>
            <a:fillRect/>
          </a:stretch>
        </p:blipFill>
        <p:spPr>
          <a:xfrm>
            <a:off x="6368571" y="4107569"/>
            <a:ext cx="2794669" cy="2794669"/>
          </a:xfrm>
          <a:prstGeom prst="rect">
            <a:avLst/>
          </a:prstGeom>
        </p:spPr>
      </p:pic>
      <p:pic>
        <p:nvPicPr>
          <p:cNvPr id="2" name="Picture 1"/>
          <p:cNvPicPr>
            <a:picLocks noChangeAspect="1"/>
          </p:cNvPicPr>
          <p:nvPr/>
        </p:nvPicPr>
        <p:blipFill>
          <a:blip r:embed="rId4"/>
          <a:stretch>
            <a:fillRect/>
          </a:stretch>
        </p:blipFill>
        <p:spPr>
          <a:xfrm>
            <a:off x="1" y="5567043"/>
            <a:ext cx="3962399" cy="1327608"/>
          </a:xfrm>
          <a:prstGeom prst="rect">
            <a:avLst/>
          </a:prstGeom>
        </p:spPr>
      </p:pic>
      <p:sp>
        <p:nvSpPr>
          <p:cNvPr id="5" name="TextBox 4"/>
          <p:cNvSpPr txBox="1"/>
          <p:nvPr/>
        </p:nvSpPr>
        <p:spPr>
          <a:xfrm>
            <a:off x="3982766" y="5580692"/>
            <a:ext cx="2385810" cy="1323439"/>
          </a:xfrm>
          <a:prstGeom prst="rect">
            <a:avLst/>
          </a:prstGeom>
          <a:noFill/>
        </p:spPr>
        <p:txBody>
          <a:bodyPr wrap="square" rtlCol="0">
            <a:spAutoFit/>
          </a:bodyPr>
          <a:lstStyle/>
          <a:p>
            <a:r>
              <a:rPr lang="en-US" sz="4000" dirty="0" smtClean="0"/>
              <a:t>Look up, </a:t>
            </a:r>
          </a:p>
          <a:p>
            <a:r>
              <a:rPr lang="en-US" sz="4000" dirty="0" smtClean="0"/>
              <a:t>see joy!</a:t>
            </a:r>
            <a:endParaRPr lang="en-US" sz="4000" dirty="0"/>
          </a:p>
        </p:txBody>
      </p:sp>
    </p:spTree>
    <p:extLst>
      <p:ext uri="{BB962C8B-B14F-4D97-AF65-F5344CB8AC3E}">
        <p14:creationId xmlns:p14="http://schemas.microsoft.com/office/powerpoint/2010/main" val="2162877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6194" y="2921000"/>
            <a:ext cx="5905500" cy="3937000"/>
          </a:xfrm>
          <a:prstGeom prst="rect">
            <a:avLst/>
          </a:prstGeom>
        </p:spPr>
      </p:pic>
      <p:sp>
        <p:nvSpPr>
          <p:cNvPr id="5" name="TextBox 4"/>
          <p:cNvSpPr txBox="1"/>
          <p:nvPr/>
        </p:nvSpPr>
        <p:spPr>
          <a:xfrm>
            <a:off x="0" y="15068"/>
            <a:ext cx="9144000" cy="3477875"/>
          </a:xfrm>
          <a:prstGeom prst="rect">
            <a:avLst/>
          </a:prstGeom>
          <a:noFill/>
        </p:spPr>
        <p:txBody>
          <a:bodyPr wrap="square" rtlCol="0">
            <a:spAutoFit/>
          </a:bodyPr>
          <a:lstStyle/>
          <a:p>
            <a:r>
              <a:rPr lang="zh-CN" altLang="en-US" sz="4400" b="1" dirty="0">
                <a:solidFill>
                  <a:srgbClr val="FF0000"/>
                </a:solidFill>
                <a:latin typeface="Arial Narrow"/>
                <a:ea typeface="华文细黑"/>
                <a:cs typeface="Arial Narrow"/>
              </a:rPr>
              <a:t>复活节</a:t>
            </a:r>
            <a:r>
              <a:rPr lang="en-US" altLang="zh-CN" sz="4400" b="1" dirty="0">
                <a:solidFill>
                  <a:srgbClr val="FF0000"/>
                </a:solidFill>
                <a:latin typeface="Arial Narrow"/>
                <a:ea typeface="华文细黑"/>
                <a:cs typeface="Arial Narrow"/>
              </a:rPr>
              <a:t>:</a:t>
            </a:r>
            <a:r>
              <a:rPr lang="zh-CN" altLang="en-US" sz="4400" dirty="0">
                <a:solidFill>
                  <a:srgbClr val="FF0000"/>
                </a:solidFill>
                <a:latin typeface="Arial Narrow"/>
                <a:ea typeface="华文细黑"/>
                <a:cs typeface="Arial Narrow"/>
              </a:rPr>
              <a:t>二零一七年四月十六日</a:t>
            </a:r>
            <a:endParaRPr lang="en-US" altLang="zh-CN" sz="4400" dirty="0">
              <a:solidFill>
                <a:srgbClr val="FF0000"/>
              </a:solidFill>
              <a:latin typeface="Arial Narrow"/>
              <a:ea typeface="华文细黑"/>
              <a:cs typeface="Arial Narrow"/>
            </a:endParaRPr>
          </a:p>
          <a:p>
            <a:r>
              <a:rPr lang="en-US" altLang="zh-CN" sz="4400" b="1" dirty="0">
                <a:latin typeface="Arial Narrow"/>
                <a:ea typeface="华文细黑"/>
                <a:cs typeface="Arial Narrow"/>
              </a:rPr>
              <a:t>Easter Sunday: </a:t>
            </a:r>
            <a:r>
              <a:rPr lang="en-US" altLang="zh-CN" sz="4400" dirty="0">
                <a:latin typeface="Arial Narrow"/>
                <a:ea typeface="华文细黑"/>
                <a:cs typeface="Arial Narrow"/>
              </a:rPr>
              <a:t>April 16, 2017 </a:t>
            </a:r>
            <a:endParaRPr lang="en-US" altLang="zh-CN" sz="4400" dirty="0" smtClean="0">
              <a:latin typeface="Arial Narrow"/>
              <a:ea typeface="华文细黑"/>
              <a:cs typeface="Arial Narrow"/>
            </a:endParaRPr>
          </a:p>
          <a:p>
            <a:r>
              <a:rPr lang="zh-CN" altLang="en-US" sz="4400" b="1" dirty="0" smtClean="0">
                <a:solidFill>
                  <a:srgbClr val="FF0000"/>
                </a:solidFill>
                <a:latin typeface="Arial Narrow"/>
                <a:ea typeface="华文细黑"/>
                <a:cs typeface="Arial Narrow"/>
              </a:rPr>
              <a:t>早上</a:t>
            </a:r>
            <a:r>
              <a:rPr lang="en-US" altLang="zh-CN" sz="4400" b="1" dirty="0" smtClean="0">
                <a:solidFill>
                  <a:srgbClr val="FF0000"/>
                </a:solidFill>
                <a:latin typeface="Arial Narrow"/>
                <a:ea typeface="华文细黑"/>
                <a:cs typeface="Arial Narrow"/>
              </a:rPr>
              <a:t>10</a:t>
            </a:r>
            <a:r>
              <a:rPr lang="zh-CN" altLang="en-US" sz="4400" b="1" dirty="0" smtClean="0">
                <a:solidFill>
                  <a:srgbClr val="FF0000"/>
                </a:solidFill>
                <a:latin typeface="Arial Narrow"/>
                <a:ea typeface="华文细黑"/>
                <a:cs typeface="Arial Narrow"/>
              </a:rPr>
              <a:t>点受浸礼</a:t>
            </a:r>
            <a:r>
              <a:rPr lang="en-US" altLang="zh-CN" sz="4400" b="1" dirty="0" smtClean="0">
                <a:latin typeface="Arial Narrow"/>
                <a:ea typeface="华文细黑"/>
                <a:cs typeface="Arial Narrow"/>
              </a:rPr>
              <a:t>10 am Baptism Service</a:t>
            </a:r>
          </a:p>
          <a:p>
            <a:r>
              <a:rPr lang="zh-CN" altLang="en-US" sz="4400" b="1" dirty="0">
                <a:solidFill>
                  <a:srgbClr val="FF0000"/>
                </a:solidFill>
                <a:latin typeface="Arial Narrow"/>
                <a:ea typeface="华文细黑"/>
                <a:cs typeface="Arial Narrow"/>
              </a:rPr>
              <a:t>早上</a:t>
            </a:r>
            <a:r>
              <a:rPr lang="en-US" altLang="zh-CN" sz="4400" b="1" dirty="0" smtClean="0">
                <a:solidFill>
                  <a:srgbClr val="FF0000"/>
                </a:solidFill>
                <a:latin typeface="Arial Narrow"/>
                <a:ea typeface="华文细黑"/>
                <a:cs typeface="Arial Narrow"/>
              </a:rPr>
              <a:t>10</a:t>
            </a:r>
            <a:r>
              <a:rPr lang="zh-CN" altLang="en-US" sz="4400" b="1" dirty="0" smtClean="0">
                <a:solidFill>
                  <a:srgbClr val="FF0000"/>
                </a:solidFill>
                <a:latin typeface="Arial Narrow"/>
                <a:ea typeface="华文细黑"/>
                <a:cs typeface="Arial Narrow"/>
              </a:rPr>
              <a:t>点</a:t>
            </a:r>
            <a:r>
              <a:rPr lang="en-US" altLang="zh-CN" sz="4400" b="1" dirty="0" smtClean="0">
                <a:solidFill>
                  <a:srgbClr val="FF0000"/>
                </a:solidFill>
                <a:latin typeface="华文细黑"/>
                <a:ea typeface="华文细黑"/>
                <a:cs typeface="华文细黑"/>
              </a:rPr>
              <a:t>30</a:t>
            </a:r>
            <a:r>
              <a:rPr lang="zh-CN" altLang="en-US" sz="4400" b="1" dirty="0" smtClean="0">
                <a:solidFill>
                  <a:srgbClr val="FF0000"/>
                </a:solidFill>
                <a:latin typeface="华文细黑"/>
                <a:ea typeface="华文细黑"/>
                <a:cs typeface="华文细黑"/>
              </a:rPr>
              <a:t>分聚会</a:t>
            </a:r>
            <a:r>
              <a:rPr lang="en-US" altLang="zh-CN" sz="4400" b="1" dirty="0" smtClean="0">
                <a:latin typeface="Arial Narrow"/>
                <a:ea typeface="华文细黑"/>
                <a:cs typeface="Arial Narrow"/>
              </a:rPr>
              <a:t>10:30 </a:t>
            </a:r>
            <a:r>
              <a:rPr lang="en-US" altLang="zh-CN" sz="4400" b="1" dirty="0">
                <a:latin typeface="Arial Narrow"/>
                <a:ea typeface="华文细黑"/>
                <a:cs typeface="Arial Narrow"/>
              </a:rPr>
              <a:t>am </a:t>
            </a:r>
            <a:r>
              <a:rPr lang="en-US" altLang="zh-CN" sz="4400" b="1" dirty="0" smtClean="0">
                <a:latin typeface="Arial Narrow"/>
                <a:ea typeface="华文细黑"/>
                <a:cs typeface="Arial Narrow"/>
              </a:rPr>
              <a:t>Service</a:t>
            </a:r>
            <a:endParaRPr lang="en-US" altLang="zh-CN" sz="4400" dirty="0">
              <a:latin typeface="Arial Narrow"/>
              <a:ea typeface="华文细黑"/>
              <a:cs typeface="Arial Narrow"/>
            </a:endParaRPr>
          </a:p>
          <a:p>
            <a:endParaRPr lang="en-US" altLang="zh-CN" sz="4400" b="1" dirty="0" smtClean="0">
              <a:latin typeface="Arial Narrow"/>
              <a:ea typeface="华文细黑"/>
              <a:cs typeface="Arial Narrow"/>
            </a:endParaRPr>
          </a:p>
        </p:txBody>
      </p:sp>
    </p:spTree>
    <p:extLst>
      <p:ext uri="{BB962C8B-B14F-4D97-AF65-F5344CB8AC3E}">
        <p14:creationId xmlns:p14="http://schemas.microsoft.com/office/powerpoint/2010/main" val="24718074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38933"/>
            <a:ext cx="9179441" cy="6839201"/>
          </a:xfrm>
        </p:spPr>
        <p:txBody>
          <a:bodyPr>
            <a:noAutofit/>
          </a:bodyPr>
          <a:lstStyle/>
          <a:p>
            <a:pPr algn="l"/>
            <a:r>
              <a:rPr lang="zh-CN" altLang="en-US" sz="3600" b="1" dirty="0" smtClean="0">
                <a:solidFill>
                  <a:schemeClr val="tx1"/>
                </a:solidFill>
                <a:latin typeface="Arial Narrow"/>
                <a:ea typeface="华文细黑"/>
                <a:cs typeface="Arial Narrow"/>
              </a:rPr>
              <a:t>棕榈</a:t>
            </a:r>
            <a:r>
              <a:rPr lang="zh-CN" altLang="en-US" sz="3600" b="1" dirty="0" smtClean="0">
                <a:solidFill>
                  <a:schemeClr val="tx1"/>
                </a:solidFill>
                <a:latin typeface="Arial Narrow"/>
                <a:ea typeface="华文细黑"/>
                <a:cs typeface="Arial Narrow"/>
              </a:rPr>
              <a:t>主</a:t>
            </a:r>
            <a:r>
              <a:rPr lang="zh-CN" altLang="en-US" sz="3600" b="1" dirty="0" smtClean="0">
                <a:solidFill>
                  <a:schemeClr val="tx1"/>
                </a:solidFill>
                <a:latin typeface="Arial Narrow"/>
                <a:ea typeface="华文细黑"/>
                <a:cs typeface="Arial Narrow"/>
              </a:rPr>
              <a:t>日</a:t>
            </a:r>
            <a:r>
              <a:rPr lang="en-US" altLang="zh-CN" sz="3600" b="1" dirty="0" smtClean="0">
                <a:solidFill>
                  <a:schemeClr val="tx1"/>
                </a:solidFill>
                <a:latin typeface="Arial Narrow"/>
                <a:ea typeface="华文细黑"/>
                <a:cs typeface="Arial Narrow"/>
              </a:rPr>
              <a:t>:</a:t>
            </a:r>
            <a:r>
              <a:rPr lang="zh-CN" altLang="en-US" sz="3600" dirty="0" smtClean="0">
                <a:solidFill>
                  <a:schemeClr val="tx1"/>
                </a:solidFill>
                <a:latin typeface="Arial Narrow"/>
                <a:ea typeface="华文细黑"/>
                <a:cs typeface="Arial Narrow"/>
              </a:rPr>
              <a:t>二零一七年四月九日</a:t>
            </a:r>
            <a:endParaRPr lang="en-US" altLang="zh-CN" sz="3600" dirty="0" smtClean="0">
              <a:solidFill>
                <a:schemeClr val="tx1"/>
              </a:solidFill>
              <a:latin typeface="Arial Narrow"/>
              <a:ea typeface="华文细黑"/>
              <a:cs typeface="Arial Narrow"/>
            </a:endParaRPr>
          </a:p>
          <a:p>
            <a:pPr algn="l"/>
            <a:r>
              <a:rPr lang="en-US" altLang="zh-CN" sz="3600" b="1" smtClean="0">
                <a:solidFill>
                  <a:schemeClr val="tx1"/>
                </a:solidFill>
                <a:latin typeface="Arial Narrow"/>
                <a:ea typeface="华文细黑"/>
                <a:cs typeface="Arial Narrow"/>
              </a:rPr>
              <a:t>Palm Sunday</a:t>
            </a:r>
            <a:r>
              <a:rPr lang="en-US" altLang="zh-CN" sz="3600" b="1" dirty="0" smtClean="0">
                <a:solidFill>
                  <a:schemeClr val="tx1"/>
                </a:solidFill>
                <a:latin typeface="Arial Narrow"/>
                <a:ea typeface="华文细黑"/>
                <a:cs typeface="Arial Narrow"/>
              </a:rPr>
              <a:t>: </a:t>
            </a:r>
            <a:r>
              <a:rPr lang="en-US" altLang="zh-CN" sz="3600" dirty="0" smtClean="0">
                <a:solidFill>
                  <a:schemeClr val="tx1"/>
                </a:solidFill>
                <a:latin typeface="Arial Narrow"/>
                <a:ea typeface="华文细黑"/>
                <a:cs typeface="Arial Narrow"/>
              </a:rPr>
              <a:t>April 9, 2017 </a:t>
            </a:r>
          </a:p>
          <a:p>
            <a:pPr algn="l"/>
            <a:r>
              <a:rPr lang="zh-CN" altLang="en-US" sz="3600" dirty="0" smtClean="0">
                <a:solidFill>
                  <a:srgbClr val="0000FF"/>
                </a:solidFill>
                <a:latin typeface="Arial Narrow"/>
                <a:ea typeface="华文细黑"/>
                <a:cs typeface="Arial Narrow"/>
              </a:rPr>
              <a:t>何礼义牧师</a:t>
            </a:r>
            <a:r>
              <a:rPr lang="en-US" altLang="zh-CN" sz="3600" dirty="0" smtClean="0">
                <a:solidFill>
                  <a:srgbClr val="0000FF"/>
                </a:solidFill>
                <a:latin typeface="Arial Narrow"/>
                <a:ea typeface="华文细黑"/>
                <a:cs typeface="Arial Narrow"/>
              </a:rPr>
              <a:t> </a:t>
            </a:r>
            <a:r>
              <a:rPr lang="en-US" sz="3600" dirty="0" smtClean="0">
                <a:solidFill>
                  <a:srgbClr val="0000FF"/>
                </a:solidFill>
                <a:latin typeface="Arial Narrow"/>
                <a:ea typeface="华文细黑"/>
                <a:cs typeface="Arial Narrow"/>
              </a:rPr>
              <a:t>Pastor Gary Hart</a:t>
            </a:r>
          </a:p>
          <a:p>
            <a:pPr algn="l"/>
            <a:r>
              <a:rPr lang="zh-CN" altLang="en-US" sz="3600" b="1" dirty="0" smtClean="0">
                <a:solidFill>
                  <a:srgbClr val="660066"/>
                </a:solidFill>
                <a:latin typeface="Arial Narrow"/>
                <a:ea typeface="华文细黑"/>
                <a:cs typeface="Arial Narrow"/>
              </a:rPr>
              <a:t>题目：</a:t>
            </a:r>
            <a:r>
              <a:rPr lang="en-US" altLang="zh-CN" sz="3600" b="1" dirty="0" smtClean="0">
                <a:solidFill>
                  <a:srgbClr val="660066"/>
                </a:solidFill>
                <a:latin typeface="Arial Narrow"/>
                <a:ea typeface="华文细黑"/>
                <a:cs typeface="Arial Narrow"/>
              </a:rPr>
              <a:t>“</a:t>
            </a:r>
            <a:r>
              <a:rPr lang="zh-CN" altLang="en-US" sz="3600" b="1" dirty="0" smtClean="0">
                <a:solidFill>
                  <a:srgbClr val="660066"/>
                </a:solidFill>
                <a:latin typeface="Arial Narrow"/>
                <a:ea typeface="华文细黑"/>
                <a:cs typeface="Arial Narrow"/>
              </a:rPr>
              <a:t>喜乐</a:t>
            </a:r>
            <a:r>
              <a:rPr lang="zh-CN" altLang="en-US" sz="3600" b="1" dirty="0" smtClean="0">
                <a:solidFill>
                  <a:srgbClr val="660066"/>
                </a:solidFill>
                <a:latin typeface="华文细黑"/>
                <a:ea typeface="华文细黑"/>
                <a:cs typeface="华文细黑"/>
              </a:rPr>
              <a:t>的</a:t>
            </a:r>
            <a:r>
              <a:rPr lang="en-US" sz="3600" b="1" dirty="0" smtClean="0">
                <a:solidFill>
                  <a:srgbClr val="660066"/>
                </a:solidFill>
                <a:latin typeface="华文细黑"/>
                <a:ea typeface="华文细黑"/>
                <a:cs typeface="华文细黑"/>
              </a:rPr>
              <a:t>教会 </a:t>
            </a:r>
            <a:r>
              <a:rPr lang="zh-TW" altLang="en-US" sz="3600" dirty="0" smtClean="0">
                <a:solidFill>
                  <a:srgbClr val="660066"/>
                </a:solidFill>
                <a:latin typeface="华文细黑"/>
                <a:ea typeface="华文细黑"/>
                <a:cs typeface="华文细黑"/>
              </a:rPr>
              <a:t>。</a:t>
            </a:r>
            <a:r>
              <a:rPr lang="en-US" altLang="zh-TW" sz="3600" b="1" dirty="0" smtClean="0">
                <a:solidFill>
                  <a:srgbClr val="660066"/>
                </a:solidFill>
                <a:latin typeface="Arial Narrow"/>
                <a:ea typeface="华文细黑"/>
                <a:cs typeface="Arial Narrow"/>
              </a:rPr>
              <a:t>”</a:t>
            </a:r>
          </a:p>
          <a:p>
            <a:pPr algn="l"/>
            <a:r>
              <a:rPr lang="en-US" sz="3600" b="1" dirty="0" smtClean="0">
                <a:solidFill>
                  <a:srgbClr val="660066"/>
                </a:solidFill>
                <a:latin typeface="Arial Narrow"/>
                <a:ea typeface="华文细黑"/>
                <a:cs typeface="Arial Narrow"/>
              </a:rPr>
              <a:t>Topic: </a:t>
            </a:r>
            <a:r>
              <a:rPr lang="en-US" sz="3600" dirty="0" smtClean="0">
                <a:solidFill>
                  <a:srgbClr val="660066"/>
                </a:solidFill>
                <a:latin typeface="Arial Narrow"/>
                <a:cs typeface="Arial Narrow"/>
              </a:rPr>
              <a:t>“</a:t>
            </a:r>
            <a:r>
              <a:rPr lang="en-US" altLang="zh-CN" sz="3600" dirty="0" smtClean="0">
                <a:solidFill>
                  <a:srgbClr val="660066"/>
                </a:solidFill>
                <a:latin typeface="Arial Narrow"/>
                <a:cs typeface="Arial Narrow"/>
              </a:rPr>
              <a:t>Joyful </a:t>
            </a:r>
            <a:r>
              <a:rPr lang="en-US" sz="3600" dirty="0" smtClean="0">
                <a:solidFill>
                  <a:srgbClr val="660066"/>
                </a:solidFill>
                <a:latin typeface="Arial Narrow"/>
                <a:cs typeface="Arial Narrow"/>
              </a:rPr>
              <a:t>Church.”</a:t>
            </a:r>
          </a:p>
          <a:p>
            <a:pPr algn="l"/>
            <a:r>
              <a:rPr lang="zh-CN" altLang="en-US" sz="3600" b="1" dirty="0" smtClean="0">
                <a:solidFill>
                  <a:srgbClr val="FF0000"/>
                </a:solidFill>
                <a:latin typeface="华文细黑"/>
                <a:ea typeface="华文细黑"/>
                <a:cs typeface="华文细黑"/>
              </a:rPr>
              <a:t>经文</a:t>
            </a:r>
            <a:r>
              <a:rPr lang="en-US" altLang="zh-CN" sz="3600" b="1" dirty="0" smtClean="0">
                <a:solidFill>
                  <a:srgbClr val="FF0000"/>
                </a:solidFill>
                <a:latin typeface="华文细黑"/>
                <a:ea typeface="华文细黑"/>
                <a:cs typeface="华文细黑"/>
              </a:rPr>
              <a:t>:</a:t>
            </a:r>
            <a:r>
              <a:rPr lang="zh-CN" altLang="en-US" sz="3600" b="1" dirty="0" smtClean="0">
                <a:solidFill>
                  <a:srgbClr val="FF0000"/>
                </a:solidFill>
                <a:latin typeface="华文细黑"/>
                <a:ea typeface="华文细黑"/>
                <a:cs typeface="华文细黑"/>
              </a:rPr>
              <a:t>使徒行传</a:t>
            </a:r>
            <a:r>
              <a:rPr lang="en-US" altLang="zh-CN" sz="3600" b="1" dirty="0" smtClean="0">
                <a:solidFill>
                  <a:srgbClr val="FF0000"/>
                </a:solidFill>
                <a:latin typeface="华文细黑"/>
                <a:ea typeface="华文细黑"/>
                <a:cs typeface="华文细黑"/>
              </a:rPr>
              <a:t>8:4-13</a:t>
            </a:r>
          </a:p>
          <a:p>
            <a:pPr algn="l"/>
            <a:r>
              <a:rPr lang="zh-TW" altLang="en-US" sz="3600" dirty="0" smtClean="0">
                <a:solidFill>
                  <a:srgbClr val="008000"/>
                </a:solidFill>
                <a:latin typeface="华文细黑"/>
                <a:ea typeface="华文细黑"/>
                <a:cs typeface="华文细黑"/>
              </a:rPr>
              <a:t>“</a:t>
            </a:r>
            <a:r>
              <a:rPr lang="zh-TW" altLang="en-US" sz="3600" dirty="0">
                <a:solidFill>
                  <a:srgbClr val="008000"/>
                </a:solidFill>
                <a:latin typeface="华文细黑"/>
                <a:ea typeface="华文细黑"/>
                <a:cs typeface="华文细黑"/>
              </a:rPr>
              <a:t>在那城里，就</a:t>
            </a:r>
            <a:r>
              <a:rPr lang="zh-TW" altLang="en-US" sz="3600" dirty="0" smtClean="0">
                <a:solidFill>
                  <a:srgbClr val="008000"/>
                </a:solidFill>
                <a:latin typeface="华文细黑"/>
                <a:ea typeface="华文细黑"/>
                <a:cs typeface="华文细黑"/>
              </a:rPr>
              <a:t>大有欢喜”</a:t>
            </a:r>
            <a:r>
              <a:rPr lang="en-US" altLang="zh-TW" sz="3600" dirty="0" smtClean="0">
                <a:solidFill>
                  <a:srgbClr val="008000"/>
                </a:solidFill>
                <a:latin typeface="华文细黑"/>
                <a:ea typeface="华文细黑"/>
                <a:cs typeface="华文细黑"/>
              </a:rPr>
              <a:t>(</a:t>
            </a:r>
            <a:r>
              <a:rPr lang="zh-CN" altLang="en-US" sz="3600" b="1" dirty="0" smtClean="0">
                <a:solidFill>
                  <a:srgbClr val="008000"/>
                </a:solidFill>
                <a:latin typeface="华文细黑"/>
                <a:ea typeface="华文细黑"/>
                <a:cs typeface="华文细黑"/>
              </a:rPr>
              <a:t>徒</a:t>
            </a:r>
            <a:r>
              <a:rPr lang="en-US" altLang="zh-CN" sz="3600" b="1" dirty="0" smtClean="0">
                <a:solidFill>
                  <a:srgbClr val="008000"/>
                </a:solidFill>
                <a:latin typeface="华文细黑"/>
                <a:ea typeface="华文细黑"/>
                <a:cs typeface="华文细黑"/>
              </a:rPr>
              <a:t>8:8).</a:t>
            </a:r>
            <a:endParaRPr lang="en-US" altLang="zh-TW" sz="3600" dirty="0" smtClean="0">
              <a:solidFill>
                <a:srgbClr val="008000"/>
              </a:solidFill>
              <a:latin typeface="华文细黑"/>
              <a:ea typeface="华文细黑"/>
              <a:cs typeface="华文细黑"/>
            </a:endParaRPr>
          </a:p>
          <a:p>
            <a:pPr algn="l"/>
            <a:r>
              <a:rPr lang="en-US" sz="3600" b="1" dirty="0" smtClean="0">
                <a:solidFill>
                  <a:srgbClr val="FF0000"/>
                </a:solidFill>
                <a:latin typeface="Arial Narrow"/>
                <a:ea typeface="华文细黑"/>
                <a:cs typeface="Arial Narrow"/>
              </a:rPr>
              <a:t>Text: Acts 8:4-13</a:t>
            </a:r>
            <a:endParaRPr lang="en-US" sz="3600" dirty="0">
              <a:solidFill>
                <a:srgbClr val="FF0000"/>
              </a:solidFill>
              <a:latin typeface="Arial Narrow"/>
              <a:ea typeface="华文细黑"/>
              <a:cs typeface="Arial Narrow"/>
            </a:endParaRPr>
          </a:p>
          <a:p>
            <a:pPr algn="l"/>
            <a:r>
              <a:rPr lang="en-US" sz="3600" dirty="0" smtClean="0">
                <a:solidFill>
                  <a:srgbClr val="008000"/>
                </a:solidFill>
              </a:rPr>
              <a:t>“So there was great joy in that city”</a:t>
            </a:r>
            <a:r>
              <a:rPr lang="en-US" sz="3600" dirty="0">
                <a:solidFill>
                  <a:srgbClr val="008000"/>
                </a:solidFill>
              </a:rPr>
              <a:t>(Ac</a:t>
            </a:r>
            <a:r>
              <a:rPr lang="en-US" sz="3600" dirty="0" smtClean="0">
                <a:solidFill>
                  <a:srgbClr val="008000"/>
                </a:solidFill>
              </a:rPr>
              <a:t>.8:8)</a:t>
            </a:r>
            <a:r>
              <a:rPr lang="en-US" sz="3600" dirty="0" smtClean="0">
                <a:solidFill>
                  <a:srgbClr val="008000"/>
                </a:solidFill>
                <a:latin typeface="Arial Narrow"/>
                <a:cs typeface="Arial Narrow"/>
              </a:rPr>
              <a:t>.  </a:t>
            </a:r>
            <a:endParaRPr lang="en-US" sz="36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28643"/>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254" y="-1"/>
            <a:ext cx="2640745" cy="1640757"/>
          </a:xfrm>
          <a:prstGeom prst="rect">
            <a:avLst/>
          </a:prstGeom>
        </p:spPr>
      </p:pic>
    </p:spTree>
    <p:extLst>
      <p:ext uri="{BB962C8B-B14F-4D97-AF65-F5344CB8AC3E}">
        <p14:creationId xmlns:p14="http://schemas.microsoft.com/office/powerpoint/2010/main" val="7982260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71236"/>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37009"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基督建造祂</a:t>
            </a:r>
            <a:r>
              <a:rPr lang="zh-CN" altLang="en-US" sz="2400" dirty="0" smtClean="0">
                <a:solidFill>
                  <a:srgbClr val="FF0000"/>
                </a:solidFill>
                <a:latin typeface="华文细黑"/>
                <a:ea typeface="华文细黑"/>
                <a:cs typeface="华文细黑"/>
              </a:rPr>
              <a:t>的教会（基督的灵借着</a:t>
            </a:r>
            <a:r>
              <a:rPr lang="zh-CN" altLang="en-US" sz="2400" dirty="0" smtClean="0">
                <a:solidFill>
                  <a:srgbClr val="FF0000"/>
                </a:solidFill>
                <a:latin typeface="华文细黑"/>
                <a:ea typeface="华文细黑"/>
                <a:cs typeface="华文细黑"/>
              </a:rPr>
              <a:t>使徒</a:t>
            </a:r>
            <a:r>
              <a:rPr lang="zh-CN" altLang="en-US" sz="2400" dirty="0" smtClean="0">
                <a:solidFill>
                  <a:srgbClr val="FF0000"/>
                </a:solidFill>
                <a:latin typeface="华文细黑"/>
                <a:ea typeface="华文细黑"/>
                <a:cs typeface="华文细黑"/>
              </a:rPr>
              <a:t>在作工</a:t>
            </a:r>
            <a:r>
              <a:rPr lang="zh-CN"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使徒行传是</a:t>
            </a:r>
            <a:r>
              <a:rPr lang="zh-TW" altLang="en-US" sz="2400" dirty="0" smtClean="0">
                <a:solidFill>
                  <a:srgbClr val="FF0000"/>
                </a:solidFill>
                <a:latin typeface="华文细黑"/>
                <a:ea typeface="华文细黑"/>
                <a:cs typeface="华文细黑"/>
              </a:rPr>
              <a:t>圣灵的指挥</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控制和赋权的事工</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创立和加强</a:t>
            </a:r>
            <a:r>
              <a:rPr lang="zh-TW" altLang="en-US" sz="2400" dirty="0">
                <a:solidFill>
                  <a:srgbClr val="FF0000"/>
                </a:solidFill>
                <a:latin typeface="华文细黑"/>
                <a:ea typeface="华文细黑"/>
                <a:cs typeface="华文细黑"/>
              </a:rPr>
              <a:t>了教会，并使它成长</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使徒行传是</a:t>
            </a:r>
            <a:r>
              <a:rPr lang="zh-TW" altLang="en-US" sz="2400" dirty="0" smtClean="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从耶稣的</a:t>
            </a:r>
            <a:r>
              <a:rPr lang="zh-CN" altLang="en-US" sz="2400" dirty="0" smtClean="0">
                <a:solidFill>
                  <a:srgbClr val="FF0000"/>
                </a:solidFill>
                <a:latin typeface="华文细黑"/>
                <a:ea typeface="华文细黑"/>
                <a:cs typeface="华文细黑"/>
              </a:rPr>
              <a:t>事工</a:t>
            </a:r>
            <a:r>
              <a:rPr lang="zh-TW" altLang="en-US" sz="2400" dirty="0" smtClean="0">
                <a:solidFill>
                  <a:srgbClr val="FF0000"/>
                </a:solidFill>
                <a:latin typeface="华文细黑"/>
                <a:ea typeface="华文细黑"/>
                <a:cs typeface="华文细黑"/>
              </a:rPr>
              <a:t>到使徒的</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a:t>
            </a:r>
            <a:r>
              <a:rPr lang="zh-TW" altLang="en-US" sz="2400" dirty="0" smtClean="0">
                <a:solidFill>
                  <a:srgbClr val="FF0000"/>
                </a:solidFill>
                <a:latin typeface="华文细黑"/>
                <a:ea typeface="华文细黑"/>
                <a:cs typeface="华文细黑"/>
              </a:rPr>
              <a:t>神的见证</a:t>
            </a:r>
            <a:r>
              <a:rPr lang="zh-CN" altLang="en-US" sz="2400" dirty="0" smtClean="0">
                <a:solidFill>
                  <a:srgbClr val="FF0000"/>
                </a:solidFill>
                <a:latin typeface="华文细黑"/>
                <a:ea typeface="华文细黑"/>
                <a:cs typeface="华文细黑"/>
              </a:rPr>
              <a:t>到教会作神</a:t>
            </a:r>
            <a:r>
              <a:rPr lang="zh-TW" altLang="en-US" sz="2400" dirty="0" smtClean="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a:t>
            </a:r>
            <a:r>
              <a:rPr lang="zh-TW" altLang="en-US" sz="2400" dirty="0" smtClean="0">
                <a:solidFill>
                  <a:srgbClr val="FF0000"/>
                </a:solidFill>
                <a:latin typeface="华文细黑"/>
                <a:ea typeface="华文细黑"/>
                <a:cs typeface="华文细黑"/>
              </a:rPr>
              <a:t>出来</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smtClean="0">
                <a:solidFill>
                  <a:srgbClr val="FF0000"/>
                </a:solidFill>
                <a:latin typeface="华文细黑"/>
                <a:ea typeface="华文细黑"/>
                <a:cs typeface="华文细黑"/>
              </a:rPr>
              <a:t>了</a:t>
            </a:r>
            <a:r>
              <a:rPr lang="zh-TW" altLang="en-US" sz="2400" dirty="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使徒行传</a:t>
            </a:r>
            <a:r>
              <a:rPr lang="zh-TW" altLang="en-US" sz="2400" dirty="0" smtClean="0">
                <a:solidFill>
                  <a:srgbClr val="FF0000"/>
                </a:solidFill>
                <a:latin typeface="华文细黑"/>
                <a:ea typeface="华文细黑"/>
                <a:cs typeface="华文细黑"/>
              </a:rPr>
              <a:t>显示大使命</a:t>
            </a:r>
            <a:r>
              <a:rPr lang="zh-CN" altLang="en-US" sz="2400" dirty="0" smtClean="0">
                <a:solidFill>
                  <a:srgbClr val="FF0000"/>
                </a:solidFill>
                <a:latin typeface="华文细黑"/>
                <a:ea typeface="华文细黑"/>
                <a:cs typeface="华文细黑"/>
              </a:rPr>
              <a:t>得以遵行</a:t>
            </a:r>
            <a:r>
              <a:rPr lang="en-US" altLang="zh-TW"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从证人到耶路撒冷</a:t>
            </a:r>
            <a:r>
              <a:rPr lang="en-US" altLang="zh-TW" sz="2400" dirty="0" smtClean="0">
                <a:solidFill>
                  <a:srgbClr val="FF0000"/>
                </a:solidFill>
                <a:latin typeface="华文细黑"/>
                <a:ea typeface="华文细黑"/>
                <a:cs typeface="华文细黑"/>
              </a:rPr>
              <a:t>(1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a:t>
            </a:r>
            <a:r>
              <a:rPr lang="zh-CN" altLang="en-US" sz="2400" dirty="0" smtClean="0">
                <a:solidFill>
                  <a:srgbClr val="FF0000"/>
                </a:solidFill>
                <a:latin typeface="华文细黑"/>
                <a:ea typeface="华文细黑"/>
                <a:cs typeface="华文细黑"/>
              </a:rPr>
              <a:t>到</a:t>
            </a:r>
            <a:r>
              <a:rPr lang="zh-TW" altLang="en-US" sz="2400" dirty="0" smtClean="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12)</a:t>
            </a:r>
            <a:r>
              <a:rPr lang="zh-CN" altLang="en-US" sz="2400" dirty="0" smtClean="0">
                <a:solidFill>
                  <a:srgbClr val="FF0000"/>
                </a:solidFill>
                <a:latin typeface="华文细黑"/>
                <a:ea typeface="华文细黑"/>
                <a:cs typeface="华文细黑"/>
              </a:rPr>
              <a:t>并到</a:t>
            </a:r>
            <a:r>
              <a:rPr lang="zh-TW" altLang="en-US" sz="2400" dirty="0" smtClean="0">
                <a:solidFill>
                  <a:srgbClr val="FF0000"/>
                </a:solidFill>
                <a:latin typeface="华文细黑"/>
                <a:ea typeface="华文细黑"/>
                <a:cs typeface="华文细黑"/>
              </a:rPr>
              <a:t>地</a:t>
            </a:r>
            <a:r>
              <a:rPr lang="zh-CN" altLang="en-US" sz="2400" dirty="0" smtClean="0">
                <a:solidFill>
                  <a:srgbClr val="FF0000"/>
                </a:solidFill>
                <a:latin typeface="华文细黑"/>
                <a:ea typeface="华文细黑"/>
                <a:cs typeface="华文细黑"/>
              </a:rPr>
              <a:t>极</a:t>
            </a:r>
            <a:r>
              <a:rPr lang="en-US" altLang="zh-CN"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13</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28</a:t>
            </a:r>
            <a:r>
              <a:rPr lang="en-US" altLang="zh-TW"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五</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圣灵将</a:t>
            </a:r>
            <a:r>
              <a:rPr lang="zh-TW" altLang="en-US" sz="2400" dirty="0" smtClean="0">
                <a:solidFill>
                  <a:srgbClr val="FF0000"/>
                </a:solidFill>
                <a:latin typeface="华文细黑"/>
                <a:ea typeface="华文细黑"/>
                <a:cs typeface="华文细黑"/>
              </a:rPr>
              <a:t>继续</a:t>
            </a:r>
            <a:r>
              <a:rPr lang="zh-CN" altLang="en-US" sz="2400" dirty="0" smtClean="0">
                <a:solidFill>
                  <a:srgbClr val="FF0000"/>
                </a:solidFill>
                <a:latin typeface="华文细黑"/>
                <a:ea typeface="华文细黑"/>
                <a:cs typeface="华文细黑"/>
              </a:rPr>
              <a:t>在教会作工，书写</a:t>
            </a:r>
            <a:r>
              <a:rPr lang="zh-CN" altLang="en-US" sz="2400" dirty="0" smtClean="0">
                <a:solidFill>
                  <a:srgbClr val="FF0000"/>
                </a:solidFill>
                <a:latin typeface="华文细黑"/>
                <a:ea typeface="华文细黑"/>
                <a:cs typeface="华文细黑"/>
              </a:rPr>
              <a:t>使徒行传</a:t>
            </a:r>
            <a:r>
              <a:rPr lang="en-US" altLang="zh-CN" sz="2400" dirty="0" smtClean="0">
                <a:solidFill>
                  <a:srgbClr val="FF0000"/>
                </a:solidFill>
                <a:latin typeface="华文细黑"/>
                <a:ea typeface="华文细黑"/>
                <a:cs typeface="华文细黑"/>
              </a:rPr>
              <a:t>28</a:t>
            </a:r>
            <a:r>
              <a:rPr lang="zh-CN" altLang="en-US" sz="2400" dirty="0" smtClean="0">
                <a:solidFill>
                  <a:srgbClr val="FF0000"/>
                </a:solidFill>
                <a:latin typeface="华文细黑"/>
                <a:ea typeface="华文细黑"/>
                <a:cs typeface="华文细黑"/>
              </a:rPr>
              <a:t>章</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加上）</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a:t>
            </a:r>
            <a:r>
              <a:rPr lang="en-US" sz="2400" dirty="0">
                <a:latin typeface="Arial Narrow"/>
                <a:cs typeface="Arial Narrow"/>
              </a:rPr>
              <a:t>1</a:t>
            </a:r>
            <a:r>
              <a:rPr lang="en-US" sz="2400" dirty="0" smtClean="0">
                <a:latin typeface="Arial Narrow"/>
                <a:cs typeface="Arial Narrow"/>
              </a:rPr>
              <a:t>)Christ </a:t>
            </a:r>
            <a:r>
              <a:rPr lang="en-US" sz="2400" dirty="0">
                <a:latin typeface="Arial Narrow"/>
                <a:cs typeface="Arial Narrow"/>
              </a:rPr>
              <a:t>builds His Church</a:t>
            </a:r>
            <a:r>
              <a:rPr lang="en-US" sz="2400" dirty="0" smtClean="0">
                <a:latin typeface="Arial Narrow"/>
                <a:cs typeface="Arial Narrow"/>
              </a:rPr>
              <a:t>(the Acts </a:t>
            </a:r>
            <a:r>
              <a:rPr lang="en-US" sz="2400" dirty="0">
                <a:latin typeface="Arial Narrow"/>
                <a:cs typeface="Arial Narrow"/>
              </a:rPr>
              <a:t>of the </a:t>
            </a:r>
            <a:r>
              <a:rPr lang="en-US" sz="2400" dirty="0" smtClean="0">
                <a:latin typeface="Arial Narrow"/>
                <a:cs typeface="Arial Narrow"/>
              </a:rPr>
              <a:t>Spirit of Christ </a:t>
            </a:r>
            <a:r>
              <a:rPr lang="en-US" sz="2400" dirty="0">
                <a:latin typeface="Arial Narrow"/>
                <a:cs typeface="Arial Narrow"/>
              </a:rPr>
              <a:t>through the Apostles). (2</a:t>
            </a:r>
            <a:r>
              <a:rPr lang="en-US" sz="2400" dirty="0" smtClean="0">
                <a:latin typeface="Arial Narrow"/>
                <a:cs typeface="Arial Narrow"/>
              </a:rPr>
              <a:t>)The </a:t>
            </a:r>
            <a:r>
              <a:rPr lang="en-US" sz="2400" dirty="0">
                <a:latin typeface="Arial Narrow"/>
                <a:cs typeface="Arial Narrow"/>
              </a:rPr>
              <a:t>Acts </a:t>
            </a:r>
            <a:r>
              <a:rPr lang="en-US" sz="2400" dirty="0" smtClean="0">
                <a:latin typeface="Arial Narrow"/>
                <a:cs typeface="Arial Narrow"/>
              </a:rPr>
              <a:t>were the Spirit’s </a:t>
            </a:r>
            <a:r>
              <a:rPr lang="en-US" sz="2400" dirty="0">
                <a:latin typeface="Arial Narrow"/>
                <a:cs typeface="Arial Narrow"/>
              </a:rPr>
              <a:t>directing, controlling, and empowering ministry that founded and strengthened the church and caused it to </a:t>
            </a:r>
            <a:r>
              <a:rPr lang="en-US" sz="2400" dirty="0" smtClean="0">
                <a:latin typeface="Arial Narrow"/>
                <a:cs typeface="Arial Narrow"/>
              </a:rPr>
              <a:t>grow. </a:t>
            </a:r>
          </a:p>
          <a:p>
            <a:r>
              <a:rPr lang="en-US" sz="2400" dirty="0" smtClean="0">
                <a:latin typeface="Arial Narrow"/>
                <a:cs typeface="Arial Narrow"/>
              </a:rPr>
              <a:t>(</a:t>
            </a:r>
            <a:r>
              <a:rPr lang="en-US" sz="2400" dirty="0">
                <a:latin typeface="Arial Narrow"/>
                <a:cs typeface="Arial Narrow"/>
              </a:rPr>
              <a:t>3</a:t>
            </a:r>
            <a:r>
              <a:rPr lang="en-US" sz="2400" dirty="0" smtClean="0">
                <a:latin typeface="Arial Narrow"/>
                <a:cs typeface="Arial Narrow"/>
              </a:rPr>
              <a:t>)The </a:t>
            </a:r>
            <a:r>
              <a:rPr lang="en-US" sz="2400" dirty="0">
                <a:latin typeface="Arial Narrow"/>
                <a:cs typeface="Arial Narrow"/>
              </a:rPr>
              <a:t>Acts is a time of </a:t>
            </a:r>
            <a:r>
              <a:rPr lang="en-US" sz="2400" dirty="0" smtClean="0">
                <a:latin typeface="Arial Narrow"/>
                <a:cs typeface="Arial Narrow"/>
              </a:rPr>
              <a:t>transitions: from </a:t>
            </a:r>
            <a:r>
              <a:rPr lang="en-US" sz="2400" dirty="0">
                <a:latin typeface="Arial Narrow"/>
                <a:cs typeface="Arial Narrow"/>
              </a:rPr>
              <a:t>ministry of Jesus to that of the apostles; from the Old Covenant to the New Covenant; from Israel as God’s witness to the Church as God’s witness; from Judaism is going out and Church is coming in.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a:t>
            </a:r>
            <a:r>
              <a:rPr lang="en-US" sz="2400" dirty="0" smtClean="0">
                <a:latin typeface="Arial Narrow"/>
                <a:cs typeface="Arial Narrow"/>
              </a:rPr>
              <a:t>)The </a:t>
            </a:r>
            <a:r>
              <a:rPr lang="en-US" sz="2400" dirty="0">
                <a:latin typeface="Arial Narrow"/>
                <a:cs typeface="Arial Narrow"/>
              </a:rPr>
              <a:t>Acts show the fulfillment of the Great Commission(1:8) from the witness to Jerusalem(1-8), </a:t>
            </a:r>
            <a:r>
              <a:rPr lang="en-US" sz="2400" dirty="0" smtClean="0">
                <a:latin typeface="Arial Narrow"/>
                <a:cs typeface="Arial Narrow"/>
              </a:rPr>
              <a:t>to </a:t>
            </a:r>
            <a:r>
              <a:rPr lang="en-US" sz="2400" dirty="0">
                <a:latin typeface="Arial Narrow"/>
                <a:cs typeface="Arial Narrow"/>
              </a:rPr>
              <a:t>Judea and Samaria(8-12), and </a:t>
            </a:r>
            <a:r>
              <a:rPr lang="en-US" sz="2400" dirty="0" smtClean="0">
                <a:latin typeface="Arial Narrow"/>
                <a:cs typeface="Arial Narrow"/>
              </a:rPr>
              <a:t>to </a:t>
            </a:r>
            <a:r>
              <a:rPr lang="en-US" sz="2400" dirty="0">
                <a:latin typeface="Arial Narrow"/>
                <a:cs typeface="Arial Narrow"/>
              </a:rPr>
              <a:t>the ends of earth(13-28).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5)The Acts </a:t>
            </a:r>
            <a:r>
              <a:rPr lang="en-US" sz="2400" dirty="0" smtClean="0">
                <a:latin typeface="Arial Narrow"/>
                <a:cs typeface="Arial Narrow"/>
              </a:rPr>
              <a:t>are the </a:t>
            </a:r>
            <a:r>
              <a:rPr lang="en-US" sz="2400" dirty="0">
                <a:latin typeface="Arial Narrow"/>
                <a:cs typeface="Arial Narrow"/>
              </a:rPr>
              <a:t>continuing Acts of the Spirit in </a:t>
            </a:r>
            <a:r>
              <a:rPr lang="en-US" sz="2400" dirty="0" smtClean="0">
                <a:latin typeface="Arial Narrow"/>
                <a:cs typeface="Arial Narrow"/>
              </a:rPr>
              <a:t>Churches </a:t>
            </a:r>
            <a:r>
              <a:rPr lang="en-US" sz="2400" dirty="0" smtClean="0">
                <a:latin typeface="Arial Narrow"/>
                <a:cs typeface="Arial Narrow"/>
              </a:rPr>
              <a:t>in 28 chapters(plus).</a:t>
            </a:r>
            <a:endParaRPr lang="en-US" altLang="zh-TW" sz="2400" dirty="0" smtClean="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(2)</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1691630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8621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954107"/>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撒玛利亚</a:t>
            </a:r>
            <a:r>
              <a:rPr lang="zh-CN" altLang="en-US" sz="2800" b="1" dirty="0" smtClean="0">
                <a:solidFill>
                  <a:srgbClr val="FF0000"/>
                </a:solidFill>
                <a:latin typeface="Arial Narrow"/>
                <a:ea typeface="华文细黑"/>
                <a:cs typeface="Arial Narrow"/>
              </a:rPr>
              <a:t>的地理位置。</a:t>
            </a:r>
            <a:endParaRPr lang="en-US" altLang="zh-CN" sz="2800" b="1" dirty="0" smtClean="0">
              <a:solidFill>
                <a:srgbClr val="FF0000"/>
              </a:solidFill>
              <a:latin typeface="Arial Narrow"/>
              <a:ea typeface="华文细黑"/>
              <a:cs typeface="Arial Narrow"/>
            </a:endParaRPr>
          </a:p>
          <a:p>
            <a:r>
              <a:rPr lang="en-US" sz="2800" b="1" dirty="0" smtClean="0">
                <a:latin typeface="Arial Narrow"/>
                <a:cs typeface="Arial Narrow"/>
              </a:rPr>
              <a:t>B. </a:t>
            </a:r>
            <a:r>
              <a:rPr lang="en-US" altLang="zh-CN" sz="2800" b="1" dirty="0" smtClean="0">
                <a:latin typeface="Arial Narrow"/>
                <a:cs typeface="Arial Narrow"/>
              </a:rPr>
              <a:t>Samaria l</a:t>
            </a:r>
            <a:r>
              <a:rPr lang="en-US" sz="2800" b="1" dirty="0" smtClean="0">
                <a:latin typeface="Arial Narrow"/>
                <a:cs typeface="Arial Narrow"/>
              </a:rPr>
              <a:t>ocation.</a:t>
            </a:r>
            <a:r>
              <a:rPr lang="en-US" sz="2800" dirty="0" smtClean="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8" name="Picture 7"/>
          <p:cNvPicPr>
            <a:picLocks noChangeAspect="1"/>
          </p:cNvPicPr>
          <p:nvPr/>
        </p:nvPicPr>
        <p:blipFill>
          <a:blip r:embed="rId3"/>
          <a:stretch>
            <a:fillRect/>
          </a:stretch>
        </p:blipFill>
        <p:spPr>
          <a:xfrm>
            <a:off x="-86162" y="940603"/>
            <a:ext cx="3866063" cy="4847614"/>
          </a:xfrm>
          <a:prstGeom prst="rect">
            <a:avLst/>
          </a:prstGeom>
        </p:spPr>
      </p:pic>
      <p:pic>
        <p:nvPicPr>
          <p:cNvPr id="14" name="Picture 13" descr="Samaria.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597948" y="461846"/>
            <a:ext cx="5853892" cy="6414536"/>
          </a:xfrm>
          <a:prstGeom prst="rect">
            <a:avLst/>
          </a:prstGeom>
        </p:spPr>
      </p:pic>
    </p:spTree>
    <p:extLst>
      <p:ext uri="{BB962C8B-B14F-4D97-AF65-F5344CB8AC3E}">
        <p14:creationId xmlns:p14="http://schemas.microsoft.com/office/powerpoint/2010/main" val="2038408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096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撒玛利亚的历</a:t>
            </a:r>
            <a:r>
              <a:rPr lang="zh-CN" altLang="en-US" sz="2800" b="1" dirty="0" smtClean="0">
                <a:solidFill>
                  <a:srgbClr val="FF0000"/>
                </a:solidFill>
                <a:latin typeface="Arial Narrow"/>
                <a:ea typeface="华文细黑"/>
                <a:cs typeface="Arial Narrow"/>
              </a:rPr>
              <a:t>史背景。</a:t>
            </a:r>
            <a:r>
              <a:rPr lang="en-US" sz="2800" b="1" dirty="0" err="1" smtClean="0">
                <a:latin typeface="Arial Narrow"/>
                <a:cs typeface="Arial Narrow"/>
              </a:rPr>
              <a:t>C.Samaria</a:t>
            </a:r>
            <a:r>
              <a:rPr lang="en-US" sz="2800" b="1" dirty="0" smtClean="0">
                <a:latin typeface="Arial Narrow"/>
                <a:cs typeface="Arial Narrow"/>
              </a:rPr>
              <a:t> 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43895" y="444578"/>
            <a:ext cx="9187896" cy="637097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（一）</a:t>
            </a:r>
            <a:r>
              <a:rPr lang="zh-TW" altLang="en-US" sz="2400" dirty="0" smtClean="0">
                <a:solidFill>
                  <a:srgbClr val="FF0000"/>
                </a:solidFill>
                <a:latin typeface="华文细黑"/>
                <a:ea typeface="华文细黑"/>
                <a:cs typeface="华文细黑"/>
              </a:rPr>
              <a:t>撒马利亚</a:t>
            </a:r>
            <a:r>
              <a:rPr lang="zh-CN" altLang="en-US" sz="2400" dirty="0" smtClean="0">
                <a:solidFill>
                  <a:srgbClr val="FF0000"/>
                </a:solidFill>
                <a:latin typeface="华文细黑"/>
                <a:ea typeface="华文细黑"/>
                <a:cs typeface="华文细黑"/>
              </a:rPr>
              <a:t>城在</a:t>
            </a:r>
            <a:r>
              <a:rPr lang="zh-TW" altLang="en-US" sz="2400" dirty="0" smtClean="0">
                <a:solidFill>
                  <a:srgbClr val="FF0000"/>
                </a:solidFill>
                <a:latin typeface="华文细黑"/>
                <a:ea typeface="华文细黑"/>
                <a:cs typeface="华文细黑"/>
              </a:rPr>
              <a:t>耶路撒</a:t>
            </a:r>
            <a:r>
              <a:rPr lang="zh-TW" altLang="en-US" sz="2400" dirty="0">
                <a:solidFill>
                  <a:srgbClr val="FF0000"/>
                </a:solidFill>
                <a:latin typeface="华文细黑"/>
                <a:ea typeface="华文细黑"/>
                <a:cs typeface="华文细黑"/>
              </a:rPr>
              <a:t>冷以北</a:t>
            </a:r>
            <a:r>
              <a:rPr lang="en-US" altLang="zh-TW" sz="2400" dirty="0">
                <a:solidFill>
                  <a:srgbClr val="FF0000"/>
                </a:solidFill>
                <a:latin typeface="华文细黑"/>
                <a:ea typeface="华文细黑"/>
                <a:cs typeface="华文细黑"/>
              </a:rPr>
              <a:t>42</a:t>
            </a:r>
            <a:r>
              <a:rPr lang="zh-TW" altLang="en-US" sz="2400" dirty="0">
                <a:solidFill>
                  <a:srgbClr val="FF0000"/>
                </a:solidFill>
                <a:latin typeface="华文细黑"/>
                <a:ea typeface="华文细黑"/>
                <a:cs typeface="华文细黑"/>
              </a:rPr>
              <a:t>英里。</a:t>
            </a:r>
            <a:r>
              <a:rPr lang="zh-TW" altLang="en-US" sz="2400" dirty="0" smtClean="0">
                <a:solidFill>
                  <a:srgbClr val="FF0000"/>
                </a:solidFill>
                <a:latin typeface="华文细黑"/>
                <a:ea typeface="华文细黑"/>
                <a:cs typeface="华文细黑"/>
              </a:rPr>
              <a:t>撒马利亚人是一个</a:t>
            </a:r>
            <a:r>
              <a:rPr lang="en-US"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混血</a:t>
            </a:r>
            <a:r>
              <a:rPr 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民族</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犹太人和外</a:t>
            </a:r>
            <a:r>
              <a:rPr lang="zh-TW" altLang="en-US" sz="2400" dirty="0" smtClean="0">
                <a:solidFill>
                  <a:srgbClr val="FF0000"/>
                </a:solidFill>
                <a:latin typeface="华文细黑"/>
                <a:ea typeface="华文细黑"/>
                <a:cs typeface="华文细黑"/>
              </a:rPr>
              <a:t>邦人的混</a:t>
            </a:r>
            <a:r>
              <a:rPr lang="zh-CN" altLang="en-US" sz="2400" dirty="0" smtClean="0">
                <a:solidFill>
                  <a:srgbClr val="FF0000"/>
                </a:solidFill>
                <a:latin typeface="华文细黑"/>
                <a:ea typeface="华文细黑"/>
                <a:cs typeface="华文细黑"/>
              </a:rPr>
              <a:t>血后代</a:t>
            </a:r>
            <a:r>
              <a:rPr lang="zh-TW" altLang="en-US" sz="2400" dirty="0" smtClean="0">
                <a:solidFill>
                  <a:srgbClr val="FF0000"/>
                </a:solidFill>
                <a:latin typeface="华文细黑"/>
                <a:ea typeface="华文细黑"/>
                <a:cs typeface="华文细黑"/>
              </a:rPr>
              <a:t>。耶稣责</a:t>
            </a:r>
            <a:r>
              <a:rPr lang="zh-CN" altLang="en-US" sz="2400" dirty="0" smtClean="0">
                <a:solidFill>
                  <a:srgbClr val="FF0000"/>
                </a:solidFill>
                <a:latin typeface="华文细黑"/>
                <a:ea typeface="华文细黑"/>
                <a:cs typeface="华文细黑"/>
              </a:rPr>
              <a:t>备</a:t>
            </a:r>
            <a:r>
              <a:rPr lang="zh-TW" altLang="en-US" sz="2400" dirty="0" smtClean="0">
                <a:solidFill>
                  <a:srgbClr val="FF0000"/>
                </a:solidFill>
                <a:latin typeface="华文细黑"/>
                <a:ea typeface="华文细黑"/>
                <a:cs typeface="华文细黑"/>
              </a:rPr>
              <a:t>他的门徒对撒马利亚</a:t>
            </a:r>
            <a:r>
              <a:rPr lang="zh-TW" altLang="en-US" sz="2400" dirty="0">
                <a:solidFill>
                  <a:srgbClr val="FF0000"/>
                </a:solidFill>
                <a:latin typeface="华文细黑"/>
                <a:ea typeface="华文细黑"/>
                <a:cs typeface="华文细黑"/>
              </a:rPr>
              <a:t>人的敌</a:t>
            </a:r>
            <a:r>
              <a:rPr lang="zh-TW" altLang="en-US" sz="2400" dirty="0" smtClean="0">
                <a:solidFill>
                  <a:srgbClr val="FF0000"/>
                </a:solidFill>
                <a:latin typeface="华文细黑"/>
                <a:ea typeface="华文细黑"/>
                <a:cs typeface="华文细黑"/>
              </a:rPr>
              <a:t>意</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路</a:t>
            </a:r>
            <a:r>
              <a:rPr lang="en-US" altLang="zh-TW" sz="2400" dirty="0" smtClean="0">
                <a:solidFill>
                  <a:srgbClr val="FF0000"/>
                </a:solidFill>
                <a:latin typeface="华文细黑"/>
                <a:ea typeface="华文细黑"/>
                <a:cs typeface="华文细黑"/>
              </a:rPr>
              <a:t>9</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55</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56)</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医治了一个撒玛利亚麻</a:t>
            </a:r>
            <a:r>
              <a:rPr lang="zh-CN" altLang="en-US" sz="2400" dirty="0" smtClean="0">
                <a:solidFill>
                  <a:srgbClr val="FF0000"/>
                </a:solidFill>
                <a:latin typeface="华文细黑"/>
                <a:ea typeface="华文细黑"/>
                <a:cs typeface="华文细黑"/>
              </a:rPr>
              <a:t>风病</a:t>
            </a:r>
            <a:r>
              <a:rPr lang="zh-TW" altLang="en-US" sz="2400" dirty="0" smtClean="0">
                <a:solidFill>
                  <a:srgbClr val="FF0000"/>
                </a:solidFill>
                <a:latin typeface="华文细黑"/>
                <a:ea typeface="华文细黑"/>
                <a:cs typeface="华文细黑"/>
              </a:rPr>
              <a:t>人</a:t>
            </a:r>
            <a:r>
              <a:rPr lang="en-US" altLang="zh-TW" sz="2400" dirty="0" smtClean="0">
                <a:solidFill>
                  <a:srgbClr val="FF0000"/>
                </a:solidFill>
                <a:latin typeface="华文细黑"/>
                <a:ea typeface="华文细黑"/>
                <a:cs typeface="华文细黑"/>
              </a:rPr>
              <a:t>(17</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16),</a:t>
            </a:r>
            <a:r>
              <a:rPr lang="zh-CN" altLang="en-US" sz="2400" dirty="0">
                <a:solidFill>
                  <a:srgbClr val="FF0000"/>
                </a:solidFill>
                <a:latin typeface="华文细黑"/>
                <a:ea typeface="华文细黑"/>
                <a:cs typeface="华文细黑"/>
              </a:rPr>
              <a:t>荣耀了一个撒玛利亚的好邻舍</a:t>
            </a:r>
            <a:r>
              <a:rPr lang="en-US"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(10</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30</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37)</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称赞</a:t>
            </a:r>
            <a:r>
              <a:rPr lang="zh-CN" altLang="en-US" sz="2400" dirty="0" smtClean="0">
                <a:solidFill>
                  <a:srgbClr val="FF0000"/>
                </a:solidFill>
                <a:latin typeface="华文细黑"/>
                <a:ea typeface="华文细黑"/>
                <a:cs typeface="华文细黑"/>
              </a:rPr>
              <a:t>了一个</a:t>
            </a:r>
            <a:r>
              <a:rPr lang="zh-CN" altLang="en-US" sz="2400" dirty="0">
                <a:solidFill>
                  <a:srgbClr val="FF0000"/>
                </a:solidFill>
                <a:latin typeface="华文细黑"/>
                <a:ea typeface="华文细黑"/>
                <a:cs typeface="华文细黑"/>
              </a:rPr>
              <a:t>有感恩之心的撒玛利亚人</a:t>
            </a:r>
            <a:r>
              <a:rPr lang="en-US"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(17</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11</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问一个撒玛利亚妇人要水喝</a:t>
            </a:r>
            <a:r>
              <a:rPr lang="en-US"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约</a:t>
            </a:r>
            <a:r>
              <a:rPr lang="en-US" altLang="zh-TW" sz="2400" dirty="0" smtClean="0">
                <a:solidFill>
                  <a:srgbClr val="FF0000"/>
                </a:solidFill>
                <a:latin typeface="华文细黑"/>
                <a:ea typeface="华文细黑"/>
                <a:cs typeface="华文细黑"/>
              </a:rPr>
              <a:t>4</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7)</a:t>
            </a:r>
            <a:r>
              <a:rPr lang="en-US" altLang="zh-TW"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并向他们传</a:t>
            </a:r>
            <a:r>
              <a:rPr lang="zh-CN" altLang="en-US" sz="2400" dirty="0">
                <a:solidFill>
                  <a:srgbClr val="FF0000"/>
                </a:solidFill>
                <a:latin typeface="华文细黑"/>
                <a:ea typeface="华文细黑"/>
                <a:cs typeface="华文细黑"/>
              </a:rPr>
              <a:t>教</a:t>
            </a:r>
            <a:r>
              <a:rPr lang="en-US" sz="2400" dirty="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约</a:t>
            </a:r>
            <a:r>
              <a:rPr lang="en-US" altLang="zh-TW" sz="2400" dirty="0" smtClean="0">
                <a:solidFill>
                  <a:srgbClr val="FF0000"/>
                </a:solidFill>
                <a:latin typeface="华文细黑"/>
                <a:ea typeface="华文细黑"/>
                <a:cs typeface="华文细黑"/>
              </a:rPr>
              <a:t>4</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40</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42</a:t>
            </a:r>
            <a:r>
              <a:rPr lang="en-US" altLang="zh-TW"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zh-TW" altLang="en-US" sz="2400" dirty="0" smtClean="0">
                <a:solidFill>
                  <a:srgbClr val="FF0000"/>
                </a:solidFill>
                <a:latin typeface="华文细黑"/>
                <a:ea typeface="华文细黑"/>
                <a:cs typeface="华文细黑"/>
              </a:rPr>
              <a:t>撒马利亚教会由</a:t>
            </a:r>
            <a:r>
              <a:rPr lang="zh-CN" altLang="en-US" sz="2400" dirty="0" smtClean="0">
                <a:solidFill>
                  <a:srgbClr val="FF0000"/>
                </a:solidFill>
                <a:latin typeface="华文细黑"/>
                <a:ea typeface="华文细黑"/>
                <a:cs typeface="华文细黑"/>
              </a:rPr>
              <a:t>腓利</a:t>
            </a:r>
            <a:r>
              <a:rPr lang="zh-TW" altLang="en-US" sz="2400" dirty="0" smtClean="0">
                <a:solidFill>
                  <a:srgbClr val="FF0000"/>
                </a:solidFill>
                <a:latin typeface="华文细黑"/>
                <a:ea typeface="华文细黑"/>
                <a:cs typeface="华文细黑"/>
              </a:rPr>
              <a:t>在</a:t>
            </a:r>
            <a:r>
              <a:rPr lang="zh-TW" altLang="en-US" sz="2400" dirty="0">
                <a:solidFill>
                  <a:srgbClr val="FF0000"/>
                </a:solidFill>
                <a:latin typeface="华文细黑"/>
                <a:ea typeface="华文细黑"/>
                <a:cs typeface="华文细黑"/>
              </a:rPr>
              <a:t>他的第一次旅程中创立。</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zh-TW" altLang="en-US" sz="2400" dirty="0" smtClean="0">
                <a:solidFill>
                  <a:srgbClr val="FF0000"/>
                </a:solidFill>
                <a:latin typeface="华文细黑"/>
                <a:ea typeface="华文细黑"/>
                <a:cs typeface="华文细黑"/>
              </a:rPr>
              <a:t>撒马利亚教会</a:t>
            </a:r>
            <a:r>
              <a:rPr lang="zh-CN" altLang="en-US" sz="2400" dirty="0" smtClean="0">
                <a:solidFill>
                  <a:srgbClr val="FF0000"/>
                </a:solidFill>
                <a:latin typeface="华文细黑"/>
                <a:ea typeface="华文细黑"/>
                <a:cs typeface="华文细黑"/>
              </a:rPr>
              <a:t>代表喜乐的教会。</a:t>
            </a:r>
            <a:endParaRPr lang="en-US" altLang="zh-CN" sz="2400" dirty="0" smtClean="0">
              <a:solidFill>
                <a:srgbClr val="FF0000"/>
              </a:solidFill>
              <a:latin typeface="华文细黑"/>
              <a:ea typeface="华文细黑"/>
              <a:cs typeface="华文细黑"/>
            </a:endParaRPr>
          </a:p>
          <a:p>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zh-TW" altLang="en-US" sz="2400" dirty="0" smtClean="0">
                <a:solidFill>
                  <a:srgbClr val="FF0000"/>
                </a:solidFill>
                <a:latin typeface="华文细黑"/>
                <a:ea typeface="华文细黑"/>
                <a:cs typeface="华文细黑"/>
              </a:rPr>
              <a:t>撒马利亚</a:t>
            </a:r>
            <a:r>
              <a:rPr lang="zh-CN" altLang="en-US" sz="2400" dirty="0" smtClean="0">
                <a:solidFill>
                  <a:srgbClr val="FF0000"/>
                </a:solidFill>
                <a:latin typeface="华文细黑"/>
                <a:ea typeface="华文细黑"/>
                <a:cs typeface="华文细黑"/>
              </a:rPr>
              <a:t>的</a:t>
            </a:r>
            <a:r>
              <a:rPr lang="zh-CN" altLang="en-US" sz="2400" dirty="0">
                <a:solidFill>
                  <a:srgbClr val="FF0000"/>
                </a:solidFill>
                <a:latin typeface="华文细黑"/>
                <a:ea typeface="华文细黑"/>
                <a:cs typeface="华文细黑"/>
              </a:rPr>
              <a:t>意</a:t>
            </a:r>
            <a:r>
              <a:rPr lang="zh-CN" altLang="en-US" sz="2400" dirty="0" smtClean="0">
                <a:solidFill>
                  <a:srgbClr val="FF0000"/>
                </a:solidFill>
                <a:latin typeface="华文细黑"/>
                <a:ea typeface="华文细黑"/>
                <a:cs typeface="华文细黑"/>
              </a:rPr>
              <a:t>思是</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守望之山</a:t>
            </a:r>
            <a:r>
              <a:rPr 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基利心山</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约</a:t>
            </a:r>
            <a:r>
              <a:rPr lang="en-US" altLang="zh-CN" sz="2400" dirty="0" smtClean="0">
                <a:solidFill>
                  <a:srgbClr val="FF0000"/>
                </a:solidFill>
                <a:latin typeface="华文细黑"/>
                <a:ea typeface="华文细黑"/>
                <a:cs typeface="华文细黑"/>
              </a:rPr>
              <a:t>4:20</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申</a:t>
            </a:r>
            <a:r>
              <a:rPr lang="en-US" altLang="zh-CN" sz="2400" dirty="0" smtClean="0">
                <a:solidFill>
                  <a:srgbClr val="FF0000"/>
                </a:solidFill>
                <a:latin typeface="华文细黑"/>
                <a:ea typeface="华文细黑"/>
                <a:cs typeface="华文细黑"/>
              </a:rPr>
              <a:t>27:12</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 </a:t>
            </a:r>
            <a:r>
              <a:rPr lang="en-US" sz="2400" dirty="0" smtClean="0">
                <a:latin typeface="Arial Narrow"/>
                <a:cs typeface="Arial Narrow"/>
              </a:rPr>
              <a:t>(1) The </a:t>
            </a:r>
            <a:r>
              <a:rPr lang="en-US" sz="2400" dirty="0">
                <a:latin typeface="Arial Narrow"/>
                <a:cs typeface="Arial Narrow"/>
              </a:rPr>
              <a:t>city of Samaria is 42 miles north of Jerusalem. </a:t>
            </a:r>
            <a:r>
              <a:rPr lang="en-US" sz="2400" dirty="0" smtClean="0">
                <a:latin typeface="Arial Narrow"/>
                <a:cs typeface="Arial Narrow"/>
              </a:rPr>
              <a:t>Samaritans </a:t>
            </a:r>
            <a:r>
              <a:rPr lang="en-US" sz="2400" dirty="0">
                <a:latin typeface="Arial Narrow"/>
                <a:cs typeface="Arial Narrow"/>
              </a:rPr>
              <a:t>were a “half-breed” people, a mixture of Jew and Gentile. </a:t>
            </a:r>
            <a:r>
              <a:rPr lang="en-US" sz="2400" dirty="0" smtClean="0">
                <a:latin typeface="Arial Narrow"/>
                <a:cs typeface="Arial Narrow"/>
              </a:rPr>
              <a:t>Jesus </a:t>
            </a:r>
            <a:r>
              <a:rPr lang="en-US" sz="2400" dirty="0">
                <a:latin typeface="Arial Narrow"/>
                <a:cs typeface="Arial Narrow"/>
              </a:rPr>
              <a:t>rebuked His disciples for their hostility to </a:t>
            </a:r>
            <a:r>
              <a:rPr lang="en-US" sz="2400" dirty="0" smtClean="0">
                <a:latin typeface="Arial Narrow"/>
                <a:cs typeface="Arial Narrow"/>
              </a:rPr>
              <a:t>Samaritans</a:t>
            </a:r>
            <a:r>
              <a:rPr lang="en-US" sz="2400" dirty="0">
                <a:latin typeface="Arial Narrow"/>
                <a:cs typeface="Arial Narrow"/>
              </a:rPr>
              <a:t>(Lk.9:55-56),healed </a:t>
            </a:r>
            <a:r>
              <a:rPr lang="en-US" sz="2400" dirty="0" smtClean="0">
                <a:latin typeface="Arial Narrow"/>
                <a:cs typeface="Arial Narrow"/>
              </a:rPr>
              <a:t>a Samaritan(17</a:t>
            </a:r>
            <a:r>
              <a:rPr lang="en-US" sz="2400" dirty="0">
                <a:latin typeface="Arial Narrow"/>
                <a:cs typeface="Arial Narrow"/>
              </a:rPr>
              <a:t>:16)</a:t>
            </a:r>
            <a:r>
              <a:rPr lang="en-US" sz="2400" dirty="0" smtClean="0">
                <a:latin typeface="Arial Narrow"/>
                <a:cs typeface="Arial Narrow"/>
              </a:rPr>
              <a:t>,honored a Samar-</a:t>
            </a:r>
            <a:r>
              <a:rPr lang="en-US" sz="2400" dirty="0" err="1" smtClean="0">
                <a:latin typeface="Arial Narrow"/>
                <a:cs typeface="Arial Narrow"/>
              </a:rPr>
              <a:t>itan</a:t>
            </a:r>
            <a:r>
              <a:rPr lang="en-US" sz="2400" dirty="0" smtClean="0">
                <a:latin typeface="Arial Narrow"/>
                <a:cs typeface="Arial Narrow"/>
              </a:rPr>
              <a:t> for his neighborliness(10</a:t>
            </a:r>
            <a:r>
              <a:rPr lang="en-US" sz="2400" dirty="0">
                <a:latin typeface="Arial Narrow"/>
                <a:cs typeface="Arial Narrow"/>
              </a:rPr>
              <a:t>:30-37),praised </a:t>
            </a:r>
            <a:r>
              <a:rPr lang="en-US" sz="2400" dirty="0" smtClean="0">
                <a:latin typeface="Arial Narrow"/>
                <a:cs typeface="Arial Narrow"/>
              </a:rPr>
              <a:t>a Samaritan for his gratitude(17</a:t>
            </a:r>
            <a:r>
              <a:rPr lang="en-US" sz="2400" dirty="0">
                <a:latin typeface="Arial Narrow"/>
                <a:cs typeface="Arial Narrow"/>
              </a:rPr>
              <a:t>:11</a:t>
            </a:r>
            <a:r>
              <a:rPr lang="en-US" sz="2400" dirty="0" smtClean="0">
                <a:latin typeface="Arial Narrow"/>
                <a:cs typeface="Arial Narrow"/>
              </a:rPr>
              <a:t>- 18</a:t>
            </a:r>
            <a:r>
              <a:rPr lang="en-US" sz="2400" dirty="0">
                <a:latin typeface="Arial Narrow"/>
                <a:cs typeface="Arial Narrow"/>
              </a:rPr>
              <a:t>)</a:t>
            </a:r>
            <a:r>
              <a:rPr lang="en-US" sz="2400" dirty="0" smtClean="0">
                <a:latin typeface="Arial Narrow"/>
                <a:cs typeface="Arial Narrow"/>
              </a:rPr>
              <a:t>,asked </a:t>
            </a:r>
            <a:r>
              <a:rPr lang="en-US" sz="2400" dirty="0">
                <a:latin typeface="Arial Narrow"/>
                <a:cs typeface="Arial Narrow"/>
              </a:rPr>
              <a:t>a drink of a Samaritan woman(Jn.4:7)</a:t>
            </a:r>
            <a:r>
              <a:rPr lang="en-US" sz="2400" dirty="0" smtClean="0">
                <a:latin typeface="Arial Narrow"/>
                <a:cs typeface="Arial Narrow"/>
              </a:rPr>
              <a:t>,preached </a:t>
            </a:r>
            <a:r>
              <a:rPr lang="en-US" sz="2400" dirty="0">
                <a:latin typeface="Arial Narrow"/>
                <a:cs typeface="Arial Narrow"/>
              </a:rPr>
              <a:t>to </a:t>
            </a:r>
            <a:r>
              <a:rPr lang="en-US" sz="2400" dirty="0" smtClean="0">
                <a:latin typeface="Arial Narrow"/>
                <a:cs typeface="Arial Narrow"/>
              </a:rPr>
              <a:t>them(Jn.4</a:t>
            </a:r>
            <a:r>
              <a:rPr lang="en-US" sz="2400" dirty="0">
                <a:latin typeface="Arial Narrow"/>
                <a:cs typeface="Arial Narrow"/>
              </a:rPr>
              <a:t>:40-42</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2)Samaria church was founded by Philip during his first journey.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3)Samaria church represents the joyful church</a:t>
            </a:r>
            <a:r>
              <a:rPr lang="en-US" sz="2400" dirty="0" smtClean="0">
                <a:latin typeface="Arial Narrow"/>
                <a:cs typeface="Arial Narrow"/>
              </a:rPr>
              <a:t>.</a:t>
            </a:r>
          </a:p>
          <a:p>
            <a:r>
              <a:rPr lang="en-US" sz="2400" dirty="0" smtClean="0">
                <a:latin typeface="Arial Narrow"/>
                <a:cs typeface="Arial Narrow"/>
              </a:rPr>
              <a:t>(</a:t>
            </a:r>
            <a:r>
              <a:rPr lang="en-US" sz="2400" dirty="0">
                <a:latin typeface="Arial Narrow"/>
                <a:cs typeface="Arial Narrow"/>
              </a:rPr>
              <a:t>4</a:t>
            </a:r>
            <a:r>
              <a:rPr lang="en-US" sz="2400" dirty="0" smtClean="0">
                <a:latin typeface="Arial Narrow"/>
                <a:cs typeface="Arial Narrow"/>
              </a:rPr>
              <a:t>)Samaria </a:t>
            </a:r>
            <a:r>
              <a:rPr lang="en-US" sz="2400" dirty="0">
                <a:latin typeface="Arial Narrow"/>
                <a:cs typeface="Arial Narrow"/>
              </a:rPr>
              <a:t>means “mountain of </a:t>
            </a:r>
            <a:r>
              <a:rPr lang="en-US" sz="2400" dirty="0" smtClean="0">
                <a:latin typeface="Arial Narrow"/>
                <a:cs typeface="Arial Narrow"/>
              </a:rPr>
              <a:t>watching”(Mt.Gerizim,Jn.4:20;Deut.27:12) </a:t>
            </a:r>
            <a:endParaRPr lang="en-US" sz="2400" dirty="0">
              <a:latin typeface="Arial Narrow"/>
              <a:cs typeface="Arial Narrow"/>
            </a:endParaRPr>
          </a:p>
        </p:txBody>
      </p:sp>
      <p:sp>
        <p:nvSpPr>
          <p:cNvPr id="10" name="TextBox 9"/>
          <p:cNvSpPr txBox="1"/>
          <p:nvPr/>
        </p:nvSpPr>
        <p:spPr>
          <a:xfrm>
            <a:off x="8593092" y="629612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val="2261585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504971"/>
            <a:ext cx="9137169" cy="4093428"/>
          </a:xfrm>
          <a:prstGeom prst="rect">
            <a:avLst/>
          </a:prstGeom>
        </p:spPr>
        <p:txBody>
          <a:bodyPr wrap="square">
            <a:spAutoFit/>
          </a:bodyPr>
          <a:lstStyle/>
          <a:p>
            <a:r>
              <a:rPr lang="en-US" altLang="zh-TW"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那些分散的人，往各处去传道</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腓利下撒玛利亚城去，宣讲基督</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众人听见了，又看见腓利所行的神迹，就同心合意地听从他的话</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因为有许多人被污鬼附着，那些鬼大声呼叫，从他们身上出来。还有许多瘫痪的，瘸腿的，都得了医治</a:t>
            </a:r>
            <a:r>
              <a:rPr lang="zh-TW" altLang="en-US" sz="2800" dirty="0" smtClean="0">
                <a:solidFill>
                  <a:srgbClr val="FF0000"/>
                </a:solidFill>
                <a:latin typeface="华文细黑"/>
                <a:ea typeface="华文细黑"/>
                <a:cs typeface="华文细黑"/>
              </a:rPr>
              <a:t>。</a:t>
            </a:r>
            <a:r>
              <a:rPr lang="zh-TW" altLang="en-US" sz="2800" dirty="0">
                <a:solidFill>
                  <a:srgbClr val="FF0000"/>
                </a:solidFill>
                <a:latin typeface="华文细黑"/>
                <a:ea typeface="华文细黑"/>
                <a:cs typeface="华文细黑"/>
              </a:rPr>
              <a:t>在那城里，就大有欢喜。</a:t>
            </a:r>
            <a:r>
              <a:rPr lang="en-US" altLang="zh-TW" sz="2800" dirty="0" smtClean="0">
                <a:solidFill>
                  <a:srgbClr val="FF0000"/>
                </a:solidFill>
                <a:latin typeface="华文细黑"/>
                <a:ea typeface="华文细黑"/>
                <a:cs typeface="华文细黑"/>
              </a:rPr>
              <a:t>”(</a:t>
            </a:r>
            <a:r>
              <a:rPr lang="zh-CN" altLang="en-US" sz="2800" dirty="0" smtClean="0">
                <a:solidFill>
                  <a:srgbClr val="FF0000"/>
                </a:solidFill>
                <a:latin typeface="华文细黑"/>
                <a:ea typeface="华文细黑"/>
                <a:cs typeface="华文细黑"/>
              </a:rPr>
              <a:t>徒</a:t>
            </a:r>
            <a:r>
              <a:rPr lang="en-US" altLang="zh-CN" sz="2800" dirty="0">
                <a:solidFill>
                  <a:srgbClr val="FF0000"/>
                </a:solidFill>
                <a:latin typeface="华文细黑"/>
                <a:ea typeface="华文细黑"/>
                <a:cs typeface="华文细黑"/>
              </a:rPr>
              <a:t>8</a:t>
            </a:r>
            <a:r>
              <a:rPr lang="en-US" altLang="zh-CN" sz="2800" dirty="0" smtClean="0">
                <a:solidFill>
                  <a:srgbClr val="FF0000"/>
                </a:solidFill>
                <a:latin typeface="华文细黑"/>
                <a:ea typeface="华文细黑"/>
                <a:cs typeface="华文细黑"/>
              </a:rPr>
              <a:t>:4-8)</a:t>
            </a:r>
            <a:endParaRPr lang="en-US" altLang="zh-TW" sz="2800" dirty="0" smtClean="0">
              <a:solidFill>
                <a:srgbClr val="FF0000"/>
              </a:solidFill>
              <a:latin typeface="华文细黑"/>
              <a:ea typeface="华文细黑"/>
              <a:cs typeface="华文细黑"/>
            </a:endParaRPr>
          </a:p>
          <a:p>
            <a:r>
              <a:rPr lang="en-US" sz="2400" dirty="0">
                <a:latin typeface="Arial Narrow"/>
                <a:ea typeface="华文细黑"/>
                <a:cs typeface="Arial Narrow"/>
              </a:rPr>
              <a:t>“Those who had been scattered preached the word wherever they went. Philip went down to a city in Samaria and proclaimed the Messiah </a:t>
            </a:r>
            <a:r>
              <a:rPr lang="en-US" sz="2400" dirty="0" smtClean="0">
                <a:latin typeface="Arial Narrow"/>
                <a:ea typeface="华文细黑"/>
                <a:cs typeface="Arial Narrow"/>
              </a:rPr>
              <a:t>there.</a:t>
            </a:r>
            <a:r>
              <a:rPr lang="en-US" sz="2400" b="1" dirty="0">
                <a:latin typeface="Arial Narrow"/>
                <a:ea typeface="华文细黑"/>
                <a:cs typeface="Arial Narrow"/>
              </a:rPr>
              <a:t> </a:t>
            </a:r>
            <a:r>
              <a:rPr lang="en-US" sz="2400" dirty="0" smtClean="0">
                <a:latin typeface="Arial Narrow"/>
                <a:ea typeface="华文细黑"/>
                <a:cs typeface="Arial Narrow"/>
              </a:rPr>
              <a:t>When </a:t>
            </a:r>
            <a:r>
              <a:rPr lang="en-US" sz="2400" dirty="0">
                <a:latin typeface="Arial Narrow"/>
                <a:ea typeface="华文细黑"/>
                <a:cs typeface="Arial Narrow"/>
              </a:rPr>
              <a:t>the crowds heard Philip and saw the signs he </a:t>
            </a:r>
            <a:r>
              <a:rPr lang="en-US" sz="2400" dirty="0" err="1">
                <a:latin typeface="Arial Narrow"/>
                <a:ea typeface="华文细黑"/>
                <a:cs typeface="Arial Narrow"/>
              </a:rPr>
              <a:t>performed</a:t>
            </a:r>
            <a:r>
              <a:rPr lang="en-US" sz="2400" dirty="0" err="1" smtClean="0">
                <a:latin typeface="Arial Narrow"/>
                <a:ea typeface="华文细黑"/>
                <a:cs typeface="Arial Narrow"/>
              </a:rPr>
              <a:t>,they</a:t>
            </a:r>
            <a:r>
              <a:rPr lang="en-US" sz="2400" dirty="0" smtClean="0">
                <a:latin typeface="Arial Narrow"/>
                <a:ea typeface="华文细黑"/>
                <a:cs typeface="Arial Narrow"/>
              </a:rPr>
              <a:t> </a:t>
            </a:r>
            <a:r>
              <a:rPr lang="en-US" sz="2400" dirty="0">
                <a:latin typeface="Arial Narrow"/>
                <a:ea typeface="华文细黑"/>
                <a:cs typeface="Arial Narrow"/>
              </a:rPr>
              <a:t>all paid close </a:t>
            </a:r>
            <a:r>
              <a:rPr lang="en-US" sz="2400" dirty="0" smtClean="0">
                <a:latin typeface="Arial Narrow"/>
                <a:ea typeface="华文细黑"/>
                <a:cs typeface="Arial Narrow"/>
              </a:rPr>
              <a:t>attention </a:t>
            </a:r>
            <a:r>
              <a:rPr lang="en-US" sz="2400" dirty="0">
                <a:latin typeface="Arial Narrow"/>
                <a:ea typeface="华文细黑"/>
                <a:cs typeface="Arial Narrow"/>
              </a:rPr>
              <a:t>to what he </a:t>
            </a:r>
            <a:r>
              <a:rPr lang="en-US" sz="2400" dirty="0" err="1">
                <a:latin typeface="Arial Narrow"/>
                <a:ea typeface="华文细黑"/>
                <a:cs typeface="Arial Narrow"/>
              </a:rPr>
              <a:t>said.For</a:t>
            </a:r>
            <a:r>
              <a:rPr lang="en-US" sz="2400" dirty="0">
                <a:latin typeface="Arial Narrow"/>
                <a:ea typeface="华文细黑"/>
                <a:cs typeface="Arial Narrow"/>
              </a:rPr>
              <a:t> with shrieks, impure spirits came out of many, and many who were paralyzed or lame were </a:t>
            </a:r>
            <a:r>
              <a:rPr lang="en-US" sz="2400" dirty="0" err="1" smtClean="0">
                <a:latin typeface="Arial Narrow"/>
                <a:ea typeface="华文细黑"/>
                <a:cs typeface="Arial Narrow"/>
              </a:rPr>
              <a:t>healed.So</a:t>
            </a:r>
            <a:r>
              <a:rPr lang="en-US" sz="2400" dirty="0" smtClean="0">
                <a:latin typeface="Arial Narrow"/>
                <a:ea typeface="华文细黑"/>
                <a:cs typeface="Arial Narrow"/>
              </a:rPr>
              <a:t> </a:t>
            </a:r>
            <a:r>
              <a:rPr lang="en-US" sz="2400" dirty="0">
                <a:latin typeface="Arial Narrow"/>
                <a:ea typeface="华文细黑"/>
                <a:cs typeface="Arial Narrow"/>
              </a:rPr>
              <a:t>there was great joy in that city.”(</a:t>
            </a:r>
            <a:r>
              <a:rPr lang="en-US" sz="2400" dirty="0" smtClean="0">
                <a:latin typeface="Arial Narrow"/>
                <a:ea typeface="华文细黑"/>
                <a:cs typeface="Arial Narrow"/>
              </a:rPr>
              <a:t>Ac8</a:t>
            </a:r>
            <a:r>
              <a:rPr lang="en-US" sz="2400" dirty="0">
                <a:latin typeface="Arial Narrow"/>
                <a:ea typeface="华文细黑"/>
                <a:cs typeface="Arial Narrow"/>
              </a:rPr>
              <a:t>:4-8</a:t>
            </a:r>
            <a:r>
              <a:rPr lang="en-US" sz="2400" dirty="0" smtClean="0">
                <a:latin typeface="Arial Narrow"/>
                <a:ea typeface="华文细黑"/>
                <a:cs typeface="Arial Narrow"/>
              </a:rPr>
              <a:t>)</a:t>
            </a:r>
            <a:endParaRPr lang="en-US" sz="2400" dirty="0">
              <a:latin typeface="Arial Narrow"/>
              <a:ea typeface="华文细黑"/>
              <a:cs typeface="Arial Narrow"/>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一。基督之灵的称许。</a:t>
            </a:r>
            <a:r>
              <a:rPr lang="en-US" sz="2800" b="1" dirty="0" smtClean="0">
                <a:latin typeface="Arial Narrow"/>
                <a:cs typeface="Arial Narrow"/>
              </a:rPr>
              <a:t>1. Spirit of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5</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pic>
        <p:nvPicPr>
          <p:cNvPr id="9" name="Picture 8"/>
          <p:cNvPicPr>
            <a:picLocks noChangeAspect="1"/>
          </p:cNvPicPr>
          <p:nvPr/>
        </p:nvPicPr>
        <p:blipFill>
          <a:blip r:embed="rId3"/>
          <a:stretch>
            <a:fillRect/>
          </a:stretch>
        </p:blipFill>
        <p:spPr>
          <a:xfrm>
            <a:off x="2617723" y="4571224"/>
            <a:ext cx="3552019" cy="2371590"/>
          </a:xfrm>
          <a:prstGeom prst="rect">
            <a:avLst/>
          </a:prstGeom>
        </p:spPr>
      </p:pic>
    </p:spTree>
    <p:extLst>
      <p:ext uri="{BB962C8B-B14F-4D97-AF65-F5344CB8AC3E}">
        <p14:creationId xmlns:p14="http://schemas.microsoft.com/office/powerpoint/2010/main" val="2959606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5632310"/>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A</a:t>
            </a:r>
            <a:r>
              <a:rPr lang="zh-CN" altLang="en-US" sz="2400" b="1" dirty="0" smtClean="0">
                <a:solidFill>
                  <a:srgbClr val="FF0000"/>
                </a:solidFill>
                <a:latin typeface="华文细黑"/>
                <a:ea typeface="华文细黑"/>
                <a:cs typeface="华文细黑"/>
              </a:rPr>
              <a:t>。他们受了逼迫</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从这日起，耶路撒冷的教会，大遭</a:t>
            </a:r>
            <a:r>
              <a:rPr lang="zh-TW" altLang="en-US" sz="2400" dirty="0" smtClean="0">
                <a:solidFill>
                  <a:srgbClr val="FF0000"/>
                </a:solidFill>
                <a:latin typeface="华文细黑"/>
                <a:ea typeface="华文细黑"/>
                <a:cs typeface="华文细黑"/>
              </a:rPr>
              <a:t>逼迫”</a:t>
            </a:r>
            <a:endParaRPr lang="en-US" altLang="zh-TW" sz="2400" dirty="0" smtClean="0">
              <a:solidFill>
                <a:srgbClr val="FF0000"/>
              </a:solidFill>
              <a:latin typeface="华文细黑"/>
              <a:ea typeface="华文细黑"/>
              <a:cs typeface="华文细黑"/>
            </a:endParaRPr>
          </a:p>
          <a:p>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8</a:t>
            </a:r>
            <a:r>
              <a:rPr lang="en-US" altLang="zh-CN" sz="2400" dirty="0" smtClean="0">
                <a:solidFill>
                  <a:srgbClr val="FF0000"/>
                </a:solidFill>
                <a:latin typeface="华文细黑"/>
                <a:ea typeface="华文细黑"/>
                <a:cs typeface="华文细黑"/>
              </a:rPr>
              <a:t>:1a)</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那些因司提反的事遭患难四散的门徒，直走到腓尼基，和居比路，并安提阿。</a:t>
            </a:r>
            <a:r>
              <a:rPr lang="zh-TW" altLang="en-US" sz="2400" dirty="0" smtClean="0">
                <a:solidFill>
                  <a:srgbClr val="FF0000"/>
                </a:solidFill>
                <a:latin typeface="华文细黑"/>
                <a:ea typeface="华文细黑"/>
                <a:cs typeface="华文细黑"/>
              </a:rPr>
              <a:t>他们不向别人讲道</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只向犹太人讲</a:t>
            </a:r>
            <a:r>
              <a:rPr lang="en-US" altLang="zh-TW"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(11:19 )</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。他们被分散</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除了使徒以外，门徒都</a:t>
            </a:r>
            <a:r>
              <a:rPr lang="zh-TW" altLang="en-US" sz="2400" dirty="0" smtClean="0">
                <a:solidFill>
                  <a:srgbClr val="FF0000"/>
                </a:solidFill>
                <a:latin typeface="华文细黑"/>
                <a:ea typeface="华文细黑"/>
                <a:cs typeface="华文细黑"/>
              </a:rPr>
              <a:t>分散在犹太和撒玛利亚各处</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(8:1b)</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四散的门徒</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11:19</a:t>
            </a:r>
            <a:r>
              <a:rPr lang="zh-CN"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散居的意思是“散播种子”。</a:t>
            </a:r>
            <a:endParaRPr lang="en-US" altLang="zh-TW" sz="2400" dirty="0" smtClean="0">
              <a:solidFill>
                <a:srgbClr val="FF0000"/>
              </a:solidFill>
              <a:latin typeface="华文细黑"/>
              <a:ea typeface="华文细黑"/>
              <a:cs typeface="华文细黑"/>
            </a:endParaRPr>
          </a:p>
          <a:p>
            <a:r>
              <a:rPr lang="en-US" sz="2400" b="1" dirty="0" smtClean="0">
                <a:latin typeface="Arial Narrow"/>
                <a:cs typeface="Arial Narrow"/>
              </a:rPr>
              <a:t>A</a:t>
            </a:r>
            <a:r>
              <a:rPr lang="en-US" sz="2400" b="1" dirty="0">
                <a:latin typeface="Arial Narrow"/>
                <a:cs typeface="Arial Narrow"/>
              </a:rPr>
              <a:t>. They were persecuted. </a:t>
            </a:r>
            <a:r>
              <a:rPr lang="en-US" sz="2400" dirty="0">
                <a:latin typeface="Arial Narrow"/>
                <a:cs typeface="Arial Narrow"/>
              </a:rPr>
              <a:t>“On that day a great persecution broke out against the church in Jerusalem, and all except the apostles were scattered throughout Judea and Samaria”(8:1a). “Now those who had been scattered by the persecution that broke out when Stephen was killed traveled as far as Phoenicia, Cyprus and Antioch, spreading the word only among Jews”(11:19). </a:t>
            </a:r>
          </a:p>
          <a:p>
            <a:r>
              <a:rPr lang="en-US" sz="2400" b="1" dirty="0">
                <a:latin typeface="Arial Narrow"/>
                <a:cs typeface="Arial Narrow"/>
              </a:rPr>
              <a:t>B. They were scattered.</a:t>
            </a:r>
            <a:r>
              <a:rPr lang="en-US" sz="2400" dirty="0">
                <a:latin typeface="Arial Narrow"/>
                <a:cs typeface="Arial Narrow"/>
              </a:rPr>
              <a:t> “Scattered throughout </a:t>
            </a:r>
            <a:endParaRPr lang="en-US" sz="2400" dirty="0" smtClean="0">
              <a:latin typeface="Arial Narrow"/>
              <a:cs typeface="Arial Narrow"/>
            </a:endParaRPr>
          </a:p>
          <a:p>
            <a:r>
              <a:rPr lang="en-US" sz="2400" dirty="0" smtClean="0">
                <a:latin typeface="Arial Narrow"/>
                <a:cs typeface="Arial Narrow"/>
              </a:rPr>
              <a:t>Judea </a:t>
            </a:r>
            <a:r>
              <a:rPr lang="en-US" sz="2400" dirty="0">
                <a:latin typeface="Arial Narrow"/>
                <a:cs typeface="Arial Narrow"/>
              </a:rPr>
              <a:t>and Samaria…Those who had been </a:t>
            </a:r>
            <a:endParaRPr lang="en-US" sz="2400" dirty="0" smtClean="0">
              <a:latin typeface="Arial Narrow"/>
              <a:cs typeface="Arial Narrow"/>
            </a:endParaRPr>
          </a:p>
          <a:p>
            <a:r>
              <a:rPr lang="en-US" sz="2400" dirty="0" smtClean="0">
                <a:latin typeface="Arial Narrow"/>
                <a:cs typeface="Arial Narrow"/>
              </a:rPr>
              <a:t>scattered</a:t>
            </a:r>
            <a:r>
              <a:rPr lang="en-US" sz="2400" dirty="0">
                <a:latin typeface="Arial Narrow"/>
                <a:cs typeface="Arial Narrow"/>
              </a:rPr>
              <a:t>”(8:1b,4a;11:19). </a:t>
            </a:r>
            <a:endParaRPr lang="en-US" sz="2400" dirty="0" smtClean="0">
              <a:latin typeface="Arial Narrow"/>
              <a:cs typeface="Arial Narrow"/>
            </a:endParaRPr>
          </a:p>
          <a:p>
            <a:r>
              <a:rPr lang="en-US" sz="2400" dirty="0" smtClean="0">
                <a:latin typeface="Arial Narrow"/>
                <a:cs typeface="Arial Narrow"/>
              </a:rPr>
              <a:t>Diaspora </a:t>
            </a:r>
            <a:r>
              <a:rPr lang="en-US" sz="2400" dirty="0">
                <a:latin typeface="Arial Narrow"/>
                <a:cs typeface="Arial Narrow"/>
              </a:rPr>
              <a:t>means “to scatter seed.</a:t>
            </a:r>
            <a:r>
              <a:rPr lang="en-US" sz="2400" dirty="0" smtClean="0">
                <a:latin typeface="Arial Narrow"/>
                <a:cs typeface="Arial Narrow"/>
              </a:rPr>
              <a:t>”</a:t>
            </a:r>
            <a:endParaRPr lang="en-US" sz="2400" dirty="0">
              <a:latin typeface="Arial Narrow"/>
              <a:cs typeface="Arial Narrow"/>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949086" y="4536305"/>
            <a:ext cx="3197194" cy="2397895"/>
          </a:xfrm>
          <a:prstGeom prst="rect">
            <a:avLst/>
          </a:prstGeom>
        </p:spPr>
      </p:pic>
    </p:spTree>
    <p:extLst>
      <p:ext uri="{BB962C8B-B14F-4D97-AF65-F5344CB8AC3E}">
        <p14:creationId xmlns:p14="http://schemas.microsoft.com/office/powerpoint/2010/main" val="28602356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27995"/>
            <a:ext cx="9137169" cy="6370974"/>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。他们是传福音的</a:t>
            </a:r>
            <a:r>
              <a:rPr lang="zh-CN" altLang="zh-TW"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他们往各处去传道”（</a:t>
            </a:r>
            <a:r>
              <a:rPr lang="en-US" altLang="zh-CN" sz="2400" dirty="0" smtClean="0">
                <a:solidFill>
                  <a:srgbClr val="FF0000"/>
                </a:solidFill>
                <a:latin typeface="华文细黑"/>
                <a:ea typeface="华文细黑"/>
                <a:cs typeface="华文细黑"/>
              </a:rPr>
              <a:t>8:4b</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一</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腓利是一个执事</a:t>
            </a:r>
            <a:r>
              <a:rPr lang="en-US" altLang="zh-CN" sz="2400" dirty="0" smtClean="0">
                <a:solidFill>
                  <a:srgbClr val="FF0000"/>
                </a:solidFill>
                <a:latin typeface="华文细黑"/>
                <a:ea typeface="华文细黑"/>
                <a:cs typeface="华文细黑"/>
              </a:rPr>
              <a:t>(6:5</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并“</a:t>
            </a:r>
            <a:r>
              <a:rPr lang="zh-TW" altLang="en-US" sz="2400" dirty="0" smtClean="0">
                <a:solidFill>
                  <a:srgbClr val="FF0000"/>
                </a:solidFill>
                <a:latin typeface="华文细黑"/>
                <a:ea typeface="华文细黑"/>
                <a:cs typeface="华文细黑"/>
              </a:rPr>
              <a:t>下撒玛利亚</a:t>
            </a:r>
            <a:r>
              <a:rPr lang="zh-TW" altLang="en-US" sz="2400" dirty="0">
                <a:solidFill>
                  <a:srgbClr val="FF0000"/>
                </a:solidFill>
                <a:latin typeface="华文细黑"/>
                <a:ea typeface="华文细黑"/>
                <a:cs typeface="华文细黑"/>
              </a:rPr>
              <a:t>城去，宣讲</a:t>
            </a:r>
            <a:r>
              <a:rPr lang="zh-TW" altLang="en-US" sz="2400" dirty="0" smtClean="0">
                <a:solidFill>
                  <a:srgbClr val="FF0000"/>
                </a:solidFill>
                <a:latin typeface="华文细黑"/>
                <a:ea typeface="华文细黑"/>
                <a:cs typeface="华文细黑"/>
              </a:rPr>
              <a:t>基督</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(8:5)</a:t>
            </a:r>
            <a:r>
              <a:rPr lang="zh-TW"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二</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腓利是一个传道者。后来他来到该撒利亚（</a:t>
            </a:r>
            <a:r>
              <a:rPr lang="en-US" altLang="zh-CN" sz="2400" dirty="0" smtClean="0">
                <a:solidFill>
                  <a:srgbClr val="FF0000"/>
                </a:solidFill>
                <a:latin typeface="华文细黑"/>
                <a:ea typeface="华文细黑"/>
                <a:cs typeface="华文细黑"/>
              </a:rPr>
              <a:t>21:8</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三</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腓利是一个</a:t>
            </a:r>
            <a:r>
              <a:rPr lang="zh-TW" altLang="en-US" sz="2400" dirty="0" smtClean="0">
                <a:solidFill>
                  <a:srgbClr val="FF0000"/>
                </a:solidFill>
                <a:latin typeface="华文细黑"/>
                <a:ea typeface="华文细黑"/>
                <a:cs typeface="华文细黑"/>
              </a:rPr>
              <a:t>行神迹</a:t>
            </a:r>
            <a:r>
              <a:rPr lang="zh-CN" altLang="en-US" sz="2400" dirty="0" smtClean="0">
                <a:solidFill>
                  <a:srgbClr val="FF0000"/>
                </a:solidFill>
                <a:latin typeface="华文细黑"/>
                <a:ea typeface="华文细黑"/>
                <a:cs typeface="华文细黑"/>
              </a:rPr>
              <a:t>者。</a:t>
            </a:r>
            <a:r>
              <a:rPr lang="zh-TW" altLang="en-US" sz="2400" dirty="0" smtClean="0">
                <a:solidFill>
                  <a:srgbClr val="FF0000"/>
                </a:solidFill>
                <a:latin typeface="华文细黑"/>
                <a:ea typeface="华文细黑"/>
                <a:cs typeface="华文细黑"/>
              </a:rPr>
              <a:t>众人听见</a:t>
            </a:r>
            <a:r>
              <a:rPr lang="zh-TW" altLang="en-US" sz="2400" dirty="0">
                <a:solidFill>
                  <a:srgbClr val="FF0000"/>
                </a:solidFill>
                <a:latin typeface="华文细黑"/>
                <a:ea typeface="华文细黑"/>
                <a:cs typeface="华文细黑"/>
              </a:rPr>
              <a:t>了，又看见腓利所行的神迹，就同心合意地听从他的话</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因为有许多人被污鬼附着，那些</a:t>
            </a:r>
            <a:r>
              <a:rPr lang="zh-TW" altLang="en-US" sz="2400" dirty="0" smtClean="0">
                <a:solidFill>
                  <a:srgbClr val="FF0000"/>
                </a:solidFill>
                <a:latin typeface="华文细黑"/>
                <a:ea typeface="华文细黑"/>
                <a:cs typeface="华文细黑"/>
              </a:rPr>
              <a:t>鬼大声呼叫</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从他们</a:t>
            </a:r>
            <a:r>
              <a:rPr lang="zh-TW" altLang="en-US" sz="2400" dirty="0">
                <a:solidFill>
                  <a:srgbClr val="FF0000"/>
                </a:solidFill>
                <a:latin typeface="华文细黑"/>
                <a:ea typeface="华文细黑"/>
                <a:cs typeface="华文细黑"/>
              </a:rPr>
              <a:t>身上出来。还有许多瘫痪</a:t>
            </a:r>
            <a:r>
              <a:rPr lang="zh-TW" altLang="en-US" sz="2400" dirty="0" smtClean="0">
                <a:solidFill>
                  <a:srgbClr val="FF0000"/>
                </a:solidFill>
                <a:latin typeface="华文细黑"/>
                <a:ea typeface="华文细黑"/>
                <a:cs typeface="华文细黑"/>
              </a:rPr>
              <a:t>的</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瘸腿的</a:t>
            </a:r>
            <a:r>
              <a:rPr lang="en-US" altLang="zh-TW"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都</a:t>
            </a:r>
            <a:r>
              <a:rPr lang="zh-TW" altLang="en-US" sz="2400" dirty="0">
                <a:solidFill>
                  <a:srgbClr val="FF0000"/>
                </a:solidFill>
                <a:latin typeface="华文细黑"/>
                <a:ea typeface="华文细黑"/>
                <a:cs typeface="华文细黑"/>
              </a:rPr>
              <a:t>得了医</a:t>
            </a:r>
            <a:r>
              <a:rPr lang="zh-TW" altLang="en-US" sz="2400" dirty="0" smtClean="0">
                <a:solidFill>
                  <a:srgbClr val="FF0000"/>
                </a:solidFill>
                <a:latin typeface="华文细黑"/>
                <a:ea typeface="华文细黑"/>
                <a:cs typeface="华文细黑"/>
              </a:rPr>
              <a:t>治</a:t>
            </a:r>
            <a:r>
              <a:rPr lang="en-US" altLang="zh-CN" sz="2400" dirty="0" smtClean="0">
                <a:solidFill>
                  <a:srgbClr val="FF0000"/>
                </a:solidFill>
                <a:latin typeface="华文细黑"/>
                <a:ea typeface="华文细黑"/>
                <a:cs typeface="华文细黑"/>
              </a:rPr>
              <a:t>(8:6,7)</a:t>
            </a:r>
            <a:r>
              <a:rPr lang="zh-CN" altLang="en-US" sz="2400" dirty="0" smtClean="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四</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腓利</a:t>
            </a:r>
            <a:r>
              <a:rPr lang="zh-TW" altLang="en-US" sz="2400" dirty="0" smtClean="0">
                <a:solidFill>
                  <a:srgbClr val="FF0000"/>
                </a:solidFill>
                <a:latin typeface="华文细黑"/>
                <a:ea typeface="华文细黑"/>
                <a:cs typeface="华文细黑"/>
              </a:rPr>
              <a:t>是施洗约翰</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约</a:t>
            </a:r>
            <a:r>
              <a:rPr lang="en-US" altLang="zh-TW" sz="2400" dirty="0" smtClean="0">
                <a:solidFill>
                  <a:srgbClr val="FF0000"/>
                </a:solidFill>
                <a:latin typeface="华文细黑"/>
                <a:ea typeface="华文细黑"/>
                <a:cs typeface="华文细黑"/>
              </a:rPr>
              <a:t>3</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23</a:t>
            </a:r>
            <a:r>
              <a:rPr lang="zh-TW" altLang="en-US" sz="2400" dirty="0">
                <a:solidFill>
                  <a:srgbClr val="FF0000"/>
                </a:solidFill>
                <a:latin typeface="华文细黑"/>
                <a:ea typeface="华文细黑"/>
                <a:cs typeface="华文细黑"/>
              </a:rPr>
              <a:t>）和耶稣</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a:t>
            </a:r>
            <a:r>
              <a:rPr lang="en-US" altLang="zh-TW"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4</a:t>
            </a:r>
            <a:r>
              <a:rPr lang="zh-TW" altLang="en-US" sz="2400" dirty="0">
                <a:solidFill>
                  <a:srgbClr val="FF0000"/>
                </a:solidFill>
                <a:latin typeface="华文细黑"/>
                <a:ea typeface="华文细黑"/>
                <a:cs typeface="华文细黑"/>
              </a:rPr>
              <a:t>）的劳动的收割者</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。他们充满了喜乐。</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在那</a:t>
            </a:r>
            <a:r>
              <a:rPr lang="zh-TW" altLang="en-US" sz="2400" dirty="0">
                <a:solidFill>
                  <a:srgbClr val="FF0000"/>
                </a:solidFill>
                <a:latin typeface="华文细黑"/>
                <a:ea typeface="华文细黑"/>
                <a:cs typeface="华文细黑"/>
              </a:rPr>
              <a:t>城里，就大有欢喜”</a:t>
            </a:r>
            <a:r>
              <a:rPr lang="en-US" altLang="zh-TW" sz="2400" dirty="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徒</a:t>
            </a:r>
            <a:r>
              <a:rPr lang="en-US" altLang="zh-CN" sz="2400" b="1" dirty="0">
                <a:solidFill>
                  <a:srgbClr val="FF0000"/>
                </a:solidFill>
                <a:latin typeface="华文细黑"/>
                <a:ea typeface="华文细黑"/>
                <a:cs typeface="华文细黑"/>
              </a:rPr>
              <a:t>8:8)</a:t>
            </a:r>
            <a:r>
              <a:rPr lang="en-US" altLang="zh-CN" sz="2400" b="1"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smtClean="0">
                <a:latin typeface="Arial Narrow"/>
                <a:cs typeface="Arial Narrow"/>
              </a:rPr>
              <a:t>C</a:t>
            </a:r>
            <a:r>
              <a:rPr lang="en-US" sz="2400" b="1" dirty="0">
                <a:latin typeface="Arial Narrow"/>
                <a:cs typeface="Arial Narrow"/>
              </a:rPr>
              <a:t>. They were evangelists.</a:t>
            </a:r>
            <a:r>
              <a:rPr lang="en-US" sz="2400" dirty="0">
                <a:latin typeface="Arial Narrow"/>
                <a:cs typeface="Arial Narrow"/>
              </a:rPr>
              <a:t> “</a:t>
            </a:r>
            <a:r>
              <a:rPr lang="en-US" sz="2400" dirty="0" smtClean="0">
                <a:latin typeface="Arial Narrow"/>
                <a:cs typeface="Arial Narrow"/>
              </a:rPr>
              <a:t>They preached </a:t>
            </a:r>
            <a:r>
              <a:rPr lang="en-US" sz="2400" dirty="0">
                <a:latin typeface="Arial Narrow"/>
                <a:cs typeface="Arial Narrow"/>
              </a:rPr>
              <a:t>the word wherever </a:t>
            </a:r>
            <a:r>
              <a:rPr lang="en-US" sz="2400" dirty="0" smtClean="0">
                <a:latin typeface="Arial Narrow"/>
                <a:cs typeface="Arial Narrow"/>
              </a:rPr>
              <a:t>they went”(</a:t>
            </a:r>
            <a:r>
              <a:rPr lang="en-US" sz="2400" dirty="0">
                <a:latin typeface="Arial Narrow"/>
                <a:cs typeface="Arial Narrow"/>
              </a:rPr>
              <a:t>8:4b). </a:t>
            </a:r>
            <a:r>
              <a:rPr lang="en-US" sz="2400" dirty="0" smtClean="0">
                <a:latin typeface="Arial Narrow"/>
                <a:cs typeface="Arial Narrow"/>
              </a:rPr>
              <a:t>(</a:t>
            </a:r>
            <a:r>
              <a:rPr lang="en-US" sz="2400" dirty="0">
                <a:latin typeface="Arial Narrow"/>
                <a:cs typeface="Arial Narrow"/>
              </a:rPr>
              <a:t>1)Philip was a deacon(6:5) and “went down to a city in Samaria and proclaimed the Messiah there”(8:5).</a:t>
            </a:r>
          </a:p>
          <a:p>
            <a:r>
              <a:rPr lang="en-US" sz="2400" dirty="0">
                <a:latin typeface="Arial Narrow"/>
                <a:cs typeface="Arial Narrow"/>
              </a:rPr>
              <a:t>(2)Philip was an evangelist. Later he went to Caesarea(21:8). </a:t>
            </a:r>
          </a:p>
          <a:p>
            <a:r>
              <a:rPr lang="en-US" sz="2400" dirty="0">
                <a:latin typeface="Arial Narrow"/>
                <a:cs typeface="Arial Narrow"/>
              </a:rPr>
              <a:t>(3)Philip was </a:t>
            </a:r>
            <a:r>
              <a:rPr lang="en-US" sz="2400" dirty="0" err="1" smtClean="0">
                <a:latin typeface="Arial Narrow"/>
                <a:cs typeface="Arial Narrow"/>
              </a:rPr>
              <a:t>a“</a:t>
            </a:r>
            <a:r>
              <a:rPr lang="en-US" sz="2400" dirty="0" err="1">
                <a:latin typeface="Arial Narrow"/>
                <a:cs typeface="Arial Narrow"/>
              </a:rPr>
              <a:t>sign</a:t>
            </a:r>
            <a:r>
              <a:rPr lang="en-US" sz="2400" dirty="0" err="1" smtClean="0">
                <a:latin typeface="Arial Narrow"/>
                <a:cs typeface="Arial Narrow"/>
              </a:rPr>
              <a:t>”worker.“</a:t>
            </a:r>
            <a:r>
              <a:rPr lang="en-US" sz="2400" dirty="0" err="1">
                <a:latin typeface="Arial Narrow"/>
                <a:cs typeface="Arial Narrow"/>
              </a:rPr>
              <a:t>When</a:t>
            </a:r>
            <a:r>
              <a:rPr lang="en-US" sz="2400" dirty="0">
                <a:latin typeface="Arial Narrow"/>
                <a:cs typeface="Arial Narrow"/>
              </a:rPr>
              <a:t> the crowds heard </a:t>
            </a:r>
            <a:r>
              <a:rPr lang="en-US" sz="2400" dirty="0" smtClean="0">
                <a:latin typeface="Arial Narrow"/>
                <a:cs typeface="Arial Narrow"/>
              </a:rPr>
              <a:t>Philip and saw </a:t>
            </a:r>
            <a:r>
              <a:rPr lang="en-US" sz="2400" dirty="0">
                <a:latin typeface="Arial Narrow"/>
                <a:cs typeface="Arial Narrow"/>
              </a:rPr>
              <a:t>the signs he </a:t>
            </a:r>
            <a:r>
              <a:rPr lang="en-US" sz="2400" dirty="0" err="1">
                <a:latin typeface="Arial Narrow"/>
                <a:cs typeface="Arial Narrow"/>
              </a:rPr>
              <a:t>performed</a:t>
            </a:r>
            <a:r>
              <a:rPr lang="en-US" sz="2400" dirty="0" err="1" smtClean="0">
                <a:latin typeface="Arial Narrow"/>
                <a:cs typeface="Arial Narrow"/>
              </a:rPr>
              <a:t>,they</a:t>
            </a:r>
            <a:r>
              <a:rPr lang="en-US" sz="2400" dirty="0" smtClean="0">
                <a:latin typeface="Arial Narrow"/>
                <a:cs typeface="Arial Narrow"/>
              </a:rPr>
              <a:t> </a:t>
            </a:r>
            <a:r>
              <a:rPr lang="en-US" sz="2400" dirty="0">
                <a:latin typeface="Arial Narrow"/>
                <a:cs typeface="Arial Narrow"/>
              </a:rPr>
              <a:t>all paid close attention to what he </a:t>
            </a:r>
            <a:r>
              <a:rPr lang="en-US" sz="2400" dirty="0" err="1" smtClean="0">
                <a:latin typeface="Arial Narrow"/>
                <a:cs typeface="Arial Narrow"/>
              </a:rPr>
              <a:t>said.For</a:t>
            </a:r>
            <a:r>
              <a:rPr lang="en-US" sz="2400" dirty="0" smtClean="0">
                <a:latin typeface="Arial Narrow"/>
                <a:cs typeface="Arial Narrow"/>
              </a:rPr>
              <a:t> </a:t>
            </a:r>
            <a:r>
              <a:rPr lang="en-US" sz="2400" dirty="0">
                <a:latin typeface="Arial Narrow"/>
                <a:cs typeface="Arial Narrow"/>
              </a:rPr>
              <a:t>with shrieks, impure spirits came out of </a:t>
            </a:r>
            <a:r>
              <a:rPr lang="en-US" sz="2400" dirty="0" err="1">
                <a:latin typeface="Arial Narrow"/>
                <a:cs typeface="Arial Narrow"/>
              </a:rPr>
              <a:t>many</a:t>
            </a:r>
            <a:r>
              <a:rPr lang="en-US" sz="2400" dirty="0" err="1" smtClean="0">
                <a:latin typeface="Arial Narrow"/>
                <a:cs typeface="Arial Narrow"/>
              </a:rPr>
              <a:t>,many</a:t>
            </a:r>
            <a:r>
              <a:rPr lang="en-US" sz="2400" dirty="0" smtClean="0">
                <a:latin typeface="Arial Narrow"/>
                <a:cs typeface="Arial Narrow"/>
              </a:rPr>
              <a:t> </a:t>
            </a:r>
            <a:r>
              <a:rPr lang="en-US" sz="2400" dirty="0">
                <a:latin typeface="Arial Narrow"/>
                <a:cs typeface="Arial Narrow"/>
              </a:rPr>
              <a:t>who were paralyzed or lame were healed”(8:6,7</a:t>
            </a:r>
            <a:r>
              <a:rPr lang="en-US" sz="2400" dirty="0" smtClean="0">
                <a:latin typeface="Arial Narrow"/>
                <a:cs typeface="Arial Narrow"/>
              </a:rPr>
              <a:t>).</a:t>
            </a:r>
            <a:endParaRPr lang="en-US" sz="2400" dirty="0">
              <a:latin typeface="Arial Narrow"/>
              <a:cs typeface="Arial Narrow"/>
            </a:endParaRPr>
          </a:p>
          <a:p>
            <a:r>
              <a:rPr lang="en-US" sz="2400" dirty="0">
                <a:latin typeface="Arial Narrow"/>
                <a:cs typeface="Arial Narrow"/>
              </a:rPr>
              <a:t>(4)Philip was a reaper to the labors of John the Baptist(Jn.3:23) and Jesus(Jn.4).</a:t>
            </a:r>
          </a:p>
          <a:p>
            <a:r>
              <a:rPr lang="en-US" sz="2400" b="1" dirty="0">
                <a:latin typeface="Arial Narrow"/>
                <a:cs typeface="Arial Narrow"/>
              </a:rPr>
              <a:t>D. They were filled with joy.</a:t>
            </a:r>
            <a:r>
              <a:rPr lang="en-US" sz="2400" dirty="0">
                <a:latin typeface="Arial Narrow"/>
                <a:cs typeface="Arial Narrow"/>
              </a:rPr>
              <a:t> “So there was great joy in that city.”(Ac.8:8). </a:t>
            </a: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Tree>
    <p:extLst>
      <p:ext uri="{BB962C8B-B14F-4D97-AF65-F5344CB8AC3E}">
        <p14:creationId xmlns:p14="http://schemas.microsoft.com/office/powerpoint/2010/main" val="42325074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114601</TotalTime>
  <Words>2755</Words>
  <Application>Microsoft Macintosh PowerPoint</Application>
  <PresentationFormat>On-screen Show (4:3)</PresentationFormat>
  <Paragraphs>141</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 to Wednesday Bible Study! 欢迎来参加星期三查经班！ Santa Fe Towers Apartments in the Community Room 8101 Santa Fe Drive  Overland Park, KS 66103 In English and in Chinese. 用英文和中文。 Wednesdays from 10 to 11:30 a.m. 星期三早上从十点到十一点半。  Pastor Gary Hart 何礼义牧师 Starting April 12,2017. 2017年4月12日开始。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755</cp:revision>
  <cp:lastPrinted>2016-07-31T03:52:23Z</cp:lastPrinted>
  <dcterms:created xsi:type="dcterms:W3CDTF">2016-02-20T15:39:29Z</dcterms:created>
  <dcterms:modified xsi:type="dcterms:W3CDTF">2017-04-07T02:44:01Z</dcterms:modified>
</cp:coreProperties>
</file>