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308" r:id="rId3"/>
    <p:sldId id="307" r:id="rId4"/>
    <p:sldId id="296" r:id="rId5"/>
    <p:sldId id="306" r:id="rId6"/>
    <p:sldId id="295" r:id="rId7"/>
    <p:sldId id="297" r:id="rId8"/>
    <p:sldId id="292" r:id="rId9"/>
    <p:sldId id="298" r:id="rId10"/>
    <p:sldId id="300" r:id="rId11"/>
    <p:sldId id="313" r:id="rId12"/>
    <p:sldId id="312" r:id="rId13"/>
    <p:sldId id="302" r:id="rId14"/>
    <p:sldId id="304" r:id="rId15"/>
    <p:sldId id="305" r:id="rId16"/>
    <p:sldId id="26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71" autoAdjust="0"/>
  </p:normalViewPr>
  <p:slideViewPr>
    <p:cSldViewPr snapToGrid="0" snapToObjects="1">
      <p:cViewPr>
        <p:scale>
          <a:sx n="66" d="100"/>
          <a:sy n="66" d="100"/>
        </p:scale>
        <p:origin x="-952"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D48A1-D96E-194E-A456-4CC70FB8C113}" type="datetimeFigureOut">
              <a:rPr lang="en-US" smtClean="0"/>
              <a:t>2/10/17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BB15E-1FFC-5140-A5E1-72FEDEDAC4D4}" type="slidenum">
              <a:rPr lang="en-US" smtClean="0"/>
              <a:t>‹#›</a:t>
            </a:fld>
            <a:endParaRPr lang="en-US"/>
          </a:p>
        </p:txBody>
      </p:sp>
    </p:spTree>
    <p:extLst>
      <p:ext uri="{BB962C8B-B14F-4D97-AF65-F5344CB8AC3E}">
        <p14:creationId xmlns:p14="http://schemas.microsoft.com/office/powerpoint/2010/main" val="36928476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9</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10</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12</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13</a:t>
            </a:fld>
            <a:endParaRPr lang="en-US"/>
          </a:p>
        </p:txBody>
      </p:sp>
    </p:spTree>
    <p:extLst>
      <p:ext uri="{BB962C8B-B14F-4D97-AF65-F5344CB8AC3E}">
        <p14:creationId xmlns:p14="http://schemas.microsoft.com/office/powerpoint/2010/main" val="227941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t>2/10/17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131854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t>2/10/17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283158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t>2/10/17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350518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t>2/10/17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110826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A5FF8B-BD77-C040-B157-80E866760AD0}" type="datetimeFigureOut">
              <a:rPr lang="en-US" smtClean="0"/>
              <a:t>2/10/17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385185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A5FF8B-BD77-C040-B157-80E866760AD0}" type="datetimeFigureOut">
              <a:rPr lang="en-US" smtClean="0"/>
              <a:t>2/10/17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417482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A5FF8B-BD77-C040-B157-80E866760AD0}" type="datetimeFigureOut">
              <a:rPr lang="en-US" smtClean="0"/>
              <a:t>2/10/17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194317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A5FF8B-BD77-C040-B157-80E866760AD0}" type="datetimeFigureOut">
              <a:rPr lang="en-US" smtClean="0"/>
              <a:t>2/10/17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47472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5FF8B-BD77-C040-B157-80E866760AD0}" type="datetimeFigureOut">
              <a:rPr lang="en-US" smtClean="0"/>
              <a:t>2/10/17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255771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t>2/10/17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105913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t>2/10/17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51461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5FF8B-BD77-C040-B157-80E866760AD0}" type="datetimeFigureOut">
              <a:rPr lang="en-US" smtClean="0"/>
              <a:t>2/10/17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3EC8-6014-5845-B826-6F9F5BFD4286}" type="slidenum">
              <a:rPr lang="en-US" smtClean="0"/>
              <a:t>‹#›</a:t>
            </a:fld>
            <a:endParaRPr lang="en-US"/>
          </a:p>
        </p:txBody>
      </p:sp>
    </p:spTree>
    <p:extLst>
      <p:ext uri="{BB962C8B-B14F-4D97-AF65-F5344CB8AC3E}">
        <p14:creationId xmlns:p14="http://schemas.microsoft.com/office/powerpoint/2010/main" val="385935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41" y="-38933"/>
            <a:ext cx="9179441" cy="6839201"/>
          </a:xfrm>
        </p:spPr>
        <p:txBody>
          <a:bodyPr>
            <a:noAutofit/>
          </a:bodyPr>
          <a:lstStyle/>
          <a:p>
            <a:pPr algn="l"/>
            <a:r>
              <a:rPr lang="zh-CN" altLang="en-US" sz="3600" b="1" dirty="0" smtClean="0">
                <a:solidFill>
                  <a:schemeClr val="tx1"/>
                </a:solidFill>
                <a:latin typeface="Arial Narrow"/>
                <a:ea typeface="华文细黑"/>
                <a:cs typeface="Arial Narrow"/>
              </a:rPr>
              <a:t>主日</a:t>
            </a:r>
            <a:r>
              <a:rPr lang="en-US" altLang="zh-CN" sz="3600" b="1" dirty="0" smtClean="0">
                <a:solidFill>
                  <a:schemeClr val="tx1"/>
                </a:solidFill>
                <a:latin typeface="Arial Narrow"/>
                <a:ea typeface="华文细黑"/>
                <a:cs typeface="Arial Narrow"/>
              </a:rPr>
              <a:t>:</a:t>
            </a:r>
            <a:r>
              <a:rPr lang="zh-CN" altLang="en-US" sz="3600" dirty="0" smtClean="0">
                <a:solidFill>
                  <a:schemeClr val="tx1"/>
                </a:solidFill>
                <a:latin typeface="Arial Narrow"/>
                <a:ea typeface="华文细黑"/>
                <a:cs typeface="Arial Narrow"/>
              </a:rPr>
              <a:t>二零</a:t>
            </a:r>
            <a:r>
              <a:rPr lang="zh-CN" altLang="en-US" sz="3600" dirty="0">
                <a:solidFill>
                  <a:schemeClr val="tx1"/>
                </a:solidFill>
                <a:latin typeface="Arial Narrow"/>
                <a:ea typeface="华文细黑"/>
                <a:cs typeface="Arial Narrow"/>
              </a:rPr>
              <a:t>一七年二月十二日</a:t>
            </a:r>
            <a:endParaRPr lang="en-US" altLang="zh-CN" sz="3600" dirty="0" smtClean="0">
              <a:solidFill>
                <a:schemeClr val="tx1"/>
              </a:solidFill>
              <a:latin typeface="Arial Narrow"/>
              <a:ea typeface="华文细黑"/>
              <a:cs typeface="Arial Narrow"/>
            </a:endParaRPr>
          </a:p>
          <a:p>
            <a:pPr algn="l"/>
            <a:r>
              <a:rPr lang="en-US" altLang="zh-CN" sz="3600" b="1" dirty="0" smtClean="0">
                <a:solidFill>
                  <a:schemeClr val="tx1"/>
                </a:solidFill>
                <a:latin typeface="Arial Narrow"/>
                <a:ea typeface="华文细黑"/>
                <a:cs typeface="Arial Narrow"/>
              </a:rPr>
              <a:t>Sunday: </a:t>
            </a:r>
            <a:r>
              <a:rPr lang="en-US" altLang="zh-CN" sz="3600" dirty="0" smtClean="0">
                <a:solidFill>
                  <a:schemeClr val="tx1"/>
                </a:solidFill>
                <a:latin typeface="Arial Narrow"/>
                <a:ea typeface="华文细黑"/>
                <a:cs typeface="Arial Narrow"/>
              </a:rPr>
              <a:t>February 12, 2017 </a:t>
            </a:r>
          </a:p>
          <a:p>
            <a:pPr algn="l"/>
            <a:r>
              <a:rPr lang="zh-CN" altLang="en-US" sz="3600" dirty="0" smtClean="0">
                <a:solidFill>
                  <a:srgbClr val="0000FF"/>
                </a:solidFill>
                <a:latin typeface="Arial Narrow"/>
                <a:ea typeface="华文细黑"/>
                <a:cs typeface="Arial Narrow"/>
              </a:rPr>
              <a:t>何礼义牧师</a:t>
            </a:r>
            <a:r>
              <a:rPr lang="en-US" altLang="zh-CN" sz="3600" dirty="0" smtClean="0">
                <a:solidFill>
                  <a:srgbClr val="0000FF"/>
                </a:solidFill>
                <a:latin typeface="Arial Narrow"/>
                <a:ea typeface="华文细黑"/>
                <a:cs typeface="Arial Narrow"/>
              </a:rPr>
              <a:t> </a:t>
            </a:r>
            <a:r>
              <a:rPr lang="en-US" sz="3600" dirty="0" smtClean="0">
                <a:solidFill>
                  <a:srgbClr val="0000FF"/>
                </a:solidFill>
                <a:latin typeface="Arial Narrow"/>
                <a:ea typeface="华文细黑"/>
                <a:cs typeface="Arial Narrow"/>
              </a:rPr>
              <a:t>Pastor Gary Hart</a:t>
            </a:r>
          </a:p>
          <a:p>
            <a:pPr algn="l"/>
            <a:r>
              <a:rPr lang="zh-CN" altLang="en-US" sz="3600" b="1" dirty="0" smtClean="0">
                <a:solidFill>
                  <a:srgbClr val="660066"/>
                </a:solidFill>
                <a:latin typeface="Arial Narrow"/>
                <a:ea typeface="华文细黑"/>
                <a:cs typeface="Arial Narrow"/>
              </a:rPr>
              <a:t>题目：</a:t>
            </a:r>
            <a:r>
              <a:rPr lang="en-US" altLang="zh-CN" sz="3600" b="1" dirty="0" smtClean="0">
                <a:solidFill>
                  <a:srgbClr val="660066"/>
                </a:solidFill>
                <a:latin typeface="Arial Narrow"/>
                <a:ea typeface="华文细黑"/>
                <a:cs typeface="Arial Narrow"/>
              </a:rPr>
              <a:t>“</a:t>
            </a:r>
            <a:r>
              <a:rPr lang="zh-CN" altLang="en-US" sz="3600" b="1" dirty="0" smtClean="0">
                <a:solidFill>
                  <a:srgbClr val="660066"/>
                </a:solidFill>
                <a:latin typeface="Arial Narrow"/>
                <a:ea typeface="华文细黑"/>
                <a:cs typeface="Arial Narrow"/>
              </a:rPr>
              <a:t>妥协的</a:t>
            </a:r>
            <a:r>
              <a:rPr lang="en-US" sz="3600" b="1" dirty="0" smtClean="0">
                <a:solidFill>
                  <a:srgbClr val="660066"/>
                </a:solidFill>
              </a:rPr>
              <a:t>教会</a:t>
            </a:r>
            <a:r>
              <a:rPr lang="en-US" sz="3600" dirty="0" smtClean="0">
                <a:solidFill>
                  <a:srgbClr val="660066"/>
                </a:solidFill>
              </a:rPr>
              <a:t> </a:t>
            </a:r>
            <a:r>
              <a:rPr lang="zh-TW" altLang="en-US" sz="3600" dirty="0" smtClean="0">
                <a:solidFill>
                  <a:srgbClr val="660066"/>
                </a:solidFill>
                <a:latin typeface="华文细黑"/>
                <a:ea typeface="华文细黑"/>
                <a:cs typeface="华文细黑"/>
              </a:rPr>
              <a:t>。</a:t>
            </a:r>
            <a:r>
              <a:rPr lang="en-US" altLang="zh-TW" sz="3600" b="1" dirty="0" smtClean="0">
                <a:solidFill>
                  <a:srgbClr val="660066"/>
                </a:solidFill>
                <a:latin typeface="Arial Narrow"/>
                <a:ea typeface="华文细黑"/>
                <a:cs typeface="Arial Narrow"/>
              </a:rPr>
              <a:t>”</a:t>
            </a:r>
          </a:p>
          <a:p>
            <a:pPr algn="l"/>
            <a:r>
              <a:rPr lang="en-US" sz="3600" b="1" dirty="0" smtClean="0">
                <a:solidFill>
                  <a:srgbClr val="660066"/>
                </a:solidFill>
                <a:latin typeface="Arial Narrow"/>
                <a:ea typeface="华文细黑"/>
                <a:cs typeface="Arial Narrow"/>
              </a:rPr>
              <a:t>Topic: </a:t>
            </a:r>
            <a:r>
              <a:rPr lang="en-US" sz="3600" dirty="0" smtClean="0">
                <a:solidFill>
                  <a:srgbClr val="660066"/>
                </a:solidFill>
                <a:latin typeface="Arial Narrow"/>
                <a:cs typeface="Arial Narrow"/>
              </a:rPr>
              <a:t>“C</a:t>
            </a:r>
            <a:r>
              <a:rPr lang="en-US" altLang="zh-CN" sz="3600" dirty="0" smtClean="0">
                <a:solidFill>
                  <a:srgbClr val="660066"/>
                </a:solidFill>
                <a:latin typeface="Arial Narrow"/>
                <a:cs typeface="Arial Narrow"/>
              </a:rPr>
              <a:t>ompromising</a:t>
            </a:r>
            <a:r>
              <a:rPr lang="en-US" sz="3600" dirty="0" smtClean="0">
                <a:solidFill>
                  <a:srgbClr val="660066"/>
                </a:solidFill>
                <a:latin typeface="Arial Narrow"/>
                <a:cs typeface="Arial Narrow"/>
              </a:rPr>
              <a:t> Church.”</a:t>
            </a:r>
          </a:p>
          <a:p>
            <a:pPr algn="l"/>
            <a:r>
              <a:rPr lang="zh-CN" altLang="en-US" sz="3600" b="1" dirty="0" smtClean="0">
                <a:solidFill>
                  <a:srgbClr val="FF0000"/>
                </a:solidFill>
                <a:latin typeface="华文细黑"/>
                <a:ea typeface="华文细黑"/>
                <a:cs typeface="华文细黑"/>
              </a:rPr>
              <a:t>经文</a:t>
            </a:r>
            <a:r>
              <a:rPr lang="en-US" altLang="zh-CN" sz="3600" b="1" dirty="0" smtClean="0">
                <a:solidFill>
                  <a:srgbClr val="FF0000"/>
                </a:solidFill>
                <a:latin typeface="华文细黑"/>
                <a:ea typeface="华文细黑"/>
                <a:cs typeface="华文细黑"/>
              </a:rPr>
              <a:t>:</a:t>
            </a:r>
            <a:r>
              <a:rPr lang="zh-CN" altLang="en-US" sz="3600" b="1" dirty="0" smtClean="0">
                <a:solidFill>
                  <a:srgbClr val="FF0000"/>
                </a:solidFill>
                <a:latin typeface="华文细黑"/>
                <a:ea typeface="华文细黑"/>
                <a:cs typeface="华文细黑"/>
              </a:rPr>
              <a:t>启示录</a:t>
            </a:r>
            <a:r>
              <a:rPr lang="en-US" altLang="zh-CN" sz="3600" b="1" dirty="0" smtClean="0">
                <a:solidFill>
                  <a:srgbClr val="FF0000"/>
                </a:solidFill>
                <a:latin typeface="华文细黑"/>
                <a:ea typeface="华文细黑"/>
                <a:cs typeface="华文细黑"/>
              </a:rPr>
              <a:t>2:12-17</a:t>
            </a:r>
          </a:p>
          <a:p>
            <a:pPr algn="l"/>
            <a:r>
              <a:rPr lang="zh-TW" altLang="en-US" sz="3600" dirty="0" smtClean="0">
                <a:solidFill>
                  <a:srgbClr val="008000"/>
                </a:solidFill>
                <a:latin typeface="华文细黑"/>
                <a:ea typeface="华文细黑"/>
                <a:cs typeface="华文细黑"/>
              </a:rPr>
              <a:t>“然而有几件事我要责备你”</a:t>
            </a:r>
            <a:r>
              <a:rPr lang="en-US" altLang="zh-TW" sz="3600" dirty="0" smtClean="0">
                <a:solidFill>
                  <a:srgbClr val="008000"/>
                </a:solidFill>
                <a:latin typeface="华文细黑"/>
                <a:ea typeface="华文细黑"/>
                <a:cs typeface="华文细黑"/>
              </a:rPr>
              <a:t>(</a:t>
            </a:r>
            <a:r>
              <a:rPr lang="zh-CN" altLang="en-US" sz="3600" b="1" dirty="0" smtClean="0">
                <a:solidFill>
                  <a:srgbClr val="008000"/>
                </a:solidFill>
                <a:latin typeface="华文细黑"/>
                <a:ea typeface="华文细黑"/>
                <a:cs typeface="华文细黑"/>
              </a:rPr>
              <a:t>启示录</a:t>
            </a:r>
            <a:r>
              <a:rPr lang="en-US" altLang="zh-CN" sz="3600" b="1" dirty="0" smtClean="0">
                <a:solidFill>
                  <a:srgbClr val="008000"/>
                </a:solidFill>
                <a:latin typeface="华文细黑"/>
                <a:ea typeface="华文细黑"/>
                <a:cs typeface="华文细黑"/>
              </a:rPr>
              <a:t>2:14a).</a:t>
            </a:r>
            <a:endParaRPr lang="en-US" altLang="zh-TW" sz="3600" dirty="0" smtClean="0">
              <a:solidFill>
                <a:srgbClr val="008000"/>
              </a:solidFill>
              <a:latin typeface="华文细黑"/>
              <a:ea typeface="华文细黑"/>
              <a:cs typeface="华文细黑"/>
            </a:endParaRPr>
          </a:p>
          <a:p>
            <a:pPr algn="l"/>
            <a:r>
              <a:rPr lang="en-US" sz="3600" b="1" dirty="0" smtClean="0">
                <a:solidFill>
                  <a:srgbClr val="FF0000"/>
                </a:solidFill>
                <a:latin typeface="Arial Narrow"/>
                <a:ea typeface="华文细黑"/>
                <a:cs typeface="Arial Narrow"/>
              </a:rPr>
              <a:t>Text:Rev.2:12-17 </a:t>
            </a:r>
            <a:endParaRPr lang="en-US" sz="3600" dirty="0">
              <a:solidFill>
                <a:srgbClr val="FF0000"/>
              </a:solidFill>
              <a:latin typeface="Arial Narrow"/>
              <a:ea typeface="华文细黑"/>
              <a:cs typeface="Arial Narrow"/>
            </a:endParaRPr>
          </a:p>
          <a:p>
            <a:pPr algn="l"/>
            <a:r>
              <a:rPr lang="en-US" sz="3600" dirty="0" smtClean="0">
                <a:solidFill>
                  <a:srgbClr val="008000"/>
                </a:solidFill>
                <a:latin typeface="Arial Narrow"/>
                <a:ea typeface="华文细黑"/>
                <a:cs typeface="Arial Narrow"/>
              </a:rPr>
              <a:t>“</a:t>
            </a:r>
            <a:r>
              <a:rPr lang="en-US" sz="3600" dirty="0">
                <a:solidFill>
                  <a:srgbClr val="008000"/>
                </a:solidFill>
                <a:latin typeface="Arial Narrow"/>
                <a:ea typeface="华文细黑"/>
                <a:cs typeface="Arial Narrow"/>
              </a:rPr>
              <a:t>I have a few things </a:t>
            </a:r>
            <a:r>
              <a:rPr lang="en-US" sz="3600" dirty="0" smtClean="0">
                <a:solidFill>
                  <a:srgbClr val="008000"/>
                </a:solidFill>
                <a:latin typeface="Arial Narrow"/>
                <a:ea typeface="华文细黑"/>
                <a:cs typeface="Arial Narrow"/>
              </a:rPr>
              <a:t>against you” (</a:t>
            </a:r>
            <a:r>
              <a:rPr lang="en-US" sz="3600" dirty="0">
                <a:solidFill>
                  <a:srgbClr val="008000"/>
                </a:solidFill>
                <a:latin typeface="Arial Narrow"/>
                <a:ea typeface="华文细黑"/>
                <a:cs typeface="Arial Narrow"/>
              </a:rPr>
              <a:t>Rev.2:14a</a:t>
            </a:r>
            <a:r>
              <a:rPr lang="en-US" sz="3600" dirty="0" smtClean="0">
                <a:solidFill>
                  <a:srgbClr val="008000"/>
                </a:solidFill>
                <a:latin typeface="Arial Narrow"/>
                <a:ea typeface="华文细黑"/>
                <a:cs typeface="Arial Narrow"/>
              </a:rPr>
              <a:t>).</a:t>
            </a:r>
            <a:endParaRPr lang="en-US" sz="3600" dirty="0">
              <a:solidFill>
                <a:srgbClr val="008000"/>
              </a:solidFill>
              <a:latin typeface="Arial Narrow"/>
              <a:ea typeface="华文细黑"/>
              <a:cs typeface="Arial Narrow"/>
            </a:endParaRPr>
          </a:p>
        </p:txBody>
      </p:sp>
      <p:sp>
        <p:nvSpPr>
          <p:cNvPr id="10" name="TextBox 9"/>
          <p:cNvSpPr txBox="1"/>
          <p:nvPr/>
        </p:nvSpPr>
        <p:spPr>
          <a:xfrm>
            <a:off x="8577692" y="6219729"/>
            <a:ext cx="1101818" cy="523220"/>
          </a:xfrm>
          <a:prstGeom prst="rect">
            <a:avLst/>
          </a:prstGeom>
          <a:noFill/>
        </p:spPr>
        <p:txBody>
          <a:bodyPr wrap="square" rtlCol="0">
            <a:spAutoFit/>
          </a:bodyPr>
          <a:lstStyle/>
          <a:p>
            <a:r>
              <a:rPr lang="en-US" altLang="zh-CN" sz="2800" dirty="0" smtClean="0">
                <a:solidFill>
                  <a:srgbClr val="0000FF"/>
                </a:solidFill>
                <a:latin typeface="Arial Narrow"/>
                <a:cs typeface="Arial Narrow"/>
              </a:rPr>
              <a:t>(1)</a:t>
            </a:r>
            <a:endParaRPr lang="en-US" sz="2800" dirty="0">
              <a:solidFill>
                <a:srgbClr val="0000FF"/>
              </a:solidFill>
              <a:latin typeface="Arial Narrow"/>
              <a:cs typeface="Arial Narrow"/>
            </a:endParaRPr>
          </a:p>
        </p:txBody>
      </p:sp>
      <p:pic>
        <p:nvPicPr>
          <p:cNvPr id="6" name="Picture 5" descr="Screen Shot 2017-01-02 at 9.24.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628643"/>
            <a:ext cx="2610040" cy="940460"/>
          </a:xfrm>
          <a:prstGeom prst="rect">
            <a:avLst/>
          </a:prstGeom>
        </p:spPr>
      </p:pic>
      <p:pic>
        <p:nvPicPr>
          <p:cNvPr id="7" name="Picture 6" descr="Screen Shot 2017-01-10 at 1.52.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3254" y="-1"/>
            <a:ext cx="2640745" cy="1640757"/>
          </a:xfrm>
          <a:prstGeom prst="rect">
            <a:avLst/>
          </a:prstGeom>
        </p:spPr>
      </p:pic>
    </p:spTree>
    <p:extLst>
      <p:ext uri="{BB962C8B-B14F-4D97-AF65-F5344CB8AC3E}">
        <p14:creationId xmlns:p14="http://schemas.microsoft.com/office/powerpoint/2010/main" val="7982260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27995"/>
            <a:ext cx="9137169" cy="6494084"/>
          </a:xfrm>
          <a:prstGeom prst="rect">
            <a:avLst/>
          </a:prstGeom>
        </p:spPr>
        <p:txBody>
          <a:bodyPr wrap="square">
            <a:spAutoFit/>
          </a:bodyPr>
          <a:lstStyle/>
          <a:p>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然而有几件事我要责备你”（</a:t>
            </a:r>
            <a:r>
              <a:rPr lang="en-US" altLang="zh-TW" sz="2400" dirty="0" smtClean="0">
                <a:solidFill>
                  <a:srgbClr val="FF0000"/>
                </a:solidFill>
                <a:latin typeface="华文细黑"/>
                <a:ea typeface="华文细黑"/>
                <a:cs typeface="华文细黑"/>
              </a:rPr>
              <a:t>2</a:t>
            </a:r>
            <a:r>
              <a:rPr lang="en-US" altLang="zh-CN" sz="2400" dirty="0" smtClean="0">
                <a:solidFill>
                  <a:srgbClr val="FF0000"/>
                </a:solidFill>
                <a:latin typeface="华文细黑"/>
                <a:ea typeface="华文细黑"/>
                <a:cs typeface="华文细黑"/>
              </a:rPr>
              <a:t>:14a)</a:t>
            </a:r>
            <a:r>
              <a:rPr lang="zh-CN" altLang="en-US" sz="2400" dirty="0" smtClean="0">
                <a:solidFill>
                  <a:srgbClr val="FF0000"/>
                </a:solidFill>
                <a:latin typeface="华文细黑"/>
                <a:ea typeface="华文细黑"/>
                <a:cs typeface="华文细黑"/>
              </a:rPr>
              <a:t>。撒旦也装作光明的天使（林后</a:t>
            </a:r>
            <a:r>
              <a:rPr lang="en-US" altLang="zh-CN" sz="2400" dirty="0" smtClean="0">
                <a:solidFill>
                  <a:srgbClr val="FF0000"/>
                </a:solidFill>
                <a:latin typeface="华文细黑"/>
                <a:ea typeface="华文细黑"/>
                <a:cs typeface="华文细黑"/>
              </a:rPr>
              <a:t>11:14</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TW" sz="2400" b="1" dirty="0" smtClean="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巴兰的教训</a:t>
            </a:r>
            <a:r>
              <a:rPr lang="zh-CN" altLang="en-US" sz="2400" b="1"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因为在你那里，有人服从巴兰的教训。这巴兰曾教导巴勒将绊脚石放在以色列人面前，叫他们吃祭偶像之物，行奸淫</a:t>
            </a:r>
            <a:r>
              <a:rPr lang="zh-TW" altLang="en-US" sz="2400" dirty="0" smtClean="0">
                <a:solidFill>
                  <a:srgbClr val="FF0000"/>
                </a:solidFill>
                <a:latin typeface="华文细黑"/>
                <a:ea typeface="华文细黑"/>
                <a:cs typeface="华文细黑"/>
              </a:rPr>
              <a:t>的事</a:t>
            </a:r>
            <a:r>
              <a:rPr lang="en-US" altLang="zh-TW" sz="2400" dirty="0" smtClean="0">
                <a:solidFill>
                  <a:srgbClr val="FF0000"/>
                </a:solidFill>
                <a:latin typeface="华文细黑"/>
                <a:ea typeface="华文细黑"/>
                <a:cs typeface="华文细黑"/>
              </a:rPr>
              <a:t>”(2:14b</a:t>
            </a:r>
            <a:r>
              <a:rPr lang="zh-CN" altLang="en-US" sz="2400" dirty="0" smtClean="0">
                <a:solidFill>
                  <a:srgbClr val="FF0000"/>
                </a:solidFill>
                <a:latin typeface="华文细黑"/>
                <a:ea typeface="华文细黑"/>
                <a:cs typeface="华文细黑"/>
              </a:rPr>
              <a:t>；民</a:t>
            </a:r>
            <a:r>
              <a:rPr lang="en-US" altLang="zh-CN" sz="2400" dirty="0" smtClean="0">
                <a:solidFill>
                  <a:srgbClr val="FF0000"/>
                </a:solidFill>
                <a:latin typeface="华文细黑"/>
                <a:ea typeface="华文细黑"/>
                <a:cs typeface="华文细黑"/>
              </a:rPr>
              <a:t>22-25</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zh-CN" altLang="zh-CN" sz="2200" dirty="0" smtClean="0">
                <a:solidFill>
                  <a:srgbClr val="FF0000"/>
                </a:solidFill>
                <a:latin typeface="华文细黑"/>
                <a:ea typeface="华文细黑"/>
                <a:cs typeface="华文细黑"/>
              </a:rPr>
              <a:t>（</a:t>
            </a:r>
            <a:r>
              <a:rPr lang="zh-CN" altLang="en-US" sz="2200" dirty="0" smtClean="0">
                <a:solidFill>
                  <a:srgbClr val="FF0000"/>
                </a:solidFill>
                <a:latin typeface="华文细黑"/>
                <a:ea typeface="华文细黑"/>
                <a:cs typeface="华文细黑"/>
              </a:rPr>
              <a:t>一）</a:t>
            </a:r>
            <a:r>
              <a:rPr lang="zh-TW" altLang="en-US" sz="2200" dirty="0" smtClean="0">
                <a:solidFill>
                  <a:srgbClr val="FF0000"/>
                </a:solidFill>
                <a:latin typeface="华文细黑"/>
                <a:ea typeface="华文细黑"/>
                <a:cs typeface="华文细黑"/>
              </a:rPr>
              <a:t>摩押王巴拉克雇用巴兰来</a:t>
            </a:r>
            <a:r>
              <a:rPr lang="zh-CN" altLang="en-US" sz="2200" dirty="0" smtClean="0">
                <a:solidFill>
                  <a:srgbClr val="FF0000"/>
                </a:solidFill>
                <a:latin typeface="华文细黑"/>
                <a:ea typeface="华文细黑"/>
                <a:cs typeface="华文细黑"/>
              </a:rPr>
              <a:t>说</a:t>
            </a:r>
            <a:r>
              <a:rPr lang="zh-TW" altLang="en-US" sz="2200" dirty="0" smtClean="0">
                <a:solidFill>
                  <a:srgbClr val="FF0000"/>
                </a:solidFill>
                <a:latin typeface="华文细黑"/>
                <a:ea typeface="华文细黑"/>
                <a:cs typeface="华文细黑"/>
              </a:rPr>
              <a:t>预言</a:t>
            </a:r>
            <a:r>
              <a:rPr lang="zh-CN" altLang="en-US" sz="2200" dirty="0" smtClean="0">
                <a:solidFill>
                  <a:srgbClr val="FF0000"/>
                </a:solidFill>
                <a:latin typeface="华文细黑"/>
                <a:ea typeface="华文细黑"/>
                <a:cs typeface="华文细黑"/>
              </a:rPr>
              <a:t>来</a:t>
            </a:r>
            <a:r>
              <a:rPr lang="zh-TW" altLang="en-US" sz="2200" dirty="0">
                <a:solidFill>
                  <a:srgbClr val="FF0000"/>
                </a:solidFill>
                <a:latin typeface="华文细黑"/>
                <a:ea typeface="华文细黑"/>
                <a:cs typeface="华文细黑"/>
              </a:rPr>
              <a:t>诅咒</a:t>
            </a:r>
            <a:r>
              <a:rPr lang="zh-TW" altLang="en-US" sz="2200" dirty="0" smtClean="0">
                <a:solidFill>
                  <a:srgbClr val="FF0000"/>
                </a:solidFill>
                <a:latin typeface="华文细黑"/>
                <a:ea typeface="华文细黑"/>
                <a:cs typeface="华文细黑"/>
              </a:rPr>
              <a:t>以色列</a:t>
            </a:r>
            <a:r>
              <a:rPr lang="zh-CN" altLang="en-US" sz="2200" dirty="0" smtClean="0">
                <a:solidFill>
                  <a:srgbClr val="FF0000"/>
                </a:solidFill>
                <a:latin typeface="华文细黑"/>
                <a:ea typeface="华文细黑"/>
                <a:cs typeface="华文细黑"/>
              </a:rPr>
              <a:t>人</a:t>
            </a:r>
            <a:r>
              <a:rPr lang="zh-TW" altLang="en-US" sz="2200" dirty="0" smtClean="0">
                <a:solidFill>
                  <a:srgbClr val="FF0000"/>
                </a:solidFill>
                <a:latin typeface="华文细黑"/>
                <a:ea typeface="华文细黑"/>
                <a:cs typeface="华文细黑"/>
              </a:rPr>
              <a:t>。</a:t>
            </a:r>
            <a:endParaRPr lang="en-US" altLang="zh-CN" sz="2200" dirty="0" smtClean="0">
              <a:solidFill>
                <a:srgbClr val="FF0000"/>
              </a:solidFill>
              <a:latin typeface="华文细黑"/>
              <a:ea typeface="华文细黑"/>
              <a:cs typeface="华文细黑"/>
            </a:endParaRPr>
          </a:p>
          <a:p>
            <a:r>
              <a:rPr lang="zh-CN" altLang="zh-CN" sz="2200" dirty="0" smtClean="0">
                <a:solidFill>
                  <a:srgbClr val="FF0000"/>
                </a:solidFill>
                <a:latin typeface="华文细黑"/>
                <a:ea typeface="华文细黑"/>
                <a:cs typeface="华文细黑"/>
              </a:rPr>
              <a:t>（</a:t>
            </a:r>
            <a:r>
              <a:rPr lang="zh-CN" altLang="en-US" sz="2200" dirty="0" smtClean="0">
                <a:solidFill>
                  <a:srgbClr val="FF0000"/>
                </a:solidFill>
                <a:latin typeface="华文细黑"/>
                <a:ea typeface="华文细黑"/>
                <a:cs typeface="华文细黑"/>
              </a:rPr>
              <a:t>二）</a:t>
            </a:r>
            <a:r>
              <a:rPr lang="zh-CN" altLang="en-US" sz="2200" dirty="0">
                <a:solidFill>
                  <a:srgbClr val="FF0000"/>
                </a:solidFill>
                <a:latin typeface="华文细黑"/>
                <a:ea typeface="华文细黑"/>
                <a:cs typeface="华文细黑"/>
              </a:rPr>
              <a:t>每次巴兰开口要咒诅以色列人，说出的却是</a:t>
            </a:r>
            <a:r>
              <a:rPr lang="zh-CN" altLang="en-US" sz="2200" dirty="0" smtClean="0">
                <a:solidFill>
                  <a:srgbClr val="FF0000"/>
                </a:solidFill>
                <a:latin typeface="华文细黑"/>
                <a:ea typeface="华文细黑"/>
                <a:cs typeface="华文细黑"/>
              </a:rPr>
              <a:t>祝福</a:t>
            </a:r>
            <a:r>
              <a:rPr lang="zh-TW" altLang="en-US" sz="2200" dirty="0" smtClean="0">
                <a:solidFill>
                  <a:srgbClr val="FF0000"/>
                </a:solidFill>
                <a:latin typeface="华文细黑"/>
                <a:ea typeface="华文细黑"/>
                <a:cs typeface="华文细黑"/>
              </a:rPr>
              <a:t>。</a:t>
            </a:r>
            <a:endParaRPr lang="en-US" altLang="zh-CN" sz="2200" dirty="0" smtClean="0">
              <a:solidFill>
                <a:srgbClr val="FF0000"/>
              </a:solidFill>
              <a:latin typeface="华文细黑"/>
              <a:ea typeface="华文细黑"/>
              <a:cs typeface="华文细黑"/>
            </a:endParaRPr>
          </a:p>
          <a:p>
            <a:r>
              <a:rPr lang="zh-CN" altLang="zh-CN" sz="2200" dirty="0" smtClean="0">
                <a:solidFill>
                  <a:srgbClr val="FF0000"/>
                </a:solidFill>
                <a:latin typeface="华文细黑"/>
                <a:ea typeface="华文细黑"/>
                <a:cs typeface="华文细黑"/>
              </a:rPr>
              <a:t>（</a:t>
            </a:r>
            <a:r>
              <a:rPr lang="zh-CN" altLang="en-US" sz="2200" dirty="0" smtClean="0">
                <a:solidFill>
                  <a:srgbClr val="FF0000"/>
                </a:solidFill>
                <a:latin typeface="华文细黑"/>
                <a:ea typeface="华文细黑"/>
                <a:cs typeface="华文细黑"/>
              </a:rPr>
              <a:t>三）</a:t>
            </a:r>
            <a:r>
              <a:rPr lang="zh-CN" altLang="en-US" sz="2200" dirty="0">
                <a:solidFill>
                  <a:srgbClr val="FF0000"/>
                </a:solidFill>
                <a:latin typeface="华文细黑"/>
                <a:ea typeface="华文细黑"/>
                <a:cs typeface="华文细黑"/>
              </a:rPr>
              <a:t>巴兰给了巴拉克一个引诱以色列人犯罪的主意，就是让以色列人与摩押人通婚，建立不圣洁的联盟。</a:t>
            </a:r>
            <a:r>
              <a:rPr lang="en-US" sz="2200" dirty="0">
                <a:solidFill>
                  <a:srgbClr val="FF0000"/>
                </a:solidFill>
                <a:latin typeface="华文细黑"/>
                <a:ea typeface="华文细黑"/>
                <a:cs typeface="华文细黑"/>
              </a:rPr>
              <a:t> </a:t>
            </a:r>
            <a:endParaRPr lang="en-US" altLang="zh-TW" sz="2200" dirty="0" smtClean="0">
              <a:solidFill>
                <a:srgbClr val="FF0000"/>
              </a:solidFill>
              <a:latin typeface="华文细黑"/>
              <a:ea typeface="华文细黑"/>
              <a:cs typeface="华文细黑"/>
            </a:endParaRPr>
          </a:p>
          <a:p>
            <a:r>
              <a:rPr lang="zh-TW" altLang="en-US" sz="2400" dirty="0" smtClean="0">
                <a:solidFill>
                  <a:srgbClr val="FF0000"/>
                </a:solidFill>
                <a:latin typeface="华文细黑"/>
                <a:ea typeface="华文细黑"/>
                <a:cs typeface="华文细黑"/>
              </a:rPr>
              <a:t> </a:t>
            </a:r>
            <a:r>
              <a:rPr lang="en-US" sz="2400" dirty="0" smtClean="0">
                <a:latin typeface="Arial Narrow"/>
                <a:cs typeface="Arial Narrow"/>
              </a:rPr>
              <a:t>“</a:t>
            </a:r>
            <a:r>
              <a:rPr lang="en-US" sz="2400" dirty="0">
                <a:latin typeface="Arial Narrow"/>
                <a:cs typeface="Arial Narrow"/>
              </a:rPr>
              <a:t>Nevertheless, I have a few things against you”(2:14a). Satan also comes as angel of light(2Cor.11:14).</a:t>
            </a:r>
          </a:p>
          <a:p>
            <a:r>
              <a:rPr lang="en-US" sz="2400" b="1" dirty="0">
                <a:latin typeface="Arial Narrow"/>
                <a:cs typeface="Arial Narrow"/>
              </a:rPr>
              <a:t>A. Doctrine of Balaam. </a:t>
            </a:r>
            <a:r>
              <a:rPr lang="en-US" sz="2400" dirty="0">
                <a:latin typeface="Arial Narrow"/>
                <a:cs typeface="Arial Narrow"/>
              </a:rPr>
              <a:t>“There are some among you who hold to the teaching of Balaam, who taught </a:t>
            </a:r>
            <a:r>
              <a:rPr lang="en-US" sz="2400" dirty="0" err="1">
                <a:latin typeface="Arial Narrow"/>
                <a:cs typeface="Arial Narrow"/>
              </a:rPr>
              <a:t>Balak</a:t>
            </a:r>
            <a:r>
              <a:rPr lang="en-US" sz="2400" dirty="0">
                <a:latin typeface="Arial Narrow"/>
                <a:cs typeface="Arial Narrow"/>
              </a:rPr>
              <a:t> to entice the Israelites to sin so that they ate food sacrificed to idols and committed sexual immorality”(2:14b;</a:t>
            </a:r>
            <a:r>
              <a:rPr lang="en-US" sz="2400" dirty="0" smtClean="0">
                <a:latin typeface="Arial Narrow"/>
                <a:cs typeface="Arial Narrow"/>
              </a:rPr>
              <a:t>Nu.</a:t>
            </a:r>
            <a:r>
              <a:rPr lang="en-US" sz="2400" dirty="0">
                <a:latin typeface="Arial Narrow"/>
                <a:cs typeface="Arial Narrow"/>
              </a:rPr>
              <a:t>22-25). </a:t>
            </a:r>
          </a:p>
          <a:p>
            <a:r>
              <a:rPr lang="en-US" sz="2200" dirty="0">
                <a:latin typeface="Arial Narrow"/>
                <a:cs typeface="Arial Narrow"/>
              </a:rPr>
              <a:t>(1) </a:t>
            </a:r>
            <a:r>
              <a:rPr lang="en-US" sz="2200" dirty="0" err="1">
                <a:latin typeface="Arial Narrow"/>
                <a:cs typeface="Arial Narrow"/>
              </a:rPr>
              <a:t>Balak</a:t>
            </a:r>
            <a:r>
              <a:rPr lang="en-US" sz="2200" dirty="0">
                <a:latin typeface="Arial Narrow"/>
                <a:cs typeface="Arial Narrow"/>
              </a:rPr>
              <a:t>, the king of Moab, </a:t>
            </a:r>
            <a:r>
              <a:rPr lang="en-US" sz="2200" dirty="0" smtClean="0">
                <a:latin typeface="Arial Narrow"/>
                <a:cs typeface="Arial Narrow"/>
              </a:rPr>
              <a:t>hired Balaam </a:t>
            </a:r>
            <a:r>
              <a:rPr lang="en-US" sz="2200" dirty="0">
                <a:latin typeface="Arial Narrow"/>
                <a:cs typeface="Arial Narrow"/>
              </a:rPr>
              <a:t>to prophesy a curse against Israel.</a:t>
            </a:r>
          </a:p>
          <a:p>
            <a:r>
              <a:rPr lang="en-US" sz="2200" dirty="0">
                <a:latin typeface="Arial Narrow"/>
                <a:cs typeface="Arial Narrow"/>
              </a:rPr>
              <a:t>(2) Every time Balaam opened his mouth to curse Israel, out came a </a:t>
            </a:r>
            <a:r>
              <a:rPr lang="en-US" sz="2200" dirty="0" smtClean="0">
                <a:latin typeface="Arial Narrow"/>
                <a:cs typeface="Arial Narrow"/>
              </a:rPr>
              <a:t>blessing</a:t>
            </a:r>
            <a:r>
              <a:rPr lang="en-US" sz="2200" dirty="0">
                <a:latin typeface="Arial Narrow"/>
                <a:cs typeface="Arial Narrow"/>
              </a:rPr>
              <a:t>.</a:t>
            </a:r>
          </a:p>
          <a:p>
            <a:r>
              <a:rPr lang="en-US" sz="2200" dirty="0">
                <a:latin typeface="Arial Narrow"/>
                <a:cs typeface="Arial Narrow"/>
              </a:rPr>
              <a:t>(3) Balaam gave </a:t>
            </a:r>
            <a:r>
              <a:rPr lang="en-US" sz="2200" dirty="0" err="1">
                <a:latin typeface="Arial Narrow"/>
                <a:cs typeface="Arial Narrow"/>
              </a:rPr>
              <a:t>Balak</a:t>
            </a:r>
            <a:r>
              <a:rPr lang="en-US" sz="2200" dirty="0">
                <a:latin typeface="Arial Narrow"/>
                <a:cs typeface="Arial Narrow"/>
              </a:rPr>
              <a:t> the suggestion of enticing </a:t>
            </a:r>
            <a:r>
              <a:rPr lang="en-US" sz="2200" dirty="0" smtClean="0">
                <a:latin typeface="Arial Narrow"/>
                <a:cs typeface="Arial Narrow"/>
              </a:rPr>
              <a:t>Israelites </a:t>
            </a:r>
            <a:r>
              <a:rPr lang="en-US" sz="2200" dirty="0">
                <a:latin typeface="Arial Narrow"/>
                <a:cs typeface="Arial Narrow"/>
              </a:rPr>
              <a:t>to make an unholy </a:t>
            </a:r>
            <a:endParaRPr lang="en-US" sz="2200" dirty="0" smtClean="0">
              <a:latin typeface="Arial Narrow"/>
              <a:cs typeface="Arial Narrow"/>
            </a:endParaRPr>
          </a:p>
          <a:p>
            <a:r>
              <a:rPr lang="en-US" sz="2200" dirty="0" smtClean="0">
                <a:latin typeface="Arial Narrow"/>
                <a:cs typeface="Arial Narrow"/>
              </a:rPr>
              <a:t>alliance </a:t>
            </a:r>
            <a:r>
              <a:rPr lang="en-US" sz="2200" dirty="0">
                <a:latin typeface="Arial Narrow"/>
                <a:cs typeface="Arial Narrow"/>
              </a:rPr>
              <a:t>with Moabites through intermarriage with them. </a:t>
            </a: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二。基督的责备。</a:t>
            </a:r>
            <a:r>
              <a:rPr lang="en-US" sz="2800" b="1" dirty="0" smtClean="0">
                <a:latin typeface="Arial Narrow"/>
                <a:cs typeface="Arial Narrow"/>
              </a:rPr>
              <a:t>2</a:t>
            </a:r>
            <a:r>
              <a:rPr lang="en-US" sz="2800" b="1" dirty="0">
                <a:latin typeface="Arial Narrow"/>
                <a:cs typeface="Arial Narrow"/>
              </a:rPr>
              <a:t>. Christ’s </a:t>
            </a:r>
            <a:r>
              <a:rPr lang="en-US" sz="2800" b="1" dirty="0" smtClean="0">
                <a:latin typeface="Arial Narrow"/>
                <a:cs typeface="Arial Narrow"/>
              </a:rPr>
              <a:t>condemnation.</a:t>
            </a:r>
            <a:endParaRPr lang="en-US" sz="2800" dirty="0">
              <a:latin typeface="Arial Narrow"/>
              <a:cs typeface="Arial Narrow"/>
            </a:endParaRPr>
          </a:p>
        </p:txBody>
      </p:sp>
      <p:sp>
        <p:nvSpPr>
          <p:cNvPr id="6" name="TextBox 5"/>
          <p:cNvSpPr txBox="1"/>
          <p:nvPr/>
        </p:nvSpPr>
        <p:spPr>
          <a:xfrm>
            <a:off x="8393616" y="-5843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(11)</a:t>
            </a:r>
            <a:endParaRPr lang="en-US" sz="2800" dirty="0">
              <a:solidFill>
                <a:srgbClr val="0000FF"/>
              </a:solidFill>
              <a:latin typeface="Times"/>
              <a:cs typeface="Times"/>
            </a:endParaRPr>
          </a:p>
        </p:txBody>
      </p:sp>
    </p:spTree>
    <p:extLst>
      <p:ext uri="{BB962C8B-B14F-4D97-AF65-F5344CB8AC3E}">
        <p14:creationId xmlns:p14="http://schemas.microsoft.com/office/powerpoint/2010/main" val="42325074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Compromise-or-Not-To-Compromise-700x39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0462"/>
            <a:ext cx="9144000" cy="5146766"/>
          </a:xfrm>
          <a:prstGeom prst="rect">
            <a:avLst/>
          </a:prstGeom>
        </p:spPr>
      </p:pic>
      <p:sp>
        <p:nvSpPr>
          <p:cNvPr id="5" name="TextBox 4"/>
          <p:cNvSpPr txBox="1"/>
          <p:nvPr/>
        </p:nvSpPr>
        <p:spPr>
          <a:xfrm>
            <a:off x="0" y="365632"/>
            <a:ext cx="9144000" cy="923330"/>
          </a:xfrm>
          <a:prstGeom prst="rect">
            <a:avLst/>
          </a:prstGeom>
          <a:noFill/>
        </p:spPr>
        <p:txBody>
          <a:bodyPr wrap="square" rtlCol="0">
            <a:spAutoFit/>
          </a:bodyPr>
          <a:lstStyle/>
          <a:p>
            <a:pPr algn="ctr"/>
            <a:r>
              <a:rPr lang="zh-TW" altLang="en-US" sz="5400" dirty="0">
                <a:solidFill>
                  <a:srgbClr val="FF0000"/>
                </a:solidFill>
                <a:latin typeface="华文细黑"/>
                <a:ea typeface="华文细黑"/>
                <a:cs typeface="华文细黑"/>
              </a:rPr>
              <a:t>妥协或不妥协，</a:t>
            </a:r>
            <a:r>
              <a:rPr lang="zh-TW" altLang="en-US" sz="5400" dirty="0" smtClean="0">
                <a:solidFill>
                  <a:srgbClr val="FF0000"/>
                </a:solidFill>
                <a:latin typeface="华文细黑"/>
                <a:ea typeface="华文细黑"/>
                <a:cs typeface="华文细黑"/>
              </a:rPr>
              <a:t>这就是问题</a:t>
            </a:r>
            <a:r>
              <a:rPr lang="en-US" altLang="zh-TW" sz="5400" dirty="0" smtClean="0">
                <a:solidFill>
                  <a:srgbClr val="FF0000"/>
                </a:solidFill>
                <a:latin typeface="华文细黑"/>
                <a:ea typeface="华文细黑"/>
                <a:cs typeface="华文细黑"/>
              </a:rPr>
              <a:t>!</a:t>
            </a:r>
            <a:endParaRPr lang="en-US" sz="5400" dirty="0">
              <a:solidFill>
                <a:srgbClr val="FF0000"/>
              </a:solidFill>
              <a:latin typeface="华文细黑"/>
              <a:ea typeface="华文细黑"/>
              <a:cs typeface="华文细黑"/>
            </a:endParaRPr>
          </a:p>
        </p:txBody>
      </p:sp>
    </p:spTree>
    <p:extLst>
      <p:ext uri="{BB962C8B-B14F-4D97-AF65-F5344CB8AC3E}">
        <p14:creationId xmlns:p14="http://schemas.microsoft.com/office/powerpoint/2010/main" val="679887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524215"/>
            <a:ext cx="9137169" cy="3108544"/>
          </a:xfrm>
          <a:prstGeom prst="rect">
            <a:avLst/>
          </a:prstGeom>
        </p:spPr>
        <p:txBody>
          <a:bodyPr wrap="square">
            <a:spAutoFit/>
          </a:bodyPr>
          <a:lstStyle/>
          <a:p>
            <a:r>
              <a:rPr lang="en-US" altLang="zh-TW" sz="2800" b="1" dirty="0" smtClean="0">
                <a:solidFill>
                  <a:srgbClr val="FF0000"/>
                </a:solidFill>
                <a:latin typeface="华文细黑"/>
                <a:ea typeface="华文细黑"/>
                <a:cs typeface="华文细黑"/>
              </a:rPr>
              <a:t>B</a:t>
            </a:r>
            <a:r>
              <a:rPr lang="zh-CN" altLang="en-US" sz="2800" b="1" dirty="0" smtClean="0">
                <a:solidFill>
                  <a:srgbClr val="FF0000"/>
                </a:solidFill>
                <a:latin typeface="华文细黑"/>
                <a:ea typeface="华文细黑"/>
                <a:cs typeface="华文细黑"/>
              </a:rPr>
              <a:t>。</a:t>
            </a:r>
            <a:r>
              <a:rPr lang="zh-TW" altLang="en-US" sz="2800" b="1" dirty="0" smtClean="0">
                <a:solidFill>
                  <a:srgbClr val="FF0000"/>
                </a:solidFill>
                <a:latin typeface="华文细黑"/>
                <a:ea typeface="华文细黑"/>
                <a:cs typeface="华文细黑"/>
              </a:rPr>
              <a:t>尼哥拉一</a:t>
            </a:r>
            <a:r>
              <a:rPr lang="zh-TW" altLang="en-US" sz="2800" b="1" dirty="0">
                <a:solidFill>
                  <a:srgbClr val="FF0000"/>
                </a:solidFill>
                <a:latin typeface="华文细黑"/>
                <a:ea typeface="华文细黑"/>
                <a:cs typeface="华文细黑"/>
              </a:rPr>
              <a:t>党人的教训</a:t>
            </a:r>
            <a:r>
              <a:rPr lang="zh-TW" altLang="en-US" sz="2800" b="1"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你那里也有人照样服从了尼哥拉一党人的教训”（</a:t>
            </a:r>
            <a:r>
              <a:rPr lang="en-US" altLang="zh-TW" sz="2800" dirty="0" smtClean="0">
                <a:solidFill>
                  <a:srgbClr val="FF0000"/>
                </a:solidFill>
                <a:latin typeface="华文细黑"/>
                <a:ea typeface="华文细黑"/>
                <a:cs typeface="华文细黑"/>
              </a:rPr>
              <a:t>2</a:t>
            </a:r>
            <a:r>
              <a:rPr lang="en-US" altLang="zh-CN" sz="2800" dirty="0" smtClean="0">
                <a:solidFill>
                  <a:srgbClr val="FF0000"/>
                </a:solidFill>
                <a:latin typeface="华文细黑"/>
                <a:ea typeface="华文细黑"/>
                <a:cs typeface="华文细黑"/>
              </a:rPr>
              <a:t>:16</a:t>
            </a:r>
            <a:r>
              <a:rPr lang="zh-CN" altLang="en-US"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这是教会</a:t>
            </a:r>
            <a:r>
              <a:rPr lang="zh-CN" altLang="en-US" sz="2800" dirty="0" smtClean="0">
                <a:solidFill>
                  <a:srgbClr val="FF0000"/>
                </a:solidFill>
                <a:latin typeface="华文细黑"/>
                <a:ea typeface="华文细黑"/>
                <a:cs typeface="华文细黑"/>
              </a:rPr>
              <a:t>等级制度</a:t>
            </a:r>
            <a:r>
              <a:rPr lang="zh-TW" altLang="en-US" sz="2800" dirty="0" smtClean="0">
                <a:solidFill>
                  <a:srgbClr val="FF0000"/>
                </a:solidFill>
                <a:latin typeface="华文细黑"/>
                <a:ea typeface="华文细黑"/>
                <a:cs typeface="华文细黑"/>
              </a:rPr>
              <a:t>统治</a:t>
            </a:r>
            <a:r>
              <a:rPr lang="zh-CN" altLang="en-US" sz="2800" dirty="0" smtClean="0">
                <a:solidFill>
                  <a:srgbClr val="FF0000"/>
                </a:solidFill>
                <a:latin typeface="华文细黑"/>
                <a:ea typeface="华文细黑"/>
                <a:cs typeface="华文细黑"/>
              </a:rPr>
              <a:t>俗人</a:t>
            </a:r>
            <a:r>
              <a:rPr lang="zh-TW" altLang="en-US" sz="2800" dirty="0" smtClean="0">
                <a:solidFill>
                  <a:srgbClr val="FF0000"/>
                </a:solidFill>
                <a:latin typeface="华文细黑"/>
                <a:ea typeface="华文细黑"/>
                <a:cs typeface="华文细黑"/>
              </a:rPr>
              <a:t>的教义</a:t>
            </a:r>
            <a:r>
              <a:rPr lang="zh-TW" altLang="en-US" sz="2800" dirty="0">
                <a:solidFill>
                  <a:srgbClr val="FF0000"/>
                </a:solidFill>
                <a:latin typeface="华文细黑"/>
                <a:ea typeface="华文细黑"/>
                <a:cs typeface="华文细黑"/>
              </a:rPr>
              <a:t>。</a:t>
            </a:r>
            <a:endParaRPr lang="en-US" sz="2800" dirty="0" smtClean="0">
              <a:solidFill>
                <a:srgbClr val="FF0000"/>
              </a:solidFill>
              <a:latin typeface="华文细黑"/>
              <a:ea typeface="华文细黑"/>
              <a:cs typeface="华文细黑"/>
            </a:endParaRPr>
          </a:p>
          <a:p>
            <a:r>
              <a:rPr lang="en-US" sz="2800" b="1" dirty="0" smtClean="0">
                <a:latin typeface="Arial Narrow"/>
                <a:cs typeface="Arial Narrow"/>
              </a:rPr>
              <a:t>B</a:t>
            </a:r>
            <a:r>
              <a:rPr lang="en-US" sz="2800" b="1" dirty="0">
                <a:latin typeface="Arial Narrow"/>
                <a:cs typeface="Arial Narrow"/>
              </a:rPr>
              <a:t>. Doctrine of </a:t>
            </a:r>
            <a:r>
              <a:rPr lang="en-US" sz="2800" b="1" dirty="0" err="1">
                <a:latin typeface="Arial Narrow"/>
                <a:cs typeface="Arial Narrow"/>
              </a:rPr>
              <a:t>Nicolaitans</a:t>
            </a:r>
            <a:r>
              <a:rPr lang="en-US" sz="2800" b="1" dirty="0">
                <a:latin typeface="Arial Narrow"/>
                <a:cs typeface="Arial Narrow"/>
              </a:rPr>
              <a:t>. </a:t>
            </a:r>
            <a:r>
              <a:rPr lang="en-US" sz="2800" dirty="0">
                <a:latin typeface="Arial Narrow"/>
                <a:cs typeface="Arial Narrow"/>
              </a:rPr>
              <a:t>“Likewise, you also have those who hold to the teaching of the </a:t>
            </a:r>
            <a:r>
              <a:rPr lang="en-US" sz="2800" dirty="0" err="1">
                <a:latin typeface="Arial Narrow"/>
                <a:cs typeface="Arial Narrow"/>
              </a:rPr>
              <a:t>Nicolaitans</a:t>
            </a:r>
            <a:r>
              <a:rPr lang="en-US" sz="2800" dirty="0">
                <a:latin typeface="Arial Narrow"/>
                <a:cs typeface="Arial Narrow"/>
              </a:rPr>
              <a:t>”(2:16). The </a:t>
            </a:r>
            <a:r>
              <a:rPr lang="en-US" sz="2800" dirty="0" err="1">
                <a:latin typeface="Arial Narrow"/>
                <a:cs typeface="Arial Narrow"/>
              </a:rPr>
              <a:t>Nicolaitan</a:t>
            </a:r>
            <a:r>
              <a:rPr lang="en-US" sz="2800" dirty="0">
                <a:latin typeface="Arial Narrow"/>
                <a:cs typeface="Arial Narrow"/>
              </a:rPr>
              <a:t> system places a human intermediary between individual believers and God.</a:t>
            </a:r>
          </a:p>
          <a:p>
            <a:endParaRPr lang="en-US" sz="2800" dirty="0">
              <a:latin typeface="Arial Narrow"/>
              <a:cs typeface="Arial Narrow"/>
            </a:endParaRP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二。基督的责备。</a:t>
            </a:r>
            <a:r>
              <a:rPr lang="en-US" sz="2800" b="1" dirty="0" smtClean="0">
                <a:latin typeface="Arial Narrow"/>
                <a:cs typeface="Arial Narrow"/>
              </a:rPr>
              <a:t>2</a:t>
            </a:r>
            <a:r>
              <a:rPr lang="en-US" sz="2800" b="1" dirty="0">
                <a:latin typeface="Arial Narrow"/>
                <a:cs typeface="Arial Narrow"/>
              </a:rPr>
              <a:t>. Christ’s </a:t>
            </a:r>
            <a:r>
              <a:rPr lang="en-US" sz="2800" b="1" dirty="0" smtClean="0">
                <a:latin typeface="Arial Narrow"/>
                <a:cs typeface="Arial Narrow"/>
              </a:rPr>
              <a:t>condemnation.</a:t>
            </a:r>
            <a:endParaRPr lang="en-US" sz="2800" dirty="0">
              <a:latin typeface="Arial Narrow"/>
              <a:cs typeface="Arial Narrow"/>
            </a:endParaRPr>
          </a:p>
        </p:txBody>
      </p:sp>
      <p:sp>
        <p:nvSpPr>
          <p:cNvPr id="6" name="TextBox 5"/>
          <p:cNvSpPr txBox="1"/>
          <p:nvPr/>
        </p:nvSpPr>
        <p:spPr>
          <a:xfrm>
            <a:off x="8393616" y="-5843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(11)</a:t>
            </a:r>
            <a:endParaRPr lang="en-US" sz="2800" dirty="0">
              <a:solidFill>
                <a:srgbClr val="0000FF"/>
              </a:solidFill>
              <a:latin typeface="Times"/>
              <a:cs typeface="Times"/>
            </a:endParaRPr>
          </a:p>
        </p:txBody>
      </p:sp>
      <p:pic>
        <p:nvPicPr>
          <p:cNvPr id="2" name="Picture 1"/>
          <p:cNvPicPr>
            <a:picLocks noChangeAspect="1"/>
          </p:cNvPicPr>
          <p:nvPr/>
        </p:nvPicPr>
        <p:blipFill>
          <a:blip r:embed="rId3"/>
          <a:stretch>
            <a:fillRect/>
          </a:stretch>
        </p:blipFill>
        <p:spPr>
          <a:xfrm>
            <a:off x="534488" y="3232247"/>
            <a:ext cx="4091163" cy="1632113"/>
          </a:xfrm>
          <a:prstGeom prst="rect">
            <a:avLst/>
          </a:prstGeom>
        </p:spPr>
      </p:pic>
      <p:pic>
        <p:nvPicPr>
          <p:cNvPr id="5" name="Picture 4"/>
          <p:cNvPicPr>
            <a:picLocks noChangeAspect="1"/>
          </p:cNvPicPr>
          <p:nvPr/>
        </p:nvPicPr>
        <p:blipFill>
          <a:blip r:embed="rId4"/>
          <a:stretch>
            <a:fillRect/>
          </a:stretch>
        </p:blipFill>
        <p:spPr>
          <a:xfrm>
            <a:off x="-12126" y="3159586"/>
            <a:ext cx="5240181" cy="3930136"/>
          </a:xfrm>
          <a:prstGeom prst="rect">
            <a:avLst/>
          </a:prstGeom>
        </p:spPr>
      </p:pic>
      <p:sp>
        <p:nvSpPr>
          <p:cNvPr id="7" name="TextBox 6"/>
          <p:cNvSpPr txBox="1"/>
          <p:nvPr/>
        </p:nvSpPr>
        <p:spPr>
          <a:xfrm>
            <a:off x="5208815" y="3167207"/>
            <a:ext cx="3915945" cy="3785652"/>
          </a:xfrm>
          <a:prstGeom prst="rect">
            <a:avLst/>
          </a:prstGeom>
          <a:noFill/>
        </p:spPr>
        <p:txBody>
          <a:bodyPr wrap="square" rtlCol="0">
            <a:spAutoFit/>
          </a:bodyPr>
          <a:lstStyle/>
          <a:p>
            <a:r>
              <a:rPr lang="zh-TW" altLang="en-US" sz="4000" b="1" dirty="0" smtClean="0">
                <a:solidFill>
                  <a:srgbClr val="FF0000"/>
                </a:solidFill>
                <a:latin typeface="华文细黑"/>
                <a:ea typeface="华文细黑"/>
                <a:cs typeface="华文细黑"/>
              </a:rPr>
              <a:t>因为</a:t>
            </a:r>
            <a:r>
              <a:rPr lang="zh-TW" altLang="en-US" sz="4000" b="1" dirty="0">
                <a:solidFill>
                  <a:srgbClr val="FF0000"/>
                </a:solidFill>
                <a:latin typeface="华文细黑"/>
                <a:ea typeface="华文细黑"/>
                <a:cs typeface="华文细黑"/>
              </a:rPr>
              <a:t>只有一位神，在神和人中间，只有一位中保，乃是降世为人的基督耶稣。 </a:t>
            </a:r>
            <a:endParaRPr lang="en-US" altLang="zh-TW" sz="4000" b="1" dirty="0" smtClean="0">
              <a:solidFill>
                <a:srgbClr val="FF0000"/>
              </a:solidFill>
              <a:latin typeface="华文细黑"/>
              <a:ea typeface="华文细黑"/>
              <a:cs typeface="华文细黑"/>
            </a:endParaRPr>
          </a:p>
          <a:p>
            <a:r>
              <a:rPr lang="zh-TW" altLang="en-US" sz="4000" b="1" dirty="0" smtClean="0">
                <a:solidFill>
                  <a:srgbClr val="FF0000"/>
                </a:solidFill>
                <a:latin typeface="华文细黑"/>
                <a:ea typeface="华文细黑"/>
                <a:cs typeface="华文细黑"/>
              </a:rPr>
              <a:t>（</a:t>
            </a:r>
            <a:r>
              <a:rPr lang="zh-CN" altLang="en-US" sz="4000" b="1" dirty="0" smtClean="0">
                <a:solidFill>
                  <a:srgbClr val="FF0000"/>
                </a:solidFill>
                <a:latin typeface="华文细黑"/>
                <a:ea typeface="华文细黑"/>
                <a:cs typeface="华文细黑"/>
              </a:rPr>
              <a:t>提前</a:t>
            </a:r>
            <a:r>
              <a:rPr lang="en-US" altLang="zh-CN" sz="4000" b="1" dirty="0" smtClean="0">
                <a:solidFill>
                  <a:srgbClr val="FF0000"/>
                </a:solidFill>
                <a:latin typeface="华文细黑"/>
                <a:ea typeface="华文细黑"/>
                <a:cs typeface="华文细黑"/>
              </a:rPr>
              <a:t>2:5</a:t>
            </a:r>
            <a:r>
              <a:rPr lang="zh-CN" altLang="en-US" sz="4000" b="1" dirty="0" smtClean="0">
                <a:solidFill>
                  <a:srgbClr val="FF0000"/>
                </a:solidFill>
                <a:latin typeface="华文细黑"/>
                <a:ea typeface="华文细黑"/>
                <a:cs typeface="华文细黑"/>
              </a:rPr>
              <a:t>）</a:t>
            </a:r>
            <a:endParaRPr lang="en-US" sz="4000" b="1" dirty="0">
              <a:solidFill>
                <a:srgbClr val="FF0000"/>
              </a:solidFill>
              <a:latin typeface="华文细黑"/>
              <a:ea typeface="华文细黑"/>
              <a:cs typeface="华文细黑"/>
            </a:endParaRPr>
          </a:p>
        </p:txBody>
      </p:sp>
    </p:spTree>
    <p:extLst>
      <p:ext uri="{BB962C8B-B14F-4D97-AF65-F5344CB8AC3E}">
        <p14:creationId xmlns:p14="http://schemas.microsoft.com/office/powerpoint/2010/main" val="21526907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635212"/>
            <a:ext cx="9137169" cy="6124753"/>
          </a:xfrm>
          <a:prstGeom prst="rect">
            <a:avLst/>
          </a:prstGeom>
        </p:spPr>
        <p:txBody>
          <a:bodyPr wrap="square">
            <a:spAutoFit/>
          </a:bodyPr>
          <a:lstStyle/>
          <a:p>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所以你当悔改。若不悔改，我就快临到你那里，用我口中的剑，</a:t>
            </a:r>
            <a:r>
              <a:rPr lang="zh-TW" altLang="en-US" sz="2800" dirty="0" smtClean="0">
                <a:solidFill>
                  <a:srgbClr val="FF0000"/>
                </a:solidFill>
                <a:latin typeface="华文细黑"/>
                <a:ea typeface="华文细黑"/>
                <a:cs typeface="华文细黑"/>
              </a:rPr>
              <a:t>攻击他们”（</a:t>
            </a:r>
            <a:r>
              <a:rPr lang="en-US" altLang="zh-TW" sz="2800" dirty="0" smtClean="0">
                <a:solidFill>
                  <a:srgbClr val="FF0000"/>
                </a:solidFill>
                <a:latin typeface="华文细黑"/>
                <a:ea typeface="华文细黑"/>
                <a:cs typeface="华文细黑"/>
              </a:rPr>
              <a:t>2</a:t>
            </a:r>
            <a:r>
              <a:rPr lang="en-US" altLang="zh-CN" sz="2800" dirty="0" smtClean="0">
                <a:solidFill>
                  <a:srgbClr val="FF0000"/>
                </a:solidFill>
                <a:latin typeface="华文细黑"/>
                <a:ea typeface="华文细黑"/>
                <a:cs typeface="华文细黑"/>
              </a:rPr>
              <a:t>:16</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altLang="zh-CN" sz="2800" dirty="0">
                <a:solidFill>
                  <a:srgbClr val="FF0000"/>
                </a:solidFill>
                <a:latin typeface="华文细黑"/>
                <a:ea typeface="华文细黑"/>
                <a:cs typeface="华文细黑"/>
              </a:rPr>
              <a:t>A</a:t>
            </a:r>
            <a:r>
              <a:rPr lang="zh-CN"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悔改是心灵的转变。 </a:t>
            </a:r>
            <a:r>
              <a:rPr lang="zh-CN" altLang="en-US"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因为他们自己已经</a:t>
            </a:r>
            <a:r>
              <a:rPr lang="zh-CN" altLang="en-US" sz="2800" dirty="0" smtClean="0">
                <a:solidFill>
                  <a:srgbClr val="FF0000"/>
                </a:solidFill>
                <a:latin typeface="华文细黑"/>
                <a:ea typeface="华文细黑"/>
                <a:cs typeface="华文细黑"/>
              </a:rPr>
              <a:t>表明</a:t>
            </a:r>
            <a:r>
              <a:rPr lang="zh-TW" altLang="en-US" sz="2800" dirty="0" smtClean="0">
                <a:solidFill>
                  <a:srgbClr val="FF0000"/>
                </a:solidFill>
                <a:latin typeface="华文细黑"/>
                <a:ea typeface="华文细黑"/>
                <a:cs typeface="华文细黑"/>
              </a:rPr>
              <a:t>我们是怎样进到你们那里</a:t>
            </a:r>
            <a:r>
              <a:rPr lang="zh-TW" altLang="en-US" sz="2800" dirty="0">
                <a:solidFill>
                  <a:srgbClr val="FF0000"/>
                </a:solidFill>
                <a:latin typeface="华文细黑"/>
                <a:ea typeface="华文细黑"/>
                <a:cs typeface="华文细黑"/>
              </a:rPr>
              <a:t>，你们是怎样离弃偶像归向神，要服事那又真又活的</a:t>
            </a:r>
            <a:r>
              <a:rPr lang="zh-TW" altLang="en-US" sz="2800" dirty="0" smtClean="0">
                <a:solidFill>
                  <a:srgbClr val="FF0000"/>
                </a:solidFill>
                <a:latin typeface="华文细黑"/>
                <a:ea typeface="华文细黑"/>
                <a:cs typeface="华文细黑"/>
              </a:rPr>
              <a:t>神</a:t>
            </a:r>
            <a:r>
              <a:rPr lang="zh-CN" altLang="en-US" sz="2800" dirty="0" smtClean="0">
                <a:solidFill>
                  <a:srgbClr val="FF0000"/>
                </a:solidFill>
                <a:latin typeface="华文细黑"/>
                <a:ea typeface="华文细黑"/>
                <a:cs typeface="华文细黑"/>
              </a:rPr>
              <a:t>”（帖前</a:t>
            </a:r>
            <a:r>
              <a:rPr lang="en-US" altLang="zh-CN" sz="2800" dirty="0" smtClean="0">
                <a:solidFill>
                  <a:srgbClr val="FF0000"/>
                </a:solidFill>
                <a:latin typeface="华文细黑"/>
                <a:ea typeface="华文细黑"/>
                <a:cs typeface="华文细黑"/>
              </a:rPr>
              <a:t>1:9</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altLang="zh-CN" sz="2800" dirty="0">
                <a:solidFill>
                  <a:srgbClr val="FF0000"/>
                </a:solidFill>
                <a:latin typeface="华文细黑"/>
                <a:ea typeface="华文细黑"/>
                <a:cs typeface="华文细黑"/>
              </a:rPr>
              <a:t>B</a:t>
            </a:r>
            <a:r>
              <a:rPr lang="zh-CN" altLang="en-US"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放弃所有虚伪的教义。“</a:t>
            </a:r>
            <a:r>
              <a:rPr lang="zh-TW" altLang="en-US" sz="2800" dirty="0">
                <a:solidFill>
                  <a:srgbClr val="FF0000"/>
                </a:solidFill>
                <a:latin typeface="华文细黑"/>
                <a:ea typeface="华文细黑"/>
                <a:cs typeface="华文细黑"/>
              </a:rPr>
              <a:t>你们要谨慎，恐怕有人用他的理学，和虚空的妄言，不照着基督，乃照人间的遗传，和世上的小学，就把你们掳去。 </a:t>
            </a:r>
            <a:r>
              <a:rPr lang="zh-TW" alt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西</a:t>
            </a:r>
            <a:r>
              <a:rPr lang="en-US" altLang="zh-CN" sz="2800" dirty="0" smtClean="0">
                <a:solidFill>
                  <a:srgbClr val="FF0000"/>
                </a:solidFill>
                <a:latin typeface="华文细黑"/>
                <a:ea typeface="华文细黑"/>
                <a:cs typeface="华文细黑"/>
              </a:rPr>
              <a:t>2:8</a:t>
            </a:r>
            <a:r>
              <a:rPr lang="zh-CN" altLang="en-US"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a:t>
            </a:r>
            <a:endParaRPr lang="en-US" altLang="zh-TW" sz="2800" dirty="0" smtClean="0">
              <a:solidFill>
                <a:srgbClr val="FF0000"/>
              </a:solidFill>
              <a:latin typeface="华文细黑"/>
              <a:ea typeface="华文细黑"/>
              <a:cs typeface="华文细黑"/>
            </a:endParaRPr>
          </a:p>
          <a:p>
            <a:r>
              <a:rPr lang="en-US" sz="2400" dirty="0" smtClean="0">
                <a:latin typeface="Arial Narrow"/>
                <a:cs typeface="Arial Narrow"/>
              </a:rPr>
              <a:t>“</a:t>
            </a:r>
            <a:r>
              <a:rPr lang="en-US" sz="2400" dirty="0">
                <a:latin typeface="Arial Narrow"/>
                <a:cs typeface="Arial Narrow"/>
              </a:rPr>
              <a:t>Repent therefore</a:t>
            </a:r>
            <a:r>
              <a:rPr lang="en-US" sz="2400" dirty="0" smtClean="0">
                <a:latin typeface="Arial Narrow"/>
                <a:cs typeface="Arial Narrow"/>
              </a:rPr>
              <a:t>! Otherwise, I </a:t>
            </a:r>
            <a:r>
              <a:rPr lang="en-US" sz="2400" dirty="0">
                <a:latin typeface="Arial Narrow"/>
                <a:cs typeface="Arial Narrow"/>
              </a:rPr>
              <a:t>will soon come to you and will </a:t>
            </a:r>
            <a:r>
              <a:rPr lang="en-US" sz="2400" dirty="0" smtClean="0">
                <a:latin typeface="Arial Narrow"/>
                <a:cs typeface="Arial Narrow"/>
              </a:rPr>
              <a:t>fight against </a:t>
            </a:r>
            <a:r>
              <a:rPr lang="en-US" sz="2400" dirty="0">
                <a:latin typeface="Arial Narrow"/>
                <a:cs typeface="Arial Narrow"/>
              </a:rPr>
              <a:t>them with the sword of my mouth”(2:16)</a:t>
            </a:r>
          </a:p>
          <a:p>
            <a:r>
              <a:rPr lang="en-US" sz="2400" b="1" dirty="0">
                <a:latin typeface="Arial Narrow"/>
                <a:cs typeface="Arial Narrow"/>
              </a:rPr>
              <a:t>A. Repentance is a change of heart and mind. </a:t>
            </a:r>
            <a:r>
              <a:rPr lang="en-US" sz="2400" dirty="0">
                <a:latin typeface="Arial Narrow"/>
                <a:cs typeface="Arial Narrow"/>
              </a:rPr>
              <a:t>“They tell how you turned to God from idols to serve the living and true God”(1Thes.1:9).</a:t>
            </a:r>
          </a:p>
          <a:p>
            <a:r>
              <a:rPr lang="en-US" sz="2400" b="1" dirty="0">
                <a:latin typeface="Arial Narrow"/>
                <a:cs typeface="Arial Narrow"/>
              </a:rPr>
              <a:t>B. Renounce </a:t>
            </a:r>
            <a:r>
              <a:rPr lang="en-US" sz="2400" b="1" dirty="0" smtClean="0">
                <a:latin typeface="Arial Narrow"/>
                <a:cs typeface="Arial Narrow"/>
              </a:rPr>
              <a:t>all </a:t>
            </a:r>
            <a:r>
              <a:rPr lang="en-US" sz="2400" b="1" dirty="0">
                <a:latin typeface="Arial Narrow"/>
                <a:cs typeface="Arial Narrow"/>
              </a:rPr>
              <a:t>false </a:t>
            </a:r>
            <a:r>
              <a:rPr lang="en-US" sz="2400" b="1" dirty="0" smtClean="0">
                <a:latin typeface="Arial Narrow"/>
                <a:cs typeface="Arial Narrow"/>
              </a:rPr>
              <a:t>doctrine. </a:t>
            </a:r>
            <a:r>
              <a:rPr lang="en-US" sz="2400" dirty="0" smtClean="0">
                <a:latin typeface="Arial Narrow"/>
                <a:cs typeface="Arial Narrow"/>
              </a:rPr>
              <a:t>“See </a:t>
            </a:r>
            <a:r>
              <a:rPr lang="en-US" sz="2400" dirty="0">
                <a:latin typeface="Arial Narrow"/>
                <a:cs typeface="Arial Narrow"/>
              </a:rPr>
              <a:t>to it that no one takes you captive through hollow and deceptive philosophy, which depends on human tradition and the elemental spiritual forces of this world rather than on Christ” </a:t>
            </a:r>
            <a:r>
              <a:rPr lang="en-US" sz="2400" dirty="0" smtClean="0">
                <a:latin typeface="Arial Narrow"/>
                <a:cs typeface="Arial Narrow"/>
              </a:rPr>
              <a:t>(Col..</a:t>
            </a:r>
            <a:r>
              <a:rPr lang="en-US" sz="2400" dirty="0">
                <a:latin typeface="Arial Narrow"/>
                <a:cs typeface="Arial Narrow"/>
              </a:rPr>
              <a:t>2</a:t>
            </a:r>
            <a:r>
              <a:rPr lang="en-US" sz="2400" dirty="0" smtClean="0">
                <a:latin typeface="Arial Narrow"/>
                <a:cs typeface="Arial Narrow"/>
              </a:rPr>
              <a:t>:8</a:t>
            </a:r>
            <a:r>
              <a:rPr lang="en-US" sz="2400" dirty="0">
                <a:latin typeface="Arial Narrow"/>
                <a:cs typeface="Arial Narrow"/>
              </a:rPr>
              <a:t>). </a:t>
            </a:r>
          </a:p>
        </p:txBody>
      </p:sp>
      <p:sp>
        <p:nvSpPr>
          <p:cNvPr id="4" name="Rectangle 3"/>
          <p:cNvSpPr/>
          <p:nvPr/>
        </p:nvSpPr>
        <p:spPr>
          <a:xfrm>
            <a:off x="0" y="-7905"/>
            <a:ext cx="9144000" cy="58074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三。基督的忠告。</a:t>
            </a:r>
            <a:r>
              <a:rPr lang="en-US" sz="2800" b="1" dirty="0" smtClean="0">
                <a:latin typeface="Arial Narrow"/>
                <a:cs typeface="Arial Narrow"/>
              </a:rPr>
              <a:t>3</a:t>
            </a:r>
            <a:r>
              <a:rPr lang="en-US" sz="2800" b="1" dirty="0">
                <a:latin typeface="Arial Narrow"/>
                <a:cs typeface="Arial Narrow"/>
              </a:rPr>
              <a:t>. Christ’s counsel.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(12)</a:t>
            </a:r>
            <a:endParaRPr lang="en-US" sz="2800" dirty="0">
              <a:solidFill>
                <a:srgbClr val="0000FF"/>
              </a:solidFill>
              <a:latin typeface="Times"/>
              <a:cs typeface="Times"/>
            </a:endParaRPr>
          </a:p>
        </p:txBody>
      </p:sp>
    </p:spTree>
    <p:extLst>
      <p:ext uri="{BB962C8B-B14F-4D97-AF65-F5344CB8AC3E}">
        <p14:creationId xmlns:p14="http://schemas.microsoft.com/office/powerpoint/2010/main" val="1222839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1043803"/>
            <a:ext cx="9137169" cy="4832093"/>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圣灵向众教会所说的话，凡有</a:t>
            </a:r>
            <a:r>
              <a:rPr lang="zh-TW" altLang="en-US" sz="2800" dirty="0" smtClean="0">
                <a:solidFill>
                  <a:srgbClr val="FF0000"/>
                </a:solidFill>
                <a:latin typeface="华文细黑"/>
                <a:ea typeface="华文细黑"/>
                <a:cs typeface="华文细黑"/>
              </a:rPr>
              <a:t>耳的就应当听</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(2:17a)</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altLang="zh-CN" sz="2800" dirty="0" smtClean="0">
                <a:solidFill>
                  <a:srgbClr val="FF0000"/>
                </a:solidFill>
                <a:latin typeface="华文细黑"/>
                <a:ea typeface="华文细黑"/>
                <a:cs typeface="华文细黑"/>
              </a:rPr>
              <a:t>A</a:t>
            </a:r>
            <a:r>
              <a:rPr lang="zh-CN" altLang="en-US" sz="2800" dirty="0" smtClean="0">
                <a:solidFill>
                  <a:srgbClr val="FF0000"/>
                </a:solidFill>
                <a:latin typeface="华文细黑"/>
                <a:ea typeface="华文细黑"/>
                <a:cs typeface="华文细黑"/>
              </a:rPr>
              <a:t>。听圣灵所说的。三种人：</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一）那些有耳朵可听见的（</a:t>
            </a:r>
            <a:r>
              <a:rPr lang="zh-CN" altLang="en-US" sz="2800" dirty="0">
                <a:solidFill>
                  <a:srgbClr val="FF0000"/>
                </a:solidFill>
                <a:latin typeface="华文细黑"/>
                <a:ea typeface="华文细黑"/>
                <a:cs typeface="华文细黑"/>
              </a:rPr>
              <a:t>太</a:t>
            </a:r>
            <a:r>
              <a:rPr lang="en-US" altLang="zh-CN" sz="2800" dirty="0">
                <a:solidFill>
                  <a:srgbClr val="FF0000"/>
                </a:solidFill>
                <a:latin typeface="华文细黑"/>
                <a:ea typeface="华文细黑"/>
                <a:cs typeface="华文细黑"/>
              </a:rPr>
              <a:t>13:9</a:t>
            </a:r>
            <a:r>
              <a:rPr lang="zh-CN" altLang="en-US" sz="2800" dirty="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en-US" sz="2800" dirty="0" smtClean="0">
                <a:solidFill>
                  <a:srgbClr val="FF0000"/>
                </a:solidFill>
                <a:latin typeface="华文细黑"/>
                <a:ea typeface="华文细黑"/>
                <a:cs typeface="华文细黑"/>
              </a:rPr>
              <a:t>（二）那些听不进去的（来</a:t>
            </a:r>
            <a:r>
              <a:rPr lang="en-US" altLang="zh-CN" sz="2800" dirty="0" smtClean="0">
                <a:solidFill>
                  <a:srgbClr val="FF0000"/>
                </a:solidFill>
                <a:latin typeface="华文细黑"/>
                <a:ea typeface="华文细黑"/>
                <a:cs typeface="华文细黑"/>
              </a:rPr>
              <a:t>5:11</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三）那些愿意听圣灵所说的（雅</a:t>
            </a:r>
            <a:r>
              <a:rPr lang="en-US" altLang="zh-CN" sz="2800" dirty="0" smtClean="0">
                <a:solidFill>
                  <a:srgbClr val="FF0000"/>
                </a:solidFill>
                <a:latin typeface="华文细黑"/>
                <a:ea typeface="华文细黑"/>
                <a:cs typeface="华文细黑"/>
              </a:rPr>
              <a:t>1:22</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sz="2800" dirty="0" smtClean="0">
                <a:latin typeface="Arial Narrow"/>
                <a:cs typeface="Arial Narrow"/>
              </a:rPr>
              <a:t>“</a:t>
            </a:r>
            <a:r>
              <a:rPr lang="en-US" sz="2800" dirty="0">
                <a:latin typeface="Arial Narrow"/>
                <a:cs typeface="Arial Narrow"/>
              </a:rPr>
              <a:t>Whoever has ears, let them hear what the Spirit says to the churches</a:t>
            </a:r>
            <a:r>
              <a:rPr lang="en-US" sz="2800" dirty="0" smtClean="0">
                <a:latin typeface="Arial Narrow"/>
                <a:cs typeface="Arial Narrow"/>
              </a:rPr>
              <a:t>.”</a:t>
            </a:r>
            <a:r>
              <a:rPr lang="en-US" sz="2800" dirty="0">
                <a:latin typeface="Arial Narrow"/>
                <a:cs typeface="Arial Narrow"/>
              </a:rPr>
              <a:t>(2:</a:t>
            </a:r>
            <a:r>
              <a:rPr lang="en-US" sz="2800" dirty="0" smtClean="0">
                <a:latin typeface="Arial Narrow"/>
                <a:cs typeface="Arial Narrow"/>
              </a:rPr>
              <a:t>17a)</a:t>
            </a:r>
            <a:r>
              <a:rPr lang="en-US" sz="2800" dirty="0">
                <a:latin typeface="Arial Narrow"/>
                <a:cs typeface="Arial Narrow"/>
              </a:rPr>
              <a:t>. </a:t>
            </a:r>
            <a:endParaRPr lang="en-US" sz="2800" dirty="0" smtClean="0">
              <a:latin typeface="Arial Narrow"/>
              <a:cs typeface="Arial Narrow"/>
            </a:endParaRPr>
          </a:p>
          <a:p>
            <a:r>
              <a:rPr lang="en-US" sz="2800" dirty="0" smtClean="0">
                <a:latin typeface="Arial Narrow"/>
                <a:cs typeface="Arial Narrow"/>
              </a:rPr>
              <a:t>A</a:t>
            </a:r>
            <a:r>
              <a:rPr lang="en-US" sz="2800" dirty="0">
                <a:latin typeface="Arial Narrow"/>
                <a:cs typeface="Arial Narrow"/>
              </a:rPr>
              <a:t>. Hear what the </a:t>
            </a:r>
            <a:r>
              <a:rPr lang="en-US" sz="2800" dirty="0" smtClean="0">
                <a:latin typeface="Arial Narrow"/>
                <a:cs typeface="Arial Narrow"/>
              </a:rPr>
              <a:t>Holy Spirit says to the churches. </a:t>
            </a:r>
            <a:r>
              <a:rPr lang="en-US" sz="2800" dirty="0">
                <a:latin typeface="Arial Narrow"/>
                <a:cs typeface="Arial Narrow"/>
              </a:rPr>
              <a:t>3</a:t>
            </a:r>
            <a:r>
              <a:rPr lang="en-US" sz="2800" dirty="0" smtClean="0">
                <a:latin typeface="Arial Narrow"/>
                <a:cs typeface="Arial Narrow"/>
              </a:rPr>
              <a:t> </a:t>
            </a:r>
            <a:r>
              <a:rPr lang="en-US" sz="2800" dirty="0">
                <a:latin typeface="Arial Narrow"/>
                <a:cs typeface="Arial Narrow"/>
              </a:rPr>
              <a:t>kinds of people:</a:t>
            </a:r>
          </a:p>
          <a:p>
            <a:r>
              <a:rPr lang="en-US" sz="2800" dirty="0">
                <a:latin typeface="Arial Narrow"/>
                <a:cs typeface="Arial Narrow"/>
              </a:rPr>
              <a:t>(1) </a:t>
            </a:r>
            <a:r>
              <a:rPr lang="en-US" sz="2800" dirty="0" smtClean="0">
                <a:latin typeface="Arial Narrow"/>
                <a:cs typeface="Arial Narrow"/>
              </a:rPr>
              <a:t>Those </a:t>
            </a:r>
            <a:r>
              <a:rPr lang="en-US" altLang="zh-CN" sz="2800" dirty="0" smtClean="0">
                <a:latin typeface="Arial Narrow"/>
                <a:cs typeface="Arial Narrow"/>
              </a:rPr>
              <a:t>are</a:t>
            </a:r>
            <a:r>
              <a:rPr lang="en-US" sz="2800" dirty="0" smtClean="0">
                <a:latin typeface="Arial Narrow"/>
                <a:cs typeface="Arial Narrow"/>
              </a:rPr>
              <a:t> with ears</a:t>
            </a:r>
            <a:r>
              <a:rPr lang="en-US" sz="2800" dirty="0">
                <a:latin typeface="Arial Narrow"/>
                <a:cs typeface="Arial Narrow"/>
              </a:rPr>
              <a:t> </a:t>
            </a:r>
            <a:r>
              <a:rPr lang="en-US" sz="2800" dirty="0" smtClean="0">
                <a:latin typeface="Arial Narrow"/>
                <a:cs typeface="Arial Narrow"/>
              </a:rPr>
              <a:t>to hear</a:t>
            </a:r>
            <a:r>
              <a:rPr lang="en-US" sz="2800" dirty="0">
                <a:latin typeface="Arial Narrow"/>
                <a:cs typeface="Arial Narrow"/>
              </a:rPr>
              <a:t>(</a:t>
            </a:r>
            <a:r>
              <a:rPr lang="en-US" sz="2800" dirty="0" smtClean="0">
                <a:latin typeface="Arial Narrow"/>
                <a:cs typeface="Arial Narrow"/>
              </a:rPr>
              <a:t>Mt</a:t>
            </a:r>
            <a:r>
              <a:rPr lang="en-US" sz="2800" dirty="0">
                <a:latin typeface="Arial Narrow"/>
                <a:cs typeface="Arial Narrow"/>
              </a:rPr>
              <a:t>.13:</a:t>
            </a:r>
            <a:r>
              <a:rPr lang="en-US" sz="2800" dirty="0" smtClean="0">
                <a:latin typeface="Arial Narrow"/>
                <a:cs typeface="Arial Narrow"/>
              </a:rPr>
              <a:t>9).</a:t>
            </a:r>
          </a:p>
          <a:p>
            <a:r>
              <a:rPr lang="en-US" sz="2800" dirty="0" smtClean="0">
                <a:latin typeface="Arial Narrow"/>
                <a:cs typeface="Arial Narrow"/>
              </a:rPr>
              <a:t>(</a:t>
            </a:r>
            <a:r>
              <a:rPr lang="en-US" sz="2800" dirty="0">
                <a:latin typeface="Arial Narrow"/>
                <a:cs typeface="Arial Narrow"/>
              </a:rPr>
              <a:t>2) </a:t>
            </a:r>
            <a:r>
              <a:rPr lang="en-US" sz="2800" dirty="0" smtClean="0">
                <a:latin typeface="Arial Narrow"/>
                <a:cs typeface="Arial Narrow"/>
              </a:rPr>
              <a:t>Those </a:t>
            </a:r>
            <a:r>
              <a:rPr lang="en-US" sz="2800" dirty="0">
                <a:latin typeface="Arial Narrow"/>
                <a:cs typeface="Arial Narrow"/>
              </a:rPr>
              <a:t>are dull of </a:t>
            </a:r>
            <a:r>
              <a:rPr lang="en-US" sz="2800" dirty="0" smtClean="0">
                <a:latin typeface="Arial Narrow"/>
                <a:cs typeface="Arial Narrow"/>
              </a:rPr>
              <a:t>hearing(</a:t>
            </a:r>
            <a:r>
              <a:rPr lang="en-US" sz="2800" dirty="0">
                <a:latin typeface="Arial Narrow"/>
                <a:cs typeface="Arial Narrow"/>
              </a:rPr>
              <a:t>Heb.5:11). </a:t>
            </a:r>
          </a:p>
          <a:p>
            <a:r>
              <a:rPr lang="en-US" sz="2800" dirty="0">
                <a:latin typeface="Arial Narrow"/>
                <a:cs typeface="Arial Narrow"/>
              </a:rPr>
              <a:t>(3) </a:t>
            </a:r>
            <a:r>
              <a:rPr lang="en-US" sz="2800" dirty="0" smtClean="0">
                <a:latin typeface="Arial Narrow"/>
                <a:cs typeface="Arial Narrow"/>
              </a:rPr>
              <a:t>Those </a:t>
            </a:r>
            <a:r>
              <a:rPr lang="en-US" sz="2800" dirty="0">
                <a:latin typeface="Arial Narrow"/>
                <a:cs typeface="Arial Narrow"/>
              </a:rPr>
              <a:t>are </a:t>
            </a:r>
            <a:r>
              <a:rPr lang="en-US" sz="2800" dirty="0" smtClean="0">
                <a:latin typeface="Arial Narrow"/>
                <a:cs typeface="Arial Narrow"/>
              </a:rPr>
              <a:t>willing </a:t>
            </a:r>
            <a:r>
              <a:rPr lang="en-US" sz="2800" dirty="0">
                <a:latin typeface="Arial Narrow"/>
                <a:cs typeface="Arial Narrow"/>
              </a:rPr>
              <a:t>to hear what </a:t>
            </a:r>
            <a:r>
              <a:rPr lang="en-US" sz="2800" dirty="0" smtClean="0">
                <a:latin typeface="Arial Narrow"/>
                <a:cs typeface="Arial Narrow"/>
              </a:rPr>
              <a:t>the Holy </a:t>
            </a:r>
            <a:r>
              <a:rPr lang="en-US" sz="2800" dirty="0">
                <a:latin typeface="Arial Narrow"/>
                <a:cs typeface="Arial Narrow"/>
              </a:rPr>
              <a:t>Spirit says </a:t>
            </a:r>
            <a:r>
              <a:rPr lang="en-US" sz="2800" dirty="0" smtClean="0">
                <a:latin typeface="Arial Narrow"/>
                <a:cs typeface="Arial Narrow"/>
              </a:rPr>
              <a:t>(</a:t>
            </a:r>
            <a:r>
              <a:rPr lang="en-US" sz="2800" dirty="0">
                <a:latin typeface="Arial Narrow"/>
                <a:cs typeface="Arial Narrow"/>
              </a:rPr>
              <a:t>Ja.1:22). </a:t>
            </a:r>
          </a:p>
        </p:txBody>
      </p:sp>
      <p:sp>
        <p:nvSpPr>
          <p:cNvPr id="4" name="Rectangle 3"/>
          <p:cNvSpPr/>
          <p:nvPr/>
        </p:nvSpPr>
        <p:spPr>
          <a:xfrm>
            <a:off x="0" y="-7905"/>
            <a:ext cx="9144000" cy="1005444"/>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954107"/>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四。基督的挑战。</a:t>
            </a:r>
            <a:endParaRPr lang="en-US" altLang="zh-CN" sz="2800" b="1" dirty="0" smtClean="0">
              <a:solidFill>
                <a:srgbClr val="FF0000"/>
              </a:solidFill>
              <a:latin typeface="华文细黑"/>
              <a:ea typeface="华文细黑"/>
              <a:cs typeface="华文细黑"/>
            </a:endParaRPr>
          </a:p>
          <a:p>
            <a:r>
              <a:rPr lang="en-US" sz="2800" b="1" dirty="0">
                <a:latin typeface="Arial Narrow"/>
                <a:cs typeface="Arial Narrow"/>
              </a:rPr>
              <a:t>4. Christ’s challenge.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(13)</a:t>
            </a:r>
            <a:endParaRPr lang="en-US" sz="2800" dirty="0">
              <a:solidFill>
                <a:srgbClr val="0000FF"/>
              </a:solidFill>
              <a:latin typeface="Times"/>
              <a:cs typeface="Times"/>
            </a:endParaRPr>
          </a:p>
        </p:txBody>
      </p:sp>
    </p:spTree>
    <p:extLst>
      <p:ext uri="{BB962C8B-B14F-4D97-AF65-F5344CB8AC3E}">
        <p14:creationId xmlns:p14="http://schemas.microsoft.com/office/powerpoint/2010/main" val="27867229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986071"/>
            <a:ext cx="9137169" cy="5940087"/>
          </a:xfrm>
          <a:prstGeom prst="rect">
            <a:avLst/>
          </a:prstGeom>
        </p:spPr>
        <p:txBody>
          <a:bodyPr wrap="square">
            <a:spAutoFit/>
          </a:bodyPr>
          <a:lstStyle/>
          <a:p>
            <a:r>
              <a:rPr lang="en-US" altLang="zh-CN" sz="2400" dirty="0" smtClean="0">
                <a:solidFill>
                  <a:srgbClr val="FF0000"/>
                </a:solidFill>
                <a:latin typeface="华文细黑"/>
                <a:ea typeface="华文细黑"/>
                <a:cs typeface="华文细黑"/>
              </a:rPr>
              <a:t>B</a:t>
            </a:r>
            <a:r>
              <a:rPr lang="zh-CN"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得胜</a:t>
            </a:r>
            <a:r>
              <a:rPr lang="zh-TW" altLang="en-US" sz="2400" dirty="0" smtClean="0">
                <a:solidFill>
                  <a:srgbClr val="FF0000"/>
                </a:solidFill>
                <a:latin typeface="华文细黑"/>
                <a:ea typeface="华文细黑"/>
                <a:cs typeface="华文细黑"/>
              </a:rPr>
              <a:t>的</a:t>
            </a:r>
            <a:r>
              <a:rPr lang="zh-CN" altLang="en-US" sz="2400" dirty="0" smtClean="0">
                <a:solidFill>
                  <a:srgbClr val="FF0000"/>
                </a:solidFill>
                <a:latin typeface="华文细黑"/>
                <a:ea typeface="华文细黑"/>
                <a:cs typeface="华文细黑"/>
              </a:rPr>
              <a:t>将要收到。</a:t>
            </a:r>
            <a:r>
              <a:rPr lang="en-US" altLang="zh-CN"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得胜的，我必将那隐藏的吗哪赐给他。并赐他一块白石，石上写着新名。除了那领受的以外。</a:t>
            </a:r>
            <a:r>
              <a:rPr lang="zh-TW" altLang="en-US" sz="2400" dirty="0" smtClean="0">
                <a:solidFill>
                  <a:srgbClr val="FF0000"/>
                </a:solidFill>
                <a:latin typeface="华文细黑"/>
                <a:ea typeface="华文细黑"/>
                <a:cs typeface="华文细黑"/>
              </a:rPr>
              <a:t>没有人能认识</a:t>
            </a:r>
            <a:r>
              <a:rPr lang="en-US" altLang="zh-CN" sz="2400" dirty="0" smtClean="0">
                <a:solidFill>
                  <a:srgbClr val="FF0000"/>
                </a:solidFill>
                <a:latin typeface="华文细黑"/>
                <a:ea typeface="华文细黑"/>
                <a:cs typeface="华文细黑"/>
              </a:rPr>
              <a:t>”</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2:17b</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zh-CN" altLang="zh-CN" sz="2000" dirty="0" smtClean="0">
                <a:solidFill>
                  <a:srgbClr val="FF0000"/>
                </a:solidFill>
                <a:latin typeface="华文细黑"/>
                <a:ea typeface="华文细黑"/>
                <a:cs typeface="华文细黑"/>
              </a:rPr>
              <a:t>（</a:t>
            </a:r>
            <a:r>
              <a:rPr lang="zh-CN" altLang="en-US" sz="2000" dirty="0" smtClean="0">
                <a:solidFill>
                  <a:srgbClr val="FF0000"/>
                </a:solidFill>
                <a:latin typeface="华文细黑"/>
                <a:ea typeface="华文细黑"/>
                <a:cs typeface="华文细黑"/>
              </a:rPr>
              <a:t>一）</a:t>
            </a:r>
            <a:r>
              <a:rPr lang="zh-TW" altLang="en-US" sz="2000" dirty="0">
                <a:solidFill>
                  <a:srgbClr val="FF0000"/>
                </a:solidFill>
                <a:latin typeface="华文细黑"/>
                <a:ea typeface="华文细黑"/>
                <a:cs typeface="华文细黑"/>
              </a:rPr>
              <a:t>吗哪</a:t>
            </a:r>
            <a:r>
              <a:rPr lang="zh-CN" altLang="en-US" sz="2000" dirty="0" smtClean="0">
                <a:solidFill>
                  <a:srgbClr val="FF0000"/>
                </a:solidFill>
                <a:latin typeface="华文细黑"/>
                <a:ea typeface="华文细黑"/>
                <a:cs typeface="华文细黑"/>
              </a:rPr>
              <a:t>。吗哪</a:t>
            </a:r>
            <a:r>
              <a:rPr lang="zh-TW" altLang="en-US" sz="2000" dirty="0" smtClean="0">
                <a:solidFill>
                  <a:srgbClr val="FF0000"/>
                </a:solidFill>
                <a:latin typeface="华文细黑"/>
                <a:ea typeface="华文细黑"/>
                <a:cs typeface="华文细黑"/>
              </a:rPr>
              <a:t>是</a:t>
            </a:r>
            <a:r>
              <a:rPr lang="zh-TW" altLang="en-US" sz="2000" dirty="0">
                <a:solidFill>
                  <a:srgbClr val="FF0000"/>
                </a:solidFill>
                <a:latin typeface="华文细黑"/>
                <a:ea typeface="华文细黑"/>
                <a:cs typeface="华文细黑"/>
              </a:rPr>
              <a:t>上帝在沙漠里给以色列人的天上的食物。它代表神在他话语中所</a:t>
            </a:r>
            <a:r>
              <a:rPr lang="zh-TW" altLang="en-US" sz="2000" dirty="0" smtClean="0">
                <a:solidFill>
                  <a:srgbClr val="FF0000"/>
                </a:solidFill>
                <a:latin typeface="华文细黑"/>
                <a:ea typeface="华文细黑"/>
                <a:cs typeface="华文细黑"/>
              </a:rPr>
              <a:t>提供的精神</a:t>
            </a:r>
            <a:r>
              <a:rPr lang="zh-CN" altLang="en-US" sz="2000" dirty="0">
                <a:solidFill>
                  <a:srgbClr val="FF0000"/>
                </a:solidFill>
                <a:latin typeface="华文细黑"/>
                <a:ea typeface="华文细黑"/>
                <a:cs typeface="华文细黑"/>
              </a:rPr>
              <a:t>食粮</a:t>
            </a:r>
            <a:r>
              <a:rPr lang="en-US" sz="2000" dirty="0">
                <a:solidFill>
                  <a:srgbClr val="FF0000"/>
                </a:solidFill>
                <a:latin typeface="华文细黑"/>
                <a:ea typeface="华文细黑"/>
                <a:cs typeface="华文细黑"/>
              </a:rPr>
              <a:t> </a:t>
            </a:r>
            <a:r>
              <a:rPr lang="zh-TW" altLang="en-US" sz="2000" dirty="0" smtClean="0">
                <a:solidFill>
                  <a:srgbClr val="FF0000"/>
                </a:solidFill>
                <a:latin typeface="华文细黑"/>
                <a:ea typeface="华文细黑"/>
                <a:cs typeface="华文细黑"/>
              </a:rPr>
              <a:t>。</a:t>
            </a:r>
            <a:endParaRPr lang="en-US" altLang="zh-CN" sz="2000" dirty="0" smtClean="0">
              <a:solidFill>
                <a:srgbClr val="FF0000"/>
              </a:solidFill>
              <a:latin typeface="华文细黑"/>
              <a:ea typeface="华文细黑"/>
              <a:cs typeface="华文细黑"/>
            </a:endParaRPr>
          </a:p>
          <a:p>
            <a:r>
              <a:rPr lang="zh-CN" altLang="zh-CN" sz="2000" dirty="0" smtClean="0">
                <a:solidFill>
                  <a:srgbClr val="FF0000"/>
                </a:solidFill>
                <a:latin typeface="华文细黑"/>
                <a:ea typeface="华文细黑"/>
                <a:cs typeface="华文细黑"/>
              </a:rPr>
              <a:t>（</a:t>
            </a:r>
            <a:r>
              <a:rPr lang="zh-CN" altLang="en-US" sz="2000" dirty="0" smtClean="0">
                <a:solidFill>
                  <a:srgbClr val="FF0000"/>
                </a:solidFill>
                <a:latin typeface="华文细黑"/>
                <a:ea typeface="华文细黑"/>
                <a:cs typeface="华文细黑"/>
              </a:rPr>
              <a:t>二）</a:t>
            </a:r>
            <a:r>
              <a:rPr lang="zh-TW" altLang="en-US" sz="2000" dirty="0">
                <a:solidFill>
                  <a:srgbClr val="FF0000"/>
                </a:solidFill>
                <a:latin typeface="华文细黑"/>
                <a:ea typeface="华文细黑"/>
                <a:cs typeface="华文细黑"/>
              </a:rPr>
              <a:t>白石</a:t>
            </a:r>
            <a:r>
              <a:rPr lang="zh-CN" altLang="en-US" sz="2000" dirty="0" smtClean="0">
                <a:solidFill>
                  <a:srgbClr val="FF0000"/>
                </a:solidFill>
                <a:latin typeface="华文细黑"/>
                <a:ea typeface="华文细黑"/>
                <a:cs typeface="华文细黑"/>
              </a:rPr>
              <a:t>。</a:t>
            </a:r>
            <a:r>
              <a:rPr lang="zh-TW" altLang="en-US" sz="2000" dirty="0">
                <a:solidFill>
                  <a:srgbClr val="FF0000"/>
                </a:solidFill>
                <a:latin typeface="华文细黑"/>
                <a:ea typeface="华文细黑"/>
                <a:cs typeface="华文细黑"/>
              </a:rPr>
              <a:t>在古代，</a:t>
            </a:r>
            <a:r>
              <a:rPr lang="zh-TW" altLang="en-US" sz="2000" dirty="0" smtClean="0">
                <a:solidFill>
                  <a:srgbClr val="FF0000"/>
                </a:solidFill>
                <a:latin typeface="华文细黑"/>
                <a:ea typeface="华文细黑"/>
                <a:cs typeface="华文细黑"/>
              </a:rPr>
              <a:t>白石意味着无</a:t>
            </a:r>
            <a:r>
              <a:rPr lang="zh-TW" altLang="en-US" sz="2000" dirty="0">
                <a:solidFill>
                  <a:srgbClr val="FF0000"/>
                </a:solidFill>
                <a:latin typeface="华文细黑"/>
                <a:ea typeface="华文细黑"/>
                <a:cs typeface="华文细黑"/>
              </a:rPr>
              <a:t>罪</a:t>
            </a:r>
            <a:r>
              <a:rPr lang="zh-TW" altLang="en-US" sz="2000" dirty="0" smtClean="0">
                <a:solidFill>
                  <a:srgbClr val="FF0000"/>
                </a:solidFill>
                <a:latin typeface="华文细黑"/>
                <a:ea typeface="华文细黑"/>
                <a:cs typeface="华文细黑"/>
              </a:rPr>
              <a:t>。</a:t>
            </a:r>
            <a:r>
              <a:rPr lang="zh-CN" altLang="en-US" sz="2000" dirty="0">
                <a:solidFill>
                  <a:srgbClr val="FF0000"/>
                </a:solidFill>
                <a:latin typeface="华文细黑"/>
                <a:ea typeface="华文细黑"/>
                <a:cs typeface="华文细黑"/>
              </a:rPr>
              <a:t>它也被用作盛宴的入场券</a:t>
            </a:r>
            <a:r>
              <a:rPr lang="en-US" sz="2000" dirty="0">
                <a:solidFill>
                  <a:srgbClr val="FF0000"/>
                </a:solidFill>
                <a:latin typeface="华文细黑"/>
                <a:ea typeface="华文细黑"/>
                <a:cs typeface="华文细黑"/>
              </a:rPr>
              <a:t> </a:t>
            </a:r>
            <a:r>
              <a:rPr lang="zh-TW" altLang="en-US" sz="2000" dirty="0" smtClean="0">
                <a:solidFill>
                  <a:srgbClr val="FF0000"/>
                </a:solidFill>
                <a:latin typeface="华文细黑"/>
                <a:ea typeface="华文细黑"/>
                <a:cs typeface="华文细黑"/>
              </a:rPr>
              <a:t>。</a:t>
            </a:r>
            <a:endParaRPr lang="en-US" altLang="zh-CN" sz="2000" dirty="0" smtClean="0">
              <a:solidFill>
                <a:srgbClr val="FF0000"/>
              </a:solidFill>
              <a:latin typeface="华文细黑"/>
              <a:ea typeface="华文细黑"/>
              <a:cs typeface="华文细黑"/>
            </a:endParaRPr>
          </a:p>
          <a:p>
            <a:r>
              <a:rPr lang="en-US" altLang="zh-CN" sz="2400" dirty="0" smtClean="0">
                <a:solidFill>
                  <a:srgbClr val="FF0000"/>
                </a:solidFill>
                <a:latin typeface="华文细黑"/>
                <a:ea typeface="华文细黑"/>
                <a:cs typeface="华文细黑"/>
              </a:rPr>
              <a:t>C. </a:t>
            </a:r>
            <a:r>
              <a:rPr lang="zh-CN" altLang="en-US" sz="2400" dirty="0" smtClean="0">
                <a:solidFill>
                  <a:srgbClr val="FF0000"/>
                </a:solidFill>
                <a:latin typeface="华文细黑"/>
                <a:ea typeface="华文细黑"/>
                <a:cs typeface="华文细黑"/>
              </a:rPr>
              <a:t>审判将要来临。</a:t>
            </a:r>
            <a:r>
              <a:rPr lang="zh-TW" altLang="en-US" sz="2400" dirty="0">
                <a:solidFill>
                  <a:srgbClr val="FF0000"/>
                </a:solidFill>
                <a:latin typeface="华文细黑"/>
                <a:ea typeface="华文细黑"/>
                <a:cs typeface="华文细黑"/>
              </a:rPr>
              <a:t>这不是指我们</a:t>
            </a:r>
            <a:r>
              <a:rPr lang="zh-TW" altLang="en-US" sz="2400" dirty="0" smtClean="0">
                <a:solidFill>
                  <a:srgbClr val="FF0000"/>
                </a:solidFill>
                <a:latin typeface="华文细黑"/>
                <a:ea typeface="华文细黑"/>
                <a:cs typeface="华文细黑"/>
              </a:rPr>
              <a:t>主的</a:t>
            </a:r>
            <a:r>
              <a:rPr lang="zh-CN" altLang="en-US" sz="2400" dirty="0" smtClean="0">
                <a:solidFill>
                  <a:srgbClr val="FF0000"/>
                </a:solidFill>
                <a:latin typeface="华文细黑"/>
                <a:ea typeface="华文细黑"/>
                <a:cs typeface="华文细黑"/>
              </a:rPr>
              <a:t>再临</a:t>
            </a:r>
            <a:r>
              <a:rPr lang="zh-TW"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而是当一个教会不服从神的道时所受的现时的审判</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dirty="0">
                <a:latin typeface="Arial Narrow"/>
                <a:cs typeface="Arial Narrow"/>
              </a:rPr>
              <a:t>B. Victorious will receive</a:t>
            </a:r>
            <a:r>
              <a:rPr lang="en-US" sz="2400" dirty="0" smtClean="0">
                <a:latin typeface="Arial Narrow"/>
                <a:cs typeface="Arial Narrow"/>
              </a:rPr>
              <a:t>.</a:t>
            </a:r>
            <a:r>
              <a:rPr lang="en-US" sz="2400" dirty="0">
                <a:latin typeface="Arial Narrow"/>
                <a:cs typeface="Arial Narrow"/>
              </a:rPr>
              <a:t> </a:t>
            </a:r>
            <a:r>
              <a:rPr lang="en-US" sz="2400" dirty="0" smtClean="0">
                <a:latin typeface="Arial Narrow"/>
                <a:cs typeface="Arial Narrow"/>
              </a:rPr>
              <a:t>“To </a:t>
            </a:r>
            <a:r>
              <a:rPr lang="en-US" sz="2400" dirty="0">
                <a:latin typeface="Arial Narrow"/>
                <a:cs typeface="Arial Narrow"/>
              </a:rPr>
              <a:t>the one who is victorious, I will give some of the hidden manna. I will also give that person a white stone with a new name written on it, known only to the one who receives </a:t>
            </a:r>
            <a:r>
              <a:rPr lang="en-US" sz="2400" dirty="0" smtClean="0">
                <a:latin typeface="Arial Narrow"/>
                <a:cs typeface="Arial Narrow"/>
              </a:rPr>
              <a:t>it”(2:17b).</a:t>
            </a:r>
            <a:endParaRPr lang="en-US" sz="2400" dirty="0">
              <a:latin typeface="Arial Narrow"/>
              <a:cs typeface="Arial Narrow"/>
            </a:endParaRPr>
          </a:p>
          <a:p>
            <a:r>
              <a:rPr lang="en-US" sz="2000" dirty="0">
                <a:latin typeface="Arial Narrow"/>
                <a:cs typeface="Arial Narrow"/>
              </a:rPr>
              <a:t>(1) Hidden </a:t>
            </a:r>
            <a:r>
              <a:rPr lang="en-US" sz="2000" dirty="0" smtClean="0">
                <a:latin typeface="Arial Narrow"/>
                <a:cs typeface="Arial Narrow"/>
              </a:rPr>
              <a:t>Manna. </a:t>
            </a:r>
            <a:r>
              <a:rPr lang="en-US" sz="2000" dirty="0">
                <a:latin typeface="Arial Narrow"/>
                <a:cs typeface="Arial Narrow"/>
              </a:rPr>
              <a:t>Manna was heavenly food sent by God to children of Israel in the </a:t>
            </a:r>
            <a:r>
              <a:rPr lang="en-US" sz="2000" dirty="0" err="1">
                <a:latin typeface="Arial Narrow"/>
                <a:cs typeface="Arial Narrow"/>
              </a:rPr>
              <a:t>desert.It</a:t>
            </a:r>
            <a:r>
              <a:rPr lang="en-US" sz="2000" dirty="0">
                <a:latin typeface="Arial Narrow"/>
                <a:cs typeface="Arial Narrow"/>
              </a:rPr>
              <a:t> typifies the spiritual food provided by God in His Word</a:t>
            </a:r>
            <a:r>
              <a:rPr lang="en-US" sz="2000" dirty="0" smtClean="0">
                <a:latin typeface="Arial Narrow"/>
                <a:cs typeface="Arial Narrow"/>
              </a:rPr>
              <a:t>. </a:t>
            </a:r>
          </a:p>
          <a:p>
            <a:r>
              <a:rPr lang="en-US" sz="2000" dirty="0" smtClean="0">
                <a:latin typeface="Arial Narrow"/>
                <a:cs typeface="Arial Narrow"/>
              </a:rPr>
              <a:t>(</a:t>
            </a:r>
            <a:r>
              <a:rPr lang="en-US" sz="2000" dirty="0">
                <a:latin typeface="Arial Narrow"/>
                <a:cs typeface="Arial Narrow"/>
              </a:rPr>
              <a:t>2) White Stone. In ancient times a white stone meant </a:t>
            </a:r>
            <a:r>
              <a:rPr lang="en-US" sz="2000" dirty="0" smtClean="0">
                <a:latin typeface="Arial Narrow"/>
                <a:cs typeface="Arial Narrow"/>
              </a:rPr>
              <a:t>acquittal of sin. It </a:t>
            </a:r>
            <a:r>
              <a:rPr lang="en-US" sz="2000" dirty="0">
                <a:latin typeface="Arial Narrow"/>
                <a:cs typeface="Arial Narrow"/>
              </a:rPr>
              <a:t>was also used liked a “ticket” to gain admission to a feast. </a:t>
            </a:r>
            <a:endParaRPr lang="en-US" sz="2000" dirty="0" smtClean="0">
              <a:latin typeface="Arial Narrow"/>
              <a:cs typeface="Arial Narrow"/>
            </a:endParaRPr>
          </a:p>
          <a:p>
            <a:r>
              <a:rPr lang="en-US" sz="2400" dirty="0" smtClean="0">
                <a:latin typeface="Arial Narrow"/>
                <a:cs typeface="Arial Narrow"/>
              </a:rPr>
              <a:t>C</a:t>
            </a:r>
            <a:r>
              <a:rPr lang="en-US" sz="2400" dirty="0">
                <a:latin typeface="Arial Narrow"/>
                <a:cs typeface="Arial Narrow"/>
              </a:rPr>
              <a:t>. Judgment will come. This is not a reference to our Lord’s return but to a </a:t>
            </a:r>
            <a:r>
              <a:rPr lang="en-US" sz="2400" dirty="0" err="1" smtClean="0">
                <a:latin typeface="Arial Narrow"/>
                <a:cs typeface="Arial Narrow"/>
              </a:rPr>
              <a:t>pres-ent</a:t>
            </a:r>
            <a:r>
              <a:rPr lang="en-US" sz="2400" dirty="0" smtClean="0">
                <a:latin typeface="Arial Narrow"/>
                <a:cs typeface="Arial Narrow"/>
              </a:rPr>
              <a:t> </a:t>
            </a:r>
            <a:r>
              <a:rPr lang="en-US" sz="2400" dirty="0">
                <a:latin typeface="Arial Narrow"/>
                <a:cs typeface="Arial Narrow"/>
              </a:rPr>
              <a:t>judgment that comes to a church when it is disobedient to the Word of God. </a:t>
            </a:r>
          </a:p>
        </p:txBody>
      </p:sp>
      <p:sp>
        <p:nvSpPr>
          <p:cNvPr id="4" name="Rectangle 3"/>
          <p:cNvSpPr/>
          <p:nvPr/>
        </p:nvSpPr>
        <p:spPr>
          <a:xfrm>
            <a:off x="0" y="-7905"/>
            <a:ext cx="9144000" cy="1005444"/>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954107"/>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四。基督的挑战。</a:t>
            </a:r>
            <a:endParaRPr lang="en-US" altLang="zh-CN" sz="2800" b="1" dirty="0" smtClean="0">
              <a:solidFill>
                <a:srgbClr val="FF0000"/>
              </a:solidFill>
              <a:latin typeface="华文细黑"/>
              <a:ea typeface="华文细黑"/>
              <a:cs typeface="华文细黑"/>
            </a:endParaRPr>
          </a:p>
          <a:p>
            <a:r>
              <a:rPr lang="en-US" sz="2800" b="1" dirty="0">
                <a:latin typeface="Arial Narrow"/>
                <a:cs typeface="Arial Narrow"/>
              </a:rPr>
              <a:t>4. Christ’s challenge.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(14)</a:t>
            </a:r>
            <a:endParaRPr lang="en-US" sz="2800" dirty="0">
              <a:solidFill>
                <a:srgbClr val="0000FF"/>
              </a:solidFill>
              <a:latin typeface="Times"/>
              <a:cs typeface="Times"/>
            </a:endParaRPr>
          </a:p>
        </p:txBody>
      </p:sp>
    </p:spTree>
    <p:extLst>
      <p:ext uri="{BB962C8B-B14F-4D97-AF65-F5344CB8AC3E}">
        <p14:creationId xmlns:p14="http://schemas.microsoft.com/office/powerpoint/2010/main" val="9517246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06645"/>
            <a:ext cx="9144000" cy="6370974"/>
          </a:xfrm>
          <a:prstGeom prst="rect">
            <a:avLst/>
          </a:prstGeom>
        </p:spPr>
        <p:txBody>
          <a:bodyPr wrap="square">
            <a:spAutoFit/>
          </a:bodyPr>
          <a:lstStyle/>
          <a:p>
            <a:r>
              <a:rPr lang="zh-TW" altLang="en-US" sz="2400" dirty="0">
                <a:solidFill>
                  <a:srgbClr val="FF0000"/>
                </a:solidFill>
                <a:latin typeface="华文细黑"/>
                <a:ea typeface="华文细黑"/>
                <a:cs typeface="华文细黑"/>
              </a:rPr>
              <a:t>教会与基督结婚，</a:t>
            </a:r>
            <a:r>
              <a:rPr lang="zh-TW" altLang="en-US" sz="2400" dirty="0" smtClean="0">
                <a:solidFill>
                  <a:srgbClr val="FF0000"/>
                </a:solidFill>
                <a:latin typeface="华文细黑"/>
                <a:ea typeface="华文细黑"/>
                <a:cs typeface="华文细黑"/>
              </a:rPr>
              <a:t>必须保持纯洁（</a:t>
            </a:r>
            <a:r>
              <a:rPr lang="zh-CN" altLang="en-US" sz="2400" dirty="0" smtClean="0">
                <a:solidFill>
                  <a:srgbClr val="FF0000"/>
                </a:solidFill>
                <a:latin typeface="华文细黑"/>
                <a:ea typeface="华文细黑"/>
                <a:cs typeface="华文细黑"/>
              </a:rPr>
              <a:t>林后</a:t>
            </a:r>
            <a:r>
              <a:rPr lang="en-US" altLang="zh-CN" sz="2400" dirty="0" smtClean="0">
                <a:solidFill>
                  <a:srgbClr val="FF0000"/>
                </a:solidFill>
                <a:latin typeface="华文细黑"/>
                <a:ea typeface="华文细黑"/>
                <a:cs typeface="华文细黑"/>
              </a:rPr>
              <a:t>11:1-4</a:t>
            </a:r>
            <a:r>
              <a:rPr lang="zh-CN" altLang="en-US"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世界体系是一个妓女</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教会是一个新娘</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与世界妥协以避免遭受痛苦或取得成功的教会或信徒犯下了“属灵的通奸”，</a:t>
            </a:r>
            <a:r>
              <a:rPr lang="zh-TW" altLang="en-US" sz="2400" dirty="0" smtClean="0">
                <a:solidFill>
                  <a:srgbClr val="FF0000"/>
                </a:solidFill>
                <a:latin typeface="华文细黑"/>
                <a:ea typeface="华文细黑"/>
                <a:cs typeface="华文细黑"/>
              </a:rPr>
              <a:t>不忠于</a:t>
            </a:r>
            <a:r>
              <a:rPr lang="zh-CN" altLang="en-US" sz="2400" dirty="0" smtClean="0">
                <a:solidFill>
                  <a:srgbClr val="FF0000"/>
                </a:solidFill>
                <a:latin typeface="华文细黑"/>
                <a:ea typeface="华文细黑"/>
                <a:cs typeface="华文细黑"/>
              </a:rPr>
              <a:t>主</a:t>
            </a:r>
            <a:r>
              <a:rPr lang="zh-TW" altLang="en-US" sz="2400" dirty="0" smtClean="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我不求你叫他们离开世界，只求你</a:t>
            </a:r>
            <a:r>
              <a:rPr lang="zh-TW" altLang="en-US" sz="2400" dirty="0" smtClean="0">
                <a:solidFill>
                  <a:srgbClr val="FF0000"/>
                </a:solidFill>
                <a:latin typeface="华文细黑"/>
                <a:ea typeface="华文细黑"/>
                <a:cs typeface="华文细黑"/>
              </a:rPr>
              <a:t>保守他们脱离那恶者。</a:t>
            </a:r>
            <a:r>
              <a:rPr lang="zh-TW" altLang="en-US" sz="2400" dirty="0">
                <a:solidFill>
                  <a:srgbClr val="FF0000"/>
                </a:solidFill>
                <a:latin typeface="华文细黑"/>
                <a:ea typeface="华文细黑"/>
                <a:cs typeface="华文细黑"/>
              </a:rPr>
              <a:t>他们不属世界</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你怎样差我到世上，我也照样差他们到世上。</a:t>
            </a:r>
            <a:r>
              <a:rPr lang="zh-TW" altLang="en-US" sz="2400" dirty="0" smtClean="0">
                <a:solidFill>
                  <a:srgbClr val="FF0000"/>
                </a:solidFill>
                <a:latin typeface="华文细黑"/>
                <a:ea typeface="华文细黑"/>
                <a:cs typeface="华文细黑"/>
              </a:rPr>
              <a:t>正如</a:t>
            </a:r>
            <a:r>
              <a:rPr lang="zh-TW" altLang="en-US" sz="2400" dirty="0">
                <a:solidFill>
                  <a:srgbClr val="FF0000"/>
                </a:solidFill>
                <a:latin typeface="华文细黑"/>
                <a:ea typeface="华文细黑"/>
                <a:cs typeface="华文细黑"/>
              </a:rPr>
              <a:t>我不属世界一样</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求你用真理使他们成圣。你的道就是真理</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你怎样差我到世上，我也照样差他们到世上。</a:t>
            </a:r>
            <a:r>
              <a:rPr lang="zh-TW" altLang="en-US" sz="2400" dirty="0" smtClean="0">
                <a:solidFill>
                  <a:srgbClr val="FF0000"/>
                </a:solidFill>
                <a:latin typeface="华文细黑"/>
                <a:ea typeface="华文细黑"/>
                <a:cs typeface="华文细黑"/>
              </a:rPr>
              <a:t>我为他们</a:t>
            </a:r>
            <a:r>
              <a:rPr lang="zh-TW" altLang="en-US" sz="2400" dirty="0">
                <a:solidFill>
                  <a:srgbClr val="FF0000"/>
                </a:solidFill>
                <a:latin typeface="华文细黑"/>
                <a:ea typeface="华文细黑"/>
                <a:cs typeface="华文细黑"/>
              </a:rPr>
              <a:t>的缘故，自己分别为圣，</a:t>
            </a:r>
            <a:r>
              <a:rPr lang="zh-TW" altLang="en-US" sz="2400" dirty="0" smtClean="0">
                <a:solidFill>
                  <a:srgbClr val="FF0000"/>
                </a:solidFill>
                <a:latin typeface="华文细黑"/>
                <a:ea typeface="华文细黑"/>
                <a:cs typeface="华文细黑"/>
              </a:rPr>
              <a:t>叫他们也因真理成圣</a:t>
            </a:r>
            <a:r>
              <a:rPr lang="zh-CN" altLang="en-US" sz="2400" dirty="0" smtClean="0">
                <a:solidFill>
                  <a:srgbClr val="FF0000"/>
                </a:solidFill>
                <a:latin typeface="华文细黑"/>
                <a:ea typeface="华文细黑"/>
                <a:cs typeface="华文细黑"/>
              </a:rPr>
              <a:t>”（约</a:t>
            </a:r>
            <a:r>
              <a:rPr lang="en-US" altLang="zh-CN" sz="2400" dirty="0" smtClean="0">
                <a:solidFill>
                  <a:srgbClr val="FF0000"/>
                </a:solidFill>
                <a:latin typeface="华文细黑"/>
                <a:ea typeface="华文细黑"/>
                <a:cs typeface="华文细黑"/>
              </a:rPr>
              <a:t>17:15-19</a:t>
            </a:r>
            <a:r>
              <a:rPr lang="zh-CN" altLang="en-US" sz="2400" dirty="0" smtClean="0">
                <a:solidFill>
                  <a:srgbClr val="FF0000"/>
                </a:solidFill>
                <a:latin typeface="华文细黑"/>
                <a:ea typeface="华文细黑"/>
                <a:cs typeface="华文细黑"/>
              </a:rPr>
              <a:t>）</a:t>
            </a:r>
            <a:r>
              <a:rPr lang="zh-CN"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神也吩咐我们要分别为圣（林后</a:t>
            </a:r>
            <a:r>
              <a:rPr lang="en-US" altLang="zh-CN" sz="2400" dirty="0" smtClean="0">
                <a:solidFill>
                  <a:srgbClr val="FF0000"/>
                </a:solidFill>
                <a:latin typeface="华文细黑"/>
                <a:ea typeface="华文细黑"/>
                <a:cs typeface="华文细黑"/>
              </a:rPr>
              <a:t>6:14-18</a:t>
            </a:r>
            <a:r>
              <a:rPr lang="zh-CN"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sz="2400" dirty="0">
                <a:latin typeface="Arial Narrow"/>
                <a:cs typeface="Arial Narrow"/>
              </a:rPr>
              <a:t>The church is married to Christ and must be kept </a:t>
            </a:r>
            <a:r>
              <a:rPr lang="en-US" sz="2400" dirty="0" smtClean="0">
                <a:latin typeface="Arial Narrow"/>
                <a:cs typeface="Arial Narrow"/>
              </a:rPr>
              <a:t>pure (</a:t>
            </a:r>
            <a:r>
              <a:rPr lang="en-US" sz="2400" dirty="0">
                <a:latin typeface="Arial Narrow"/>
                <a:cs typeface="Arial Narrow"/>
              </a:rPr>
              <a:t>2Cor.11:1-4). The world system is a harlot; the church is a bride. The church or believer that </a:t>
            </a:r>
            <a:r>
              <a:rPr lang="en-US" sz="2400" dirty="0" smtClean="0">
                <a:latin typeface="Arial Narrow"/>
                <a:cs typeface="Arial Narrow"/>
              </a:rPr>
              <a:t>com-promises </a:t>
            </a:r>
            <a:r>
              <a:rPr lang="en-US" sz="2400" dirty="0">
                <a:latin typeface="Arial Narrow"/>
                <a:cs typeface="Arial Narrow"/>
              </a:rPr>
              <a:t>with the world just to avoid suffering or achieve success is committing “spiritual adultery” and being unfaithful to the Lord. “My prayer is not that you take them out of the world but that you protect them from the evil one.</a:t>
            </a:r>
            <a:r>
              <a:rPr lang="en-US" sz="2400" b="1" dirty="0">
                <a:latin typeface="Arial Narrow"/>
                <a:cs typeface="Arial Narrow"/>
              </a:rPr>
              <a:t> </a:t>
            </a:r>
            <a:r>
              <a:rPr lang="en-US" sz="2400" dirty="0">
                <a:latin typeface="Arial Narrow"/>
                <a:cs typeface="Arial Narrow"/>
              </a:rPr>
              <a:t>They are not of the world, even as I am not of it.</a:t>
            </a:r>
            <a:r>
              <a:rPr lang="en-US" sz="2400" b="1" dirty="0">
                <a:latin typeface="Arial Narrow"/>
                <a:cs typeface="Arial Narrow"/>
              </a:rPr>
              <a:t> </a:t>
            </a:r>
            <a:r>
              <a:rPr lang="en-US" sz="2400" dirty="0">
                <a:latin typeface="Arial Narrow"/>
                <a:cs typeface="Arial Narrow"/>
              </a:rPr>
              <a:t>Sanctify them by the truth; your word is truth. As you sent me into the world, I have sent them into the world.</a:t>
            </a:r>
            <a:r>
              <a:rPr lang="en-US" sz="2400" b="1" dirty="0">
                <a:latin typeface="Arial Narrow"/>
                <a:cs typeface="Arial Narrow"/>
              </a:rPr>
              <a:t> </a:t>
            </a:r>
            <a:r>
              <a:rPr lang="en-US" sz="2400" dirty="0">
                <a:latin typeface="Arial Narrow"/>
                <a:cs typeface="Arial Narrow"/>
              </a:rPr>
              <a:t>For them I sanctify myself, that they too may be truly sanctified”(Jn.17:15-19). God also commands us to be separate(2Co.6:14-18). </a:t>
            </a:r>
          </a:p>
        </p:txBody>
      </p:sp>
      <p:sp>
        <p:nvSpPr>
          <p:cNvPr id="4" name="Rectangle 3"/>
          <p:cNvSpPr/>
          <p:nvPr/>
        </p:nvSpPr>
        <p:spPr>
          <a:xfrm>
            <a:off x="1" y="11625"/>
            <a:ext cx="9141412" cy="41111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100476"/>
            <a:ext cx="9077714" cy="523220"/>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结论：</a:t>
            </a:r>
            <a:r>
              <a:rPr lang="en-US" sz="2800" b="1" dirty="0" smtClean="0">
                <a:latin typeface="Arial Narrow"/>
                <a:cs typeface="Arial Narrow"/>
              </a:rPr>
              <a:t>Conclusion:</a:t>
            </a:r>
            <a:endParaRPr lang="en-US" sz="2800" dirty="0"/>
          </a:p>
        </p:txBody>
      </p:sp>
      <p:sp>
        <p:nvSpPr>
          <p:cNvPr id="7" name="TextBox 6"/>
          <p:cNvSpPr txBox="1"/>
          <p:nvPr/>
        </p:nvSpPr>
        <p:spPr>
          <a:xfrm>
            <a:off x="8433624" y="-12357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(15)</a:t>
            </a:r>
            <a:endParaRPr lang="en-US" sz="2800" dirty="0">
              <a:solidFill>
                <a:srgbClr val="0000FF"/>
              </a:solidFill>
              <a:latin typeface="Times"/>
              <a:cs typeface="Times"/>
            </a:endParaRPr>
          </a:p>
        </p:txBody>
      </p:sp>
    </p:spTree>
    <p:extLst>
      <p:ext uri="{BB962C8B-B14F-4D97-AF65-F5344CB8AC3E}">
        <p14:creationId xmlns:p14="http://schemas.microsoft.com/office/powerpoint/2010/main" val="21628777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41" y="-38932"/>
            <a:ext cx="9179441" cy="1328266"/>
          </a:xfrm>
        </p:spPr>
        <p:txBody>
          <a:bodyPr>
            <a:noAutofit/>
          </a:bodyPr>
          <a:lstStyle/>
          <a:p>
            <a:pPr algn="l"/>
            <a:r>
              <a:rPr lang="en-US" sz="2400" b="1" dirty="0">
                <a:solidFill>
                  <a:srgbClr val="FF0000"/>
                </a:solidFill>
                <a:latin typeface="华文细黑"/>
                <a:ea typeface="华文细黑"/>
                <a:cs typeface="华文细黑"/>
              </a:rPr>
              <a:t>堪城华人基督教</a:t>
            </a:r>
            <a:r>
              <a:rPr lang="en-US" sz="2400" b="1" dirty="0" smtClean="0">
                <a:solidFill>
                  <a:srgbClr val="FF0000"/>
                </a:solidFill>
                <a:latin typeface="华文细黑"/>
                <a:ea typeface="华文细黑"/>
                <a:cs typeface="华文细黑"/>
              </a:rPr>
              <a:t>会</a:t>
            </a:r>
            <a:r>
              <a:rPr lang="en-US" altLang="zh-CN" sz="2400" b="1" dirty="0" smtClean="0">
                <a:solidFill>
                  <a:srgbClr val="FF0000"/>
                </a:solidFill>
                <a:latin typeface="华文细黑"/>
                <a:ea typeface="华文细黑"/>
                <a:cs typeface="华文细黑"/>
              </a:rPr>
              <a:t>2017</a:t>
            </a:r>
            <a:r>
              <a:rPr lang="zh-CN" altLang="en-US" sz="2400" b="1" dirty="0" smtClean="0">
                <a:solidFill>
                  <a:srgbClr val="FF0000"/>
                </a:solidFill>
                <a:latin typeface="华文细黑"/>
                <a:ea typeface="华文细黑"/>
                <a:cs typeface="华文细黑"/>
              </a:rPr>
              <a:t>年教会祷告</a:t>
            </a:r>
            <a:r>
              <a:rPr lang="en-US" altLang="zh-CN" sz="2400" b="1" dirty="0" smtClean="0">
                <a:solidFill>
                  <a:srgbClr val="FF0000"/>
                </a:solidFill>
                <a:latin typeface="华文细黑"/>
                <a:ea typeface="华文细黑"/>
                <a:cs typeface="华文细黑"/>
              </a:rPr>
              <a:t>:</a:t>
            </a:r>
            <a:r>
              <a:rPr lang="en-US" altLang="zh-CN" sz="2400" b="1" dirty="0" smtClean="0">
                <a:solidFill>
                  <a:schemeClr val="tx1"/>
                </a:solidFill>
                <a:latin typeface="Arial Narrow"/>
                <a:ea typeface="华文细黑"/>
                <a:cs typeface="Arial Narrow"/>
              </a:rPr>
              <a:t>GKCCCC2017 Congregation Prayer:</a:t>
            </a:r>
          </a:p>
        </p:txBody>
      </p:sp>
      <p:sp>
        <p:nvSpPr>
          <p:cNvPr id="5" name="Subtitle 2"/>
          <p:cNvSpPr txBox="1">
            <a:spLocks/>
          </p:cNvSpPr>
          <p:nvPr/>
        </p:nvSpPr>
        <p:spPr>
          <a:xfrm>
            <a:off x="-35441" y="460298"/>
            <a:ext cx="9328554" cy="132826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altLang="zh-CN" sz="2400" b="1" dirty="0">
                <a:solidFill>
                  <a:schemeClr val="tx1"/>
                </a:solidFill>
                <a:latin typeface="Arial Narrow"/>
                <a:ea typeface="华文细黑"/>
                <a:cs typeface="Arial Narrow"/>
              </a:rPr>
              <a:t>P</a:t>
            </a:r>
            <a:r>
              <a:rPr lang="en-US" altLang="zh-CN" sz="2400" b="1" dirty="0" smtClean="0">
                <a:solidFill>
                  <a:schemeClr val="tx1"/>
                </a:solidFill>
                <a:latin typeface="Arial Narrow"/>
                <a:ea typeface="华文细黑"/>
                <a:cs typeface="Arial Narrow"/>
              </a:rPr>
              <a:t>lease stand</a:t>
            </a:r>
            <a:r>
              <a:rPr lang="en-US" altLang="zh-CN" sz="2400" b="1" dirty="0">
                <a:solidFill>
                  <a:schemeClr val="tx1"/>
                </a:solidFill>
                <a:latin typeface="Arial Narrow"/>
                <a:ea typeface="华文细黑"/>
                <a:cs typeface="Arial Narrow"/>
              </a:rPr>
              <a:t>,</a:t>
            </a:r>
            <a:r>
              <a:rPr lang="en-US" altLang="zh-CN" sz="2400" b="1" dirty="0" smtClean="0">
                <a:solidFill>
                  <a:schemeClr val="tx1"/>
                </a:solidFill>
                <a:latin typeface="Arial Narrow"/>
                <a:ea typeface="华文细黑"/>
                <a:cs typeface="Arial Narrow"/>
              </a:rPr>
              <a:t> and pray together with me: </a:t>
            </a:r>
            <a:r>
              <a:rPr lang="en-US" altLang="zh-CN" sz="2400" b="1" dirty="0">
                <a:solidFill>
                  <a:srgbClr val="FF0000"/>
                </a:solidFill>
                <a:latin typeface="Arial Narrow"/>
                <a:ea typeface="华文细黑"/>
                <a:cs typeface="Arial Narrow"/>
              </a:rPr>
              <a:t>O </a:t>
            </a:r>
            <a:r>
              <a:rPr lang="en-US" altLang="zh-CN" sz="2400" b="1" dirty="0" smtClean="0">
                <a:solidFill>
                  <a:srgbClr val="FF0000"/>
                </a:solidFill>
                <a:latin typeface="Arial Narrow"/>
                <a:ea typeface="华文细黑"/>
                <a:cs typeface="Arial Narrow"/>
              </a:rPr>
              <a:t>God,…</a:t>
            </a:r>
            <a:endParaRPr lang="en-US" altLang="zh-CN" sz="2400" b="1" dirty="0" smtClean="0">
              <a:solidFill>
                <a:schemeClr val="tx1"/>
              </a:solidFill>
              <a:latin typeface="Arial Narrow"/>
              <a:ea typeface="华文细黑"/>
              <a:cs typeface="Arial Narrow"/>
            </a:endParaRPr>
          </a:p>
          <a:p>
            <a:pPr algn="l"/>
            <a:r>
              <a:rPr lang="en-US" altLang="zh-CN" sz="2400" b="1" dirty="0">
                <a:solidFill>
                  <a:srgbClr val="FF0000"/>
                </a:solidFill>
                <a:latin typeface="Arial Narrow"/>
                <a:ea typeface="华文细黑"/>
                <a:cs typeface="Arial Narrow"/>
              </a:rPr>
              <a:t>W</a:t>
            </a:r>
            <a:r>
              <a:rPr lang="en-US" altLang="zh-CN" sz="2400" b="1" dirty="0" smtClean="0">
                <a:solidFill>
                  <a:srgbClr val="FF0000"/>
                </a:solidFill>
                <a:latin typeface="Arial Narrow"/>
                <a:ea typeface="华文细黑"/>
                <a:cs typeface="Arial Narrow"/>
              </a:rPr>
              <a:t>e thank You that You are our Father and by faith we are God’s family.</a:t>
            </a:r>
          </a:p>
          <a:p>
            <a:pPr algn="l"/>
            <a:r>
              <a:rPr lang="en-US" altLang="zh-CN" sz="2400" b="1" dirty="0" smtClean="0">
                <a:solidFill>
                  <a:srgbClr val="FF0000"/>
                </a:solidFill>
                <a:latin typeface="Arial Narrow"/>
                <a:ea typeface="华文细黑"/>
                <a:cs typeface="Arial Narrow"/>
              </a:rPr>
              <a:t>We </a:t>
            </a:r>
            <a:r>
              <a:rPr lang="en-US" altLang="zh-CN" sz="2400" b="1" dirty="0">
                <a:solidFill>
                  <a:srgbClr val="FF0000"/>
                </a:solidFill>
                <a:latin typeface="Arial Narrow"/>
                <a:ea typeface="华文细黑"/>
                <a:cs typeface="Arial Narrow"/>
              </a:rPr>
              <a:t>thank </a:t>
            </a:r>
            <a:r>
              <a:rPr lang="en-US" altLang="zh-CN" sz="2400" b="1" dirty="0" smtClean="0">
                <a:solidFill>
                  <a:srgbClr val="FF0000"/>
                </a:solidFill>
                <a:latin typeface="Arial Narrow"/>
                <a:ea typeface="华文细黑"/>
                <a:cs typeface="Arial Narrow"/>
              </a:rPr>
              <a:t>You that Christ is our Head and by grace we are Christ’s body.</a:t>
            </a:r>
          </a:p>
          <a:p>
            <a:pPr algn="l"/>
            <a:r>
              <a:rPr lang="en-US" altLang="zh-CN" sz="2400" b="1" dirty="0">
                <a:solidFill>
                  <a:srgbClr val="FF0000"/>
                </a:solidFill>
                <a:latin typeface="Arial Narrow"/>
                <a:ea typeface="华文细黑"/>
                <a:cs typeface="Arial Narrow"/>
              </a:rPr>
              <a:t>We thank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that </a:t>
            </a:r>
            <a:r>
              <a:rPr lang="en-US" altLang="zh-CN" sz="2400" b="1" dirty="0" smtClean="0">
                <a:solidFill>
                  <a:srgbClr val="FF0000"/>
                </a:solidFill>
                <a:latin typeface="Arial Narrow"/>
                <a:ea typeface="华文细黑"/>
                <a:cs typeface="Arial Narrow"/>
              </a:rPr>
              <a:t>the Holy Spirit is our Anointing, by His power we live.</a:t>
            </a:r>
          </a:p>
          <a:p>
            <a:pPr algn="l"/>
            <a:r>
              <a:rPr lang="en-US" altLang="zh-CN" sz="2400" b="1" dirty="0">
                <a:solidFill>
                  <a:srgbClr val="FF0000"/>
                </a:solidFill>
                <a:latin typeface="Arial Narrow"/>
                <a:ea typeface="华文细黑"/>
                <a:cs typeface="Arial Narrow"/>
              </a:rPr>
              <a:t>We thank </a:t>
            </a:r>
            <a:r>
              <a:rPr lang="en-US" altLang="zh-CN" sz="2400" b="1" dirty="0" smtClean="0">
                <a:solidFill>
                  <a:srgbClr val="FF0000"/>
                </a:solidFill>
                <a:latin typeface="Arial Narrow"/>
                <a:ea typeface="华文细黑"/>
                <a:cs typeface="Arial Narrow"/>
              </a:rPr>
              <a:t>You the Bible is Your Book, by inspiration we have God’s Word.</a:t>
            </a:r>
          </a:p>
          <a:p>
            <a:pPr algn="l"/>
            <a:r>
              <a:rPr lang="en-US" altLang="zh-CN" sz="2400" b="1" dirty="0" smtClean="0">
                <a:solidFill>
                  <a:srgbClr val="FF0000"/>
                </a:solidFill>
                <a:latin typeface="Arial Narrow"/>
                <a:ea typeface="华文细黑"/>
                <a:cs typeface="Arial Narrow"/>
              </a:rPr>
              <a:t>We ask You to anoint and open our ears to hear God’s Word.</a:t>
            </a:r>
          </a:p>
          <a:p>
            <a:pPr algn="l"/>
            <a:r>
              <a:rPr lang="en-US" altLang="zh-CN" sz="2400" b="1" dirty="0">
                <a:solidFill>
                  <a:srgbClr val="FF0000"/>
                </a:solidFill>
                <a:latin typeface="Arial Narrow"/>
                <a:ea typeface="华文细黑"/>
                <a:cs typeface="Arial Narrow"/>
              </a:rPr>
              <a:t>We 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open our </a:t>
            </a:r>
            <a:r>
              <a:rPr lang="en-US" altLang="zh-CN" sz="2400" b="1" dirty="0" smtClean="0">
                <a:solidFill>
                  <a:srgbClr val="FF0000"/>
                </a:solidFill>
                <a:latin typeface="Arial Narrow"/>
                <a:ea typeface="华文细黑"/>
                <a:cs typeface="Arial Narrow"/>
              </a:rPr>
              <a:t>eyes </a:t>
            </a:r>
            <a:r>
              <a:rPr lang="en-US" altLang="zh-CN" sz="2400" b="1" dirty="0">
                <a:solidFill>
                  <a:srgbClr val="FF0000"/>
                </a:solidFill>
                <a:latin typeface="Arial Narrow"/>
                <a:ea typeface="华文细黑"/>
                <a:cs typeface="Arial Narrow"/>
              </a:rPr>
              <a:t>to </a:t>
            </a:r>
            <a:r>
              <a:rPr lang="en-US" altLang="zh-CN" sz="2400" b="1" dirty="0" smtClean="0">
                <a:solidFill>
                  <a:srgbClr val="FF0000"/>
                </a:solidFill>
                <a:latin typeface="Arial Narrow"/>
                <a:ea typeface="华文细黑"/>
                <a:cs typeface="Arial Narrow"/>
              </a:rPr>
              <a:t>understand </a:t>
            </a:r>
            <a:r>
              <a:rPr lang="en-US" altLang="zh-CN" sz="2400" b="1" dirty="0">
                <a:solidFill>
                  <a:srgbClr val="FF0000"/>
                </a:solidFill>
                <a:latin typeface="Arial Narrow"/>
                <a:ea typeface="华文细黑"/>
                <a:cs typeface="Arial Narrow"/>
              </a:rPr>
              <a:t>God’s </a:t>
            </a:r>
            <a:r>
              <a:rPr lang="en-US" altLang="zh-CN" sz="2400" b="1" dirty="0" smtClean="0">
                <a:solidFill>
                  <a:srgbClr val="FF0000"/>
                </a:solidFill>
                <a:latin typeface="Arial Narrow"/>
                <a:ea typeface="华文细黑"/>
                <a:cs typeface="Arial Narrow"/>
              </a:rPr>
              <a:t>Word.</a:t>
            </a:r>
          </a:p>
          <a:p>
            <a:pPr algn="l"/>
            <a:r>
              <a:rPr lang="en-US" altLang="zh-CN" sz="2400" b="1" dirty="0">
                <a:solidFill>
                  <a:srgbClr val="FF0000"/>
                </a:solidFill>
                <a:latin typeface="Arial Narrow"/>
                <a:ea typeface="华文细黑"/>
                <a:cs typeface="Arial Narrow"/>
              </a:rPr>
              <a:t>We 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a:t>
            </a:r>
            <a:r>
              <a:rPr lang="en-US" altLang="zh-CN" sz="2400" b="1" dirty="0" smtClean="0">
                <a:solidFill>
                  <a:srgbClr val="FF0000"/>
                </a:solidFill>
                <a:latin typeface="Arial Narrow"/>
                <a:ea typeface="华文细黑"/>
                <a:cs typeface="Arial Narrow"/>
              </a:rPr>
              <a:t>open </a:t>
            </a:r>
            <a:r>
              <a:rPr lang="en-US" altLang="zh-CN" sz="2400" b="1" dirty="0">
                <a:solidFill>
                  <a:srgbClr val="FF0000"/>
                </a:solidFill>
                <a:latin typeface="Arial Narrow"/>
                <a:ea typeface="华文细黑"/>
                <a:cs typeface="Arial Narrow"/>
              </a:rPr>
              <a:t>our </a:t>
            </a:r>
            <a:r>
              <a:rPr lang="en-US" altLang="zh-CN" sz="2400" b="1" dirty="0" smtClean="0">
                <a:solidFill>
                  <a:srgbClr val="FF0000"/>
                </a:solidFill>
                <a:latin typeface="Arial Narrow"/>
                <a:ea typeface="华文细黑"/>
                <a:cs typeface="Arial Narrow"/>
              </a:rPr>
              <a:t>hearts </a:t>
            </a:r>
            <a:r>
              <a:rPr lang="en-US" altLang="zh-CN" sz="2400" b="1" dirty="0">
                <a:solidFill>
                  <a:srgbClr val="FF0000"/>
                </a:solidFill>
                <a:latin typeface="Arial Narrow"/>
                <a:ea typeface="华文细黑"/>
                <a:cs typeface="Arial Narrow"/>
              </a:rPr>
              <a:t>to </a:t>
            </a:r>
            <a:r>
              <a:rPr lang="en-US" altLang="zh-CN" sz="2400" b="1" dirty="0" smtClean="0">
                <a:solidFill>
                  <a:srgbClr val="FF0000"/>
                </a:solidFill>
                <a:latin typeface="Arial Narrow"/>
                <a:ea typeface="华文细黑"/>
                <a:cs typeface="Arial Narrow"/>
              </a:rPr>
              <a:t>receive </a:t>
            </a:r>
            <a:r>
              <a:rPr lang="en-US" altLang="zh-CN" sz="2400" b="1" dirty="0">
                <a:solidFill>
                  <a:srgbClr val="FF0000"/>
                </a:solidFill>
                <a:latin typeface="Arial Narrow"/>
                <a:ea typeface="华文细黑"/>
                <a:cs typeface="Arial Narrow"/>
              </a:rPr>
              <a:t>God’s </a:t>
            </a:r>
            <a:r>
              <a:rPr lang="en-US" altLang="zh-CN" sz="2400" b="1" dirty="0" smtClean="0">
                <a:solidFill>
                  <a:srgbClr val="FF0000"/>
                </a:solidFill>
                <a:latin typeface="Arial Narrow"/>
                <a:ea typeface="华文细黑"/>
                <a:cs typeface="Arial Narrow"/>
              </a:rPr>
              <a:t>Word.</a:t>
            </a:r>
          </a:p>
          <a:p>
            <a:pPr algn="l"/>
            <a:r>
              <a:rPr lang="en-US" altLang="zh-CN" sz="2400" b="1" dirty="0">
                <a:solidFill>
                  <a:srgbClr val="FF0000"/>
                </a:solidFill>
                <a:latin typeface="Arial Narrow"/>
                <a:ea typeface="华文细黑"/>
                <a:cs typeface="Arial Narrow"/>
              </a:rPr>
              <a:t>We 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a:t>
            </a:r>
            <a:r>
              <a:rPr lang="en-US" altLang="zh-CN" sz="2400" b="1" dirty="0" smtClean="0">
                <a:solidFill>
                  <a:srgbClr val="FF0000"/>
                </a:solidFill>
                <a:latin typeface="Arial Narrow"/>
                <a:ea typeface="华文细黑"/>
                <a:cs typeface="Arial Narrow"/>
              </a:rPr>
              <a:t>change our minds to follow </a:t>
            </a:r>
            <a:r>
              <a:rPr lang="en-US" altLang="zh-CN" sz="2400" b="1" dirty="0">
                <a:solidFill>
                  <a:srgbClr val="FF0000"/>
                </a:solidFill>
                <a:latin typeface="Arial Narrow"/>
                <a:ea typeface="华文细黑"/>
                <a:cs typeface="Arial Narrow"/>
              </a:rPr>
              <a:t>God’s will.</a:t>
            </a:r>
          </a:p>
          <a:p>
            <a:pPr algn="l"/>
            <a:r>
              <a:rPr lang="en-US" altLang="zh-CN" sz="2400" b="1" dirty="0" smtClean="0">
                <a:solidFill>
                  <a:srgbClr val="FF0000"/>
                </a:solidFill>
                <a:latin typeface="Arial Narrow"/>
                <a:ea typeface="华文细黑"/>
                <a:cs typeface="Arial Narrow"/>
              </a:rPr>
              <a:t>We </a:t>
            </a:r>
            <a:r>
              <a:rPr lang="en-US" altLang="zh-CN" sz="2400" b="1" dirty="0">
                <a:solidFill>
                  <a:srgbClr val="FF0000"/>
                </a:solidFill>
                <a:latin typeface="Arial Narrow"/>
                <a:ea typeface="华文细黑"/>
                <a:cs typeface="Arial Narrow"/>
              </a:rPr>
              <a:t>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a:t>
            </a:r>
            <a:r>
              <a:rPr lang="en-US" altLang="zh-CN" sz="2400" b="1" dirty="0" smtClean="0">
                <a:solidFill>
                  <a:srgbClr val="FF0000"/>
                </a:solidFill>
                <a:latin typeface="Arial Narrow"/>
                <a:ea typeface="华文细黑"/>
                <a:cs typeface="Arial Narrow"/>
              </a:rPr>
              <a:t>use </a:t>
            </a:r>
            <a:r>
              <a:rPr lang="en-US" altLang="zh-CN" sz="2400" b="1" dirty="0">
                <a:solidFill>
                  <a:srgbClr val="FF0000"/>
                </a:solidFill>
                <a:latin typeface="Arial Narrow"/>
                <a:ea typeface="华文细黑"/>
                <a:cs typeface="Arial Narrow"/>
              </a:rPr>
              <a:t>our </a:t>
            </a:r>
            <a:r>
              <a:rPr lang="en-US" altLang="zh-CN" sz="2400" b="1" dirty="0" smtClean="0">
                <a:solidFill>
                  <a:srgbClr val="FF0000"/>
                </a:solidFill>
                <a:latin typeface="Arial Narrow"/>
                <a:ea typeface="华文细黑"/>
                <a:cs typeface="Arial Narrow"/>
              </a:rPr>
              <a:t>hands </a:t>
            </a:r>
            <a:r>
              <a:rPr lang="en-US" altLang="zh-CN" sz="2400" b="1" dirty="0">
                <a:solidFill>
                  <a:srgbClr val="FF0000"/>
                </a:solidFill>
                <a:latin typeface="Arial Narrow"/>
                <a:ea typeface="华文细黑"/>
                <a:cs typeface="Arial Narrow"/>
              </a:rPr>
              <a:t>to </a:t>
            </a:r>
            <a:r>
              <a:rPr lang="en-US" altLang="zh-CN" sz="2400" b="1" dirty="0" smtClean="0">
                <a:solidFill>
                  <a:srgbClr val="FF0000"/>
                </a:solidFill>
                <a:latin typeface="Arial Narrow"/>
                <a:ea typeface="华文细黑"/>
                <a:cs typeface="Arial Narrow"/>
              </a:rPr>
              <a:t>do </a:t>
            </a:r>
            <a:r>
              <a:rPr lang="en-US" altLang="zh-CN" sz="2400" b="1" dirty="0">
                <a:solidFill>
                  <a:srgbClr val="FF0000"/>
                </a:solidFill>
                <a:latin typeface="Arial Narrow"/>
                <a:ea typeface="华文细黑"/>
                <a:cs typeface="Arial Narrow"/>
              </a:rPr>
              <a:t>God’s w</a:t>
            </a:r>
            <a:r>
              <a:rPr lang="en-US" altLang="zh-CN" sz="2400" b="1" dirty="0" smtClean="0">
                <a:solidFill>
                  <a:srgbClr val="FF0000"/>
                </a:solidFill>
                <a:latin typeface="Arial Narrow"/>
                <a:ea typeface="华文细黑"/>
                <a:cs typeface="Arial Narrow"/>
              </a:rPr>
              <a:t>ill.</a:t>
            </a:r>
          </a:p>
          <a:p>
            <a:pPr algn="l"/>
            <a:r>
              <a:rPr lang="en-US" altLang="zh-CN" sz="2400" b="1" dirty="0">
                <a:solidFill>
                  <a:srgbClr val="FF0000"/>
                </a:solidFill>
                <a:latin typeface="Arial Narrow"/>
                <a:ea typeface="华文细黑"/>
                <a:cs typeface="Arial Narrow"/>
              </a:rPr>
              <a:t>We 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use our </a:t>
            </a:r>
            <a:r>
              <a:rPr lang="en-US" altLang="zh-CN" sz="2400" b="1" dirty="0" smtClean="0">
                <a:solidFill>
                  <a:srgbClr val="FF0000"/>
                </a:solidFill>
                <a:latin typeface="Arial Narrow"/>
                <a:ea typeface="华文细黑"/>
                <a:cs typeface="Arial Narrow"/>
              </a:rPr>
              <a:t>feet to walk in </a:t>
            </a:r>
            <a:r>
              <a:rPr lang="en-US" altLang="zh-CN" sz="2400" b="1" dirty="0">
                <a:solidFill>
                  <a:srgbClr val="FF0000"/>
                </a:solidFill>
                <a:latin typeface="Arial Narrow"/>
                <a:ea typeface="华文细黑"/>
                <a:cs typeface="Arial Narrow"/>
              </a:rPr>
              <a:t>God’s will</a:t>
            </a:r>
            <a:r>
              <a:rPr lang="en-US" altLang="zh-CN" sz="2400" b="1" dirty="0" smtClean="0">
                <a:solidFill>
                  <a:srgbClr val="FF0000"/>
                </a:solidFill>
                <a:latin typeface="Arial Narrow"/>
                <a:ea typeface="华文细黑"/>
                <a:cs typeface="Arial Narrow"/>
              </a:rPr>
              <a:t>.</a:t>
            </a:r>
          </a:p>
          <a:p>
            <a:pPr algn="l"/>
            <a:r>
              <a:rPr lang="en-US" altLang="zh-CN" sz="2400" b="1" dirty="0">
                <a:solidFill>
                  <a:srgbClr val="FF0000"/>
                </a:solidFill>
                <a:latin typeface="Arial Narrow"/>
                <a:ea typeface="华文细黑"/>
                <a:cs typeface="Arial Narrow"/>
              </a:rPr>
              <a:t>We 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a:t>
            </a:r>
            <a:r>
              <a:rPr lang="en-US" altLang="zh-CN" sz="2400" b="1" dirty="0" smtClean="0">
                <a:solidFill>
                  <a:srgbClr val="FF0000"/>
                </a:solidFill>
                <a:latin typeface="Arial Narrow"/>
                <a:ea typeface="华文细黑"/>
                <a:cs typeface="Arial Narrow"/>
              </a:rPr>
              <a:t>speak Your message through Your servant.</a:t>
            </a:r>
          </a:p>
          <a:p>
            <a:pPr algn="l"/>
            <a:r>
              <a:rPr lang="en-US" altLang="zh-CN" sz="2400" b="1" dirty="0">
                <a:solidFill>
                  <a:srgbClr val="FF0000"/>
                </a:solidFill>
                <a:latin typeface="Arial Narrow"/>
                <a:ea typeface="华文细黑"/>
                <a:cs typeface="Arial Narrow"/>
              </a:rPr>
              <a:t>We 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a:t>
            </a:r>
            <a:r>
              <a:rPr lang="en-US" altLang="zh-CN" sz="2400" b="1" dirty="0" smtClean="0">
                <a:solidFill>
                  <a:srgbClr val="FF0000"/>
                </a:solidFill>
                <a:latin typeface="Arial Narrow"/>
                <a:ea typeface="华文细黑"/>
                <a:cs typeface="Arial Narrow"/>
              </a:rPr>
              <a:t>help Your church to be God seeking, Kingdom praying, </a:t>
            </a:r>
            <a:r>
              <a:rPr lang="en-US" sz="2400" b="1" dirty="0">
                <a:solidFill>
                  <a:srgbClr val="FF0000"/>
                </a:solidFill>
                <a:latin typeface="Arial Narrow"/>
                <a:cs typeface="Arial Narrow"/>
              </a:rPr>
              <a:t>Connecting with God, </a:t>
            </a:r>
            <a:r>
              <a:rPr lang="en-US" sz="2400" b="1" dirty="0" smtClean="0">
                <a:solidFill>
                  <a:srgbClr val="FF0000"/>
                </a:solidFill>
                <a:latin typeface="Arial Narrow"/>
                <a:cs typeface="Arial Narrow"/>
              </a:rPr>
              <a:t>Caring </a:t>
            </a:r>
            <a:r>
              <a:rPr lang="en-US" sz="2400" b="1" dirty="0">
                <a:solidFill>
                  <a:srgbClr val="FF0000"/>
                </a:solidFill>
                <a:latin typeface="Arial Narrow"/>
                <a:cs typeface="Arial Narrow"/>
              </a:rPr>
              <a:t>for others, Committing to missions, Consecrating to ministry. </a:t>
            </a:r>
            <a:r>
              <a:rPr lang="en-US" sz="2400" b="1" dirty="0" smtClean="0">
                <a:solidFill>
                  <a:srgbClr val="FF0000"/>
                </a:solidFill>
                <a:latin typeface="Arial Narrow"/>
                <a:cs typeface="Arial Narrow"/>
              </a:rPr>
              <a:t>We pray in Jesus name, Amen.</a:t>
            </a:r>
            <a:endParaRPr lang="en-US" sz="2400" b="1" dirty="0">
              <a:solidFill>
                <a:srgbClr val="FF0000"/>
              </a:solidFill>
              <a:latin typeface="Arial Narrow"/>
              <a:cs typeface="Arial Narrow"/>
            </a:endParaRPr>
          </a:p>
        </p:txBody>
      </p:sp>
    </p:spTree>
    <p:extLst>
      <p:ext uri="{BB962C8B-B14F-4D97-AF65-F5344CB8AC3E}">
        <p14:creationId xmlns:p14="http://schemas.microsoft.com/office/powerpoint/2010/main" val="7615503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41" y="-38932"/>
            <a:ext cx="9179441" cy="1328266"/>
          </a:xfrm>
        </p:spPr>
        <p:txBody>
          <a:bodyPr>
            <a:noAutofit/>
          </a:bodyPr>
          <a:lstStyle/>
          <a:p>
            <a:pPr algn="l"/>
            <a:r>
              <a:rPr lang="en-US" sz="2400" b="1" dirty="0">
                <a:solidFill>
                  <a:srgbClr val="FF0000"/>
                </a:solidFill>
                <a:latin typeface="华文细黑"/>
                <a:ea typeface="华文细黑"/>
                <a:cs typeface="华文细黑"/>
              </a:rPr>
              <a:t>堪城华人基督教</a:t>
            </a:r>
            <a:r>
              <a:rPr lang="en-US" sz="2400" b="1" dirty="0" smtClean="0">
                <a:solidFill>
                  <a:srgbClr val="FF0000"/>
                </a:solidFill>
                <a:latin typeface="华文细黑"/>
                <a:ea typeface="华文细黑"/>
                <a:cs typeface="华文细黑"/>
              </a:rPr>
              <a:t>会</a:t>
            </a:r>
            <a:r>
              <a:rPr lang="en-US" altLang="zh-CN" sz="2400" b="1" dirty="0" smtClean="0">
                <a:solidFill>
                  <a:srgbClr val="FF0000"/>
                </a:solidFill>
                <a:latin typeface="华文细黑"/>
                <a:ea typeface="华文细黑"/>
                <a:cs typeface="华文细黑"/>
              </a:rPr>
              <a:t>2017</a:t>
            </a:r>
            <a:r>
              <a:rPr lang="zh-CN" altLang="en-US" sz="2400" b="1" dirty="0" smtClean="0">
                <a:solidFill>
                  <a:srgbClr val="FF0000"/>
                </a:solidFill>
                <a:latin typeface="华文细黑"/>
                <a:ea typeface="华文细黑"/>
                <a:cs typeface="华文细黑"/>
              </a:rPr>
              <a:t>年教会祷告</a:t>
            </a:r>
            <a:r>
              <a:rPr lang="en-US" altLang="zh-CN" sz="2400" b="1" dirty="0" smtClean="0">
                <a:solidFill>
                  <a:srgbClr val="FF0000"/>
                </a:solidFill>
                <a:latin typeface="华文细黑"/>
                <a:ea typeface="华文细黑"/>
                <a:cs typeface="华文细黑"/>
              </a:rPr>
              <a:t>:</a:t>
            </a:r>
            <a:r>
              <a:rPr lang="en-US" altLang="zh-CN" sz="2400" b="1" dirty="0" smtClean="0">
                <a:solidFill>
                  <a:schemeClr val="tx1"/>
                </a:solidFill>
                <a:latin typeface="Arial Narrow"/>
                <a:ea typeface="华文细黑"/>
                <a:cs typeface="Arial Narrow"/>
              </a:rPr>
              <a:t>GKCCCC2017 Congregation Prayer:</a:t>
            </a:r>
          </a:p>
        </p:txBody>
      </p:sp>
      <p:sp>
        <p:nvSpPr>
          <p:cNvPr id="5" name="Subtitle 2"/>
          <p:cNvSpPr txBox="1">
            <a:spLocks/>
          </p:cNvSpPr>
          <p:nvPr/>
        </p:nvSpPr>
        <p:spPr>
          <a:xfrm>
            <a:off x="-35441" y="460298"/>
            <a:ext cx="9179441" cy="132826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zh-CN" altLang="en-US" sz="2400" b="1" dirty="0" smtClean="0">
                <a:solidFill>
                  <a:schemeClr val="tx1"/>
                </a:solidFill>
                <a:latin typeface="Arial Narrow"/>
                <a:ea typeface="华文细黑"/>
                <a:cs typeface="Arial Narrow"/>
              </a:rPr>
              <a:t>请站起来，跟我一起祷告：</a:t>
            </a:r>
            <a:r>
              <a:rPr lang="zh-CN" altLang="en-US" sz="2400" b="1" dirty="0" smtClean="0">
                <a:solidFill>
                  <a:srgbClr val="FF0000"/>
                </a:solidFill>
                <a:latin typeface="Arial Narrow"/>
                <a:ea typeface="华文细黑"/>
                <a:cs typeface="Arial Narrow"/>
              </a:rPr>
              <a:t>神啊，</a:t>
            </a:r>
            <a:r>
              <a:rPr lang="en-US" altLang="zh-CN" sz="2400" b="1" dirty="0" smtClean="0">
                <a:solidFill>
                  <a:srgbClr val="FF0000"/>
                </a:solidFill>
                <a:latin typeface="Arial Narrow"/>
                <a:ea typeface="华文细黑"/>
                <a:cs typeface="Arial Narrow"/>
              </a:rPr>
              <a:t>…</a:t>
            </a:r>
          </a:p>
          <a:p>
            <a:pPr algn="l"/>
            <a:r>
              <a:rPr lang="zh-CN" altLang="en-US" sz="2400" b="1" dirty="0" smtClean="0">
                <a:solidFill>
                  <a:srgbClr val="FF0000"/>
                </a:solidFill>
                <a:latin typeface="Arial Narrow"/>
                <a:ea typeface="华文细黑"/>
                <a:cs typeface="Arial Narrow"/>
              </a:rPr>
              <a:t>我们感谢祢，</a:t>
            </a:r>
            <a:r>
              <a:rPr lang="zh-CN" altLang="en-US" sz="2400" b="1" dirty="0">
                <a:solidFill>
                  <a:srgbClr val="FF0000"/>
                </a:solidFill>
                <a:latin typeface="Arial Narrow"/>
                <a:ea typeface="华文细黑"/>
                <a:cs typeface="Arial Narrow"/>
              </a:rPr>
              <a:t>祢是我们</a:t>
            </a:r>
            <a:r>
              <a:rPr lang="zh-CN" altLang="en-US" sz="2400" b="1" dirty="0" smtClean="0">
                <a:solidFill>
                  <a:srgbClr val="FF0000"/>
                </a:solidFill>
                <a:latin typeface="Arial Narrow"/>
                <a:ea typeface="华文细黑"/>
                <a:cs typeface="Arial Narrow"/>
              </a:rPr>
              <a:t>的父，我们因着信我们是神家中的人。</a:t>
            </a:r>
            <a:endParaRPr lang="en-US" altLang="zh-CN" sz="2400" b="1" dirty="0" smtClean="0">
              <a:solidFill>
                <a:srgbClr val="FF0000"/>
              </a:solidFill>
              <a:latin typeface="Arial Narrow"/>
              <a:ea typeface="华文细黑"/>
              <a:cs typeface="Arial Narrow"/>
            </a:endParaRPr>
          </a:p>
          <a:p>
            <a:pPr algn="l"/>
            <a:r>
              <a:rPr lang="zh-CN" altLang="en-US" sz="2400" b="1" dirty="0">
                <a:solidFill>
                  <a:srgbClr val="FF0000"/>
                </a:solidFill>
                <a:latin typeface="Arial Narrow"/>
                <a:ea typeface="华文细黑"/>
                <a:cs typeface="Arial Narrow"/>
              </a:rPr>
              <a:t>我们感谢祢</a:t>
            </a:r>
            <a:r>
              <a:rPr lang="zh-CN" altLang="en-US" sz="2400" b="1" dirty="0" smtClean="0">
                <a:solidFill>
                  <a:srgbClr val="FF0000"/>
                </a:solidFill>
                <a:latin typeface="Arial Narrow"/>
                <a:ea typeface="华文细黑"/>
                <a:cs typeface="Arial Narrow"/>
              </a:rPr>
              <a:t>，因基督是我们的头，</a:t>
            </a:r>
            <a:r>
              <a:rPr lang="zh-CN" altLang="en-US" sz="2400" b="1" dirty="0">
                <a:solidFill>
                  <a:srgbClr val="FF0000"/>
                </a:solidFill>
                <a:latin typeface="Arial Narrow"/>
                <a:ea typeface="华文细黑"/>
                <a:cs typeface="Arial Narrow"/>
              </a:rPr>
              <a:t>我们因着恩典我们</a:t>
            </a:r>
            <a:r>
              <a:rPr lang="zh-CN" altLang="en-US" sz="2400" b="1" dirty="0" smtClean="0">
                <a:solidFill>
                  <a:srgbClr val="FF0000"/>
                </a:solidFill>
                <a:latin typeface="Arial Narrow"/>
                <a:ea typeface="华文细黑"/>
                <a:cs typeface="Arial Narrow"/>
              </a:rPr>
              <a:t>是基督的身体。</a:t>
            </a:r>
            <a:endParaRPr lang="en-US" altLang="zh-CN" sz="2400" b="1" dirty="0" smtClean="0">
              <a:solidFill>
                <a:srgbClr val="FF0000"/>
              </a:solidFill>
              <a:latin typeface="Arial Narrow"/>
              <a:ea typeface="华文细黑"/>
              <a:cs typeface="Arial Narrow"/>
            </a:endParaRPr>
          </a:p>
          <a:p>
            <a:pPr algn="l"/>
            <a:r>
              <a:rPr lang="zh-CN" altLang="en-US" sz="2400" b="1" dirty="0">
                <a:solidFill>
                  <a:srgbClr val="FF0000"/>
                </a:solidFill>
                <a:latin typeface="Arial Narrow"/>
                <a:ea typeface="华文细黑"/>
                <a:cs typeface="Arial Narrow"/>
              </a:rPr>
              <a:t>我们感谢祢</a:t>
            </a:r>
            <a:r>
              <a:rPr lang="zh-CN" altLang="en-US" sz="2400" b="1" dirty="0" smtClean="0">
                <a:solidFill>
                  <a:srgbClr val="FF0000"/>
                </a:solidFill>
                <a:latin typeface="Arial Narrow"/>
                <a:ea typeface="华文细黑"/>
                <a:cs typeface="Arial Narrow"/>
              </a:rPr>
              <a:t>，圣灵是我们的恩膏，</a:t>
            </a:r>
            <a:r>
              <a:rPr lang="zh-CN" altLang="en-US" sz="2400" b="1" dirty="0">
                <a:solidFill>
                  <a:srgbClr val="FF0000"/>
                </a:solidFill>
                <a:latin typeface="Arial Narrow"/>
                <a:ea typeface="华文细黑"/>
                <a:cs typeface="Arial Narrow"/>
              </a:rPr>
              <a:t>我们因着祂</a:t>
            </a:r>
            <a:r>
              <a:rPr lang="zh-CN" altLang="en-US" sz="2400" b="1" dirty="0" smtClean="0">
                <a:solidFill>
                  <a:srgbClr val="FF0000"/>
                </a:solidFill>
                <a:latin typeface="Arial Narrow"/>
                <a:ea typeface="华文细黑"/>
                <a:cs typeface="Arial Narrow"/>
              </a:rPr>
              <a:t>的能力我们活着。</a:t>
            </a:r>
            <a:endParaRPr lang="en-US" altLang="zh-CN" sz="2400" b="1" dirty="0" smtClean="0">
              <a:solidFill>
                <a:srgbClr val="FF0000"/>
              </a:solidFill>
              <a:latin typeface="Arial Narrow"/>
              <a:ea typeface="华文细黑"/>
              <a:cs typeface="Arial Narrow"/>
            </a:endParaRPr>
          </a:p>
          <a:p>
            <a:pPr algn="l"/>
            <a:r>
              <a:rPr lang="zh-CN" altLang="en-US" sz="2400" b="1" dirty="0">
                <a:solidFill>
                  <a:srgbClr val="FF0000"/>
                </a:solidFill>
                <a:latin typeface="Arial Narrow"/>
                <a:ea typeface="华文细黑"/>
                <a:cs typeface="Arial Narrow"/>
              </a:rPr>
              <a:t>我们感谢祢</a:t>
            </a:r>
            <a:r>
              <a:rPr lang="zh-CN" altLang="en-US" sz="2400" b="1" dirty="0" smtClean="0">
                <a:solidFill>
                  <a:srgbClr val="FF0000"/>
                </a:solidFill>
                <a:latin typeface="Arial Narrow"/>
                <a:ea typeface="华文细黑"/>
                <a:cs typeface="Arial Narrow"/>
              </a:rPr>
              <a:t>，</a:t>
            </a:r>
            <a:r>
              <a:rPr lang="zh-CN" altLang="en-US" sz="2400" b="1" dirty="0">
                <a:solidFill>
                  <a:srgbClr val="FF0000"/>
                </a:solidFill>
                <a:latin typeface="Arial Narrow"/>
                <a:ea typeface="华文细黑"/>
                <a:cs typeface="Arial Narrow"/>
              </a:rPr>
              <a:t>圣经是祢的书</a:t>
            </a:r>
            <a:r>
              <a:rPr lang="zh-CN" altLang="en-US" sz="2400" b="1" dirty="0" smtClean="0">
                <a:solidFill>
                  <a:srgbClr val="FF0000"/>
                </a:solidFill>
                <a:latin typeface="Arial Narrow"/>
                <a:ea typeface="华文细黑"/>
                <a:cs typeface="Arial Narrow"/>
              </a:rPr>
              <a:t>，是神默示给我们的话。</a:t>
            </a:r>
            <a:endParaRPr lang="en-US" altLang="zh-CN" sz="2400" b="1" dirty="0" smtClean="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求祢恩膏并开我们的耳朵，使我们可以听神的话。</a:t>
            </a:r>
            <a:endParaRPr lang="en-US" altLang="zh-CN" sz="2400" b="1" dirty="0" smtClean="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求</a:t>
            </a:r>
            <a:r>
              <a:rPr lang="zh-CN" altLang="en-US" sz="2400" b="1" dirty="0">
                <a:solidFill>
                  <a:srgbClr val="FF0000"/>
                </a:solidFill>
                <a:latin typeface="Arial Narrow"/>
                <a:ea typeface="华文细黑"/>
                <a:cs typeface="Arial Narrow"/>
              </a:rPr>
              <a:t>祢</a:t>
            </a:r>
            <a:r>
              <a:rPr lang="zh-CN" altLang="en-US" sz="2400" b="1" dirty="0" smtClean="0">
                <a:solidFill>
                  <a:srgbClr val="FF0000"/>
                </a:solidFill>
                <a:latin typeface="Arial Narrow"/>
                <a:ea typeface="华文细黑"/>
                <a:cs typeface="Arial Narrow"/>
              </a:rPr>
              <a:t>恩膏并开我们的眼睛，</a:t>
            </a:r>
            <a:r>
              <a:rPr lang="zh-CN" altLang="en-US" sz="2400" b="1" dirty="0">
                <a:solidFill>
                  <a:srgbClr val="FF0000"/>
                </a:solidFill>
                <a:latin typeface="Arial Narrow"/>
                <a:ea typeface="华文细黑"/>
                <a:cs typeface="Arial Narrow"/>
              </a:rPr>
              <a:t>使我们可以</a:t>
            </a:r>
            <a:r>
              <a:rPr lang="zh-CN" altLang="en-US" sz="2400" b="1" dirty="0" smtClean="0">
                <a:solidFill>
                  <a:srgbClr val="FF0000"/>
                </a:solidFill>
                <a:latin typeface="Arial Narrow"/>
                <a:ea typeface="华文细黑"/>
                <a:cs typeface="Arial Narrow"/>
              </a:rPr>
              <a:t>明白神的话。</a:t>
            </a:r>
            <a:endParaRPr lang="en-US" altLang="zh-CN" sz="2400" b="1" dirty="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求</a:t>
            </a:r>
            <a:r>
              <a:rPr lang="zh-CN" altLang="en-US" sz="2400" b="1" dirty="0">
                <a:solidFill>
                  <a:srgbClr val="FF0000"/>
                </a:solidFill>
                <a:latin typeface="Arial Narrow"/>
                <a:ea typeface="华文细黑"/>
                <a:cs typeface="Arial Narrow"/>
              </a:rPr>
              <a:t>祢</a:t>
            </a:r>
            <a:r>
              <a:rPr lang="zh-CN" altLang="en-US" sz="2400" b="1" dirty="0" smtClean="0">
                <a:solidFill>
                  <a:srgbClr val="FF0000"/>
                </a:solidFill>
                <a:latin typeface="Arial Narrow"/>
                <a:ea typeface="华文细黑"/>
                <a:cs typeface="Arial Narrow"/>
              </a:rPr>
              <a:t>恩膏并开我们的心，</a:t>
            </a:r>
            <a:r>
              <a:rPr lang="zh-CN" altLang="en-US" sz="2400" b="1" dirty="0">
                <a:solidFill>
                  <a:srgbClr val="FF0000"/>
                </a:solidFill>
                <a:latin typeface="Arial Narrow"/>
                <a:ea typeface="华文细黑"/>
                <a:cs typeface="Arial Narrow"/>
              </a:rPr>
              <a:t>使我们可以</a:t>
            </a:r>
            <a:r>
              <a:rPr lang="zh-CN" altLang="en-US" sz="2400" b="1" dirty="0" smtClean="0">
                <a:solidFill>
                  <a:srgbClr val="FF0000"/>
                </a:solidFill>
                <a:latin typeface="Arial Narrow"/>
                <a:ea typeface="华文细黑"/>
                <a:cs typeface="Arial Narrow"/>
              </a:rPr>
              <a:t>接受神的话。</a:t>
            </a:r>
            <a:endParaRPr lang="en-US" altLang="zh-CN" sz="2400" b="1" dirty="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求</a:t>
            </a:r>
            <a:r>
              <a:rPr lang="zh-CN" altLang="en-US" sz="2400" b="1" dirty="0">
                <a:solidFill>
                  <a:srgbClr val="FF0000"/>
                </a:solidFill>
                <a:latin typeface="Arial Narrow"/>
                <a:ea typeface="华文细黑"/>
                <a:cs typeface="Arial Narrow"/>
              </a:rPr>
              <a:t>祢</a:t>
            </a:r>
            <a:r>
              <a:rPr lang="zh-CN" altLang="en-US" sz="2400" b="1" dirty="0" smtClean="0">
                <a:solidFill>
                  <a:srgbClr val="FF0000"/>
                </a:solidFill>
                <a:latin typeface="Arial Narrow"/>
                <a:ea typeface="华文细黑"/>
                <a:cs typeface="Arial Narrow"/>
              </a:rPr>
              <a:t>恩膏并改变我们的思想，</a:t>
            </a:r>
            <a:r>
              <a:rPr lang="zh-CN" altLang="en-US" sz="2400" b="1" dirty="0">
                <a:solidFill>
                  <a:srgbClr val="FF0000"/>
                </a:solidFill>
                <a:latin typeface="Arial Narrow"/>
                <a:ea typeface="华文细黑"/>
                <a:cs typeface="Arial Narrow"/>
              </a:rPr>
              <a:t>使我们可以跟从</a:t>
            </a:r>
            <a:r>
              <a:rPr lang="zh-CN" altLang="en-US" sz="2400" b="1" dirty="0" smtClean="0">
                <a:solidFill>
                  <a:srgbClr val="FF0000"/>
                </a:solidFill>
                <a:latin typeface="Arial Narrow"/>
                <a:ea typeface="华文细黑"/>
                <a:cs typeface="Arial Narrow"/>
              </a:rPr>
              <a:t>神的旨意。</a:t>
            </a:r>
            <a:endParaRPr lang="en-US" altLang="zh-CN" sz="2400" b="1" dirty="0" smtClean="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求</a:t>
            </a:r>
            <a:r>
              <a:rPr lang="zh-CN" altLang="en-US" sz="2400" b="1" dirty="0">
                <a:solidFill>
                  <a:srgbClr val="FF0000"/>
                </a:solidFill>
                <a:latin typeface="Arial Narrow"/>
                <a:ea typeface="华文细黑"/>
                <a:cs typeface="Arial Narrow"/>
              </a:rPr>
              <a:t>祢</a:t>
            </a:r>
            <a:r>
              <a:rPr lang="zh-CN" altLang="en-US" sz="2400" b="1" dirty="0" smtClean="0">
                <a:solidFill>
                  <a:srgbClr val="FF0000"/>
                </a:solidFill>
                <a:latin typeface="Arial Narrow"/>
                <a:ea typeface="华文细黑"/>
                <a:cs typeface="Arial Narrow"/>
              </a:rPr>
              <a:t>恩膏并用我们的手，</a:t>
            </a:r>
            <a:r>
              <a:rPr lang="zh-CN" altLang="en-US" sz="2400" b="1" dirty="0">
                <a:solidFill>
                  <a:srgbClr val="FF0000"/>
                </a:solidFill>
                <a:latin typeface="Arial Narrow"/>
                <a:ea typeface="华文细黑"/>
                <a:cs typeface="Arial Narrow"/>
              </a:rPr>
              <a:t>使我们可以照着神的旨意而做</a:t>
            </a:r>
            <a:r>
              <a:rPr lang="zh-CN" altLang="en-US" sz="2400" b="1" dirty="0" smtClean="0">
                <a:solidFill>
                  <a:srgbClr val="FF0000"/>
                </a:solidFill>
                <a:latin typeface="Arial Narrow"/>
                <a:ea typeface="华文细黑"/>
                <a:cs typeface="Arial Narrow"/>
              </a:rPr>
              <a:t>。</a:t>
            </a:r>
            <a:endParaRPr lang="en-US" altLang="zh-CN" sz="2400" b="1" dirty="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求</a:t>
            </a:r>
            <a:r>
              <a:rPr lang="zh-CN" altLang="en-US" sz="2400" b="1" dirty="0">
                <a:solidFill>
                  <a:srgbClr val="FF0000"/>
                </a:solidFill>
                <a:latin typeface="Arial Narrow"/>
                <a:ea typeface="华文细黑"/>
                <a:cs typeface="Arial Narrow"/>
              </a:rPr>
              <a:t>祢</a:t>
            </a:r>
            <a:r>
              <a:rPr lang="zh-CN" altLang="en-US" sz="2400" b="1" dirty="0" smtClean="0">
                <a:solidFill>
                  <a:srgbClr val="FF0000"/>
                </a:solidFill>
                <a:latin typeface="Arial Narrow"/>
                <a:ea typeface="华文细黑"/>
                <a:cs typeface="Arial Narrow"/>
              </a:rPr>
              <a:t>恩膏并用我们的脚，</a:t>
            </a:r>
            <a:r>
              <a:rPr lang="zh-CN" altLang="en-US" sz="2400" b="1" dirty="0">
                <a:solidFill>
                  <a:srgbClr val="FF0000"/>
                </a:solidFill>
                <a:latin typeface="Arial Narrow"/>
                <a:ea typeface="华文细黑"/>
                <a:cs typeface="Arial Narrow"/>
              </a:rPr>
              <a:t>使我们可以在</a:t>
            </a:r>
            <a:r>
              <a:rPr lang="zh-CN" altLang="en-US" sz="2400" b="1" dirty="0" smtClean="0">
                <a:solidFill>
                  <a:srgbClr val="FF0000"/>
                </a:solidFill>
                <a:latin typeface="Arial Narrow"/>
                <a:ea typeface="华文细黑"/>
                <a:cs typeface="Arial Narrow"/>
              </a:rPr>
              <a:t>神的</a:t>
            </a:r>
            <a:r>
              <a:rPr lang="zh-CN" altLang="en-US" sz="2400" b="1" dirty="0">
                <a:solidFill>
                  <a:srgbClr val="FF0000"/>
                </a:solidFill>
                <a:latin typeface="Arial Narrow"/>
                <a:ea typeface="华文细黑"/>
                <a:cs typeface="Arial Narrow"/>
              </a:rPr>
              <a:t>旨</a:t>
            </a:r>
            <a:r>
              <a:rPr lang="zh-CN" altLang="en-US" sz="2400" b="1" dirty="0" smtClean="0">
                <a:solidFill>
                  <a:srgbClr val="FF0000"/>
                </a:solidFill>
                <a:latin typeface="Arial Narrow"/>
                <a:ea typeface="华文细黑"/>
                <a:cs typeface="Arial Narrow"/>
              </a:rPr>
              <a:t>意上行走。</a:t>
            </a:r>
            <a:endParaRPr lang="en-US" altLang="zh-CN" sz="2400" b="1" dirty="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求</a:t>
            </a:r>
            <a:r>
              <a:rPr lang="zh-CN" altLang="en-US" sz="2400" b="1" dirty="0">
                <a:solidFill>
                  <a:srgbClr val="FF0000"/>
                </a:solidFill>
                <a:latin typeface="Arial Narrow"/>
                <a:ea typeface="华文细黑"/>
                <a:cs typeface="Arial Narrow"/>
              </a:rPr>
              <a:t>祢</a:t>
            </a:r>
            <a:r>
              <a:rPr lang="zh-CN" altLang="en-US" sz="2400" b="1" dirty="0" smtClean="0">
                <a:solidFill>
                  <a:srgbClr val="FF0000"/>
                </a:solidFill>
                <a:latin typeface="Arial Narrow"/>
                <a:ea typeface="华文细黑"/>
                <a:cs typeface="Arial Narrow"/>
              </a:rPr>
              <a:t>恩膏并使用您的仆人，使他能向我们传达祢</a:t>
            </a:r>
            <a:r>
              <a:rPr lang="zh-CN" altLang="en-US" sz="2400" b="1" dirty="0">
                <a:solidFill>
                  <a:srgbClr val="FF0000"/>
                </a:solidFill>
                <a:latin typeface="Arial Narrow"/>
                <a:ea typeface="华文细黑"/>
                <a:cs typeface="Arial Narrow"/>
              </a:rPr>
              <a:t>的</a:t>
            </a:r>
            <a:r>
              <a:rPr lang="zh-CN" altLang="en-US" sz="2400" b="1" dirty="0" smtClean="0">
                <a:solidFill>
                  <a:srgbClr val="FF0000"/>
                </a:solidFill>
                <a:latin typeface="Arial Narrow"/>
                <a:ea typeface="华文细黑"/>
                <a:cs typeface="Arial Narrow"/>
              </a:rPr>
              <a:t>信息。</a:t>
            </a:r>
            <a:endParaRPr lang="en-US" altLang="zh-CN" sz="2400" b="1" dirty="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求</a:t>
            </a:r>
            <a:r>
              <a:rPr lang="zh-CN" altLang="en-US" sz="2400" b="1" dirty="0">
                <a:solidFill>
                  <a:srgbClr val="FF0000"/>
                </a:solidFill>
                <a:latin typeface="Arial Narrow"/>
                <a:ea typeface="华文细黑"/>
                <a:cs typeface="Arial Narrow"/>
              </a:rPr>
              <a:t>祢</a:t>
            </a:r>
            <a:r>
              <a:rPr lang="zh-CN" altLang="en-US" sz="2400" b="1" dirty="0" smtClean="0">
                <a:solidFill>
                  <a:srgbClr val="FF0000"/>
                </a:solidFill>
                <a:latin typeface="Arial Narrow"/>
                <a:ea typeface="华文细黑"/>
                <a:cs typeface="Arial Narrow"/>
              </a:rPr>
              <a:t>恩膏并帮助您的教会</a:t>
            </a:r>
            <a:r>
              <a:rPr lang="en-US" sz="2400" b="1" dirty="0" smtClean="0">
                <a:solidFill>
                  <a:srgbClr val="FF0000"/>
                </a:solidFill>
                <a:latin typeface="华文细黑"/>
                <a:ea typeface="华文细黑"/>
                <a:cs typeface="华文细黑"/>
              </a:rPr>
              <a:t>寻求</a:t>
            </a:r>
            <a:r>
              <a:rPr lang="zh-CN" altLang="en-US" sz="2400" b="1" dirty="0">
                <a:solidFill>
                  <a:srgbClr val="FF0000"/>
                </a:solidFill>
                <a:latin typeface="华文细黑"/>
                <a:ea typeface="华文细黑"/>
                <a:cs typeface="华文细黑"/>
              </a:rPr>
              <a:t>真</a:t>
            </a:r>
            <a:r>
              <a:rPr lang="en-US" sz="2400" b="1" dirty="0">
                <a:solidFill>
                  <a:srgbClr val="FF0000"/>
                </a:solidFill>
                <a:latin typeface="华文细黑"/>
                <a:ea typeface="华文细黑"/>
                <a:cs typeface="华文细黑"/>
              </a:rPr>
              <a:t>神</a:t>
            </a:r>
            <a:r>
              <a:rPr lang="zh-CN" altLang="en-US" sz="2400" b="1" dirty="0">
                <a:solidFill>
                  <a:srgbClr val="FF0000"/>
                </a:solidFill>
                <a:latin typeface="华文细黑"/>
                <a:ea typeface="华文细黑"/>
                <a:cs typeface="华文细黑"/>
              </a:rPr>
              <a:t>，祈求神</a:t>
            </a:r>
            <a:r>
              <a:rPr lang="en-US" sz="2400" b="1" dirty="0">
                <a:solidFill>
                  <a:srgbClr val="FF0000"/>
                </a:solidFill>
                <a:latin typeface="华文细黑"/>
                <a:ea typeface="华文细黑"/>
                <a:cs typeface="华文细黑"/>
              </a:rPr>
              <a:t>国，连接</a:t>
            </a:r>
            <a:r>
              <a:rPr lang="zh-CN" altLang="en-US" sz="2400" b="1" dirty="0">
                <a:solidFill>
                  <a:srgbClr val="FF0000"/>
                </a:solidFill>
                <a:latin typeface="华文细黑"/>
                <a:ea typeface="华文细黑"/>
                <a:cs typeface="华文细黑"/>
              </a:rPr>
              <a:t>于</a:t>
            </a:r>
            <a:r>
              <a:rPr lang="en-US" sz="2400" b="1" dirty="0">
                <a:solidFill>
                  <a:srgbClr val="FF0000"/>
                </a:solidFill>
                <a:latin typeface="华文细黑"/>
                <a:ea typeface="华文细黑"/>
                <a:cs typeface="华文细黑"/>
              </a:rPr>
              <a:t>神</a:t>
            </a:r>
            <a:r>
              <a:rPr lang="en-US" sz="2400" b="1" dirty="0" smtClean="0">
                <a:solidFill>
                  <a:srgbClr val="FF0000"/>
                </a:solidFill>
                <a:latin typeface="华文细黑"/>
                <a:ea typeface="华文细黑"/>
                <a:cs typeface="华文细黑"/>
              </a:rPr>
              <a:t>，</a:t>
            </a:r>
          </a:p>
          <a:p>
            <a:pPr algn="l"/>
            <a:r>
              <a:rPr lang="zh-CN" altLang="en-US" sz="2400" b="1" dirty="0" smtClean="0">
                <a:solidFill>
                  <a:srgbClr val="FF0000"/>
                </a:solidFill>
                <a:latin typeface="华文细黑"/>
                <a:ea typeface="华文细黑"/>
                <a:cs typeface="华文细黑"/>
              </a:rPr>
              <a:t>关爱别人</a:t>
            </a:r>
            <a:r>
              <a:rPr lang="en-US" sz="2400" b="1" dirty="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献身</a:t>
            </a:r>
            <a:r>
              <a:rPr lang="en-US" sz="2400" b="1" dirty="0">
                <a:solidFill>
                  <a:srgbClr val="FF0000"/>
                </a:solidFill>
                <a:latin typeface="华文细黑"/>
                <a:ea typeface="华文细黑"/>
                <a:cs typeface="华文细黑"/>
              </a:rPr>
              <a:t>宣教</a:t>
            </a:r>
            <a:r>
              <a:rPr lang="zh-CN" altLang="en-US" sz="2400" b="1" dirty="0">
                <a:solidFill>
                  <a:srgbClr val="FF0000"/>
                </a:solidFill>
                <a:latin typeface="华文细黑"/>
                <a:ea typeface="华文细黑"/>
                <a:cs typeface="华文细黑"/>
              </a:rPr>
              <a:t>，奉献</a:t>
            </a:r>
            <a:r>
              <a:rPr lang="en-US" sz="2400" b="1" dirty="0">
                <a:solidFill>
                  <a:srgbClr val="FF0000"/>
                </a:solidFill>
                <a:latin typeface="华文细黑"/>
                <a:ea typeface="华文细黑"/>
                <a:cs typeface="华文细黑"/>
              </a:rPr>
              <a:t>事工</a:t>
            </a:r>
            <a:r>
              <a:rPr lang="en-US"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我们奉耶稣的名祷告，阿们。</a:t>
            </a:r>
            <a:r>
              <a:rPr lang="en-US" sz="2400" b="1" dirty="0" smtClean="0">
                <a:solidFill>
                  <a:srgbClr val="FF0000"/>
                </a:solidFill>
                <a:latin typeface="华文细黑"/>
                <a:ea typeface="华文细黑"/>
                <a:cs typeface="华文细黑"/>
              </a:rPr>
              <a:t> </a:t>
            </a:r>
            <a:endParaRPr lang="en-US" sz="2400" b="1" dirty="0">
              <a:latin typeface="Arial Narrow"/>
              <a:cs typeface="Arial Narrow"/>
            </a:endParaRPr>
          </a:p>
        </p:txBody>
      </p:sp>
    </p:spTree>
    <p:extLst>
      <p:ext uri="{BB962C8B-B14F-4D97-AF65-F5344CB8AC3E}">
        <p14:creationId xmlns:p14="http://schemas.microsoft.com/office/powerpoint/2010/main" val="18170063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74665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954107"/>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引言：</a:t>
            </a:r>
            <a:r>
              <a:rPr lang="en-US" altLang="zh-CN" sz="2800" b="1" dirty="0" smtClean="0">
                <a:solidFill>
                  <a:srgbClr val="FF0000"/>
                </a:solidFill>
                <a:latin typeface="Arial Narrow"/>
                <a:ea typeface="华文细黑"/>
                <a:cs typeface="Arial Narrow"/>
              </a:rPr>
              <a:t>A</a:t>
            </a:r>
            <a:r>
              <a:rPr lang="zh-CN" altLang="en-US" sz="2800" b="1" dirty="0" smtClean="0">
                <a:solidFill>
                  <a:srgbClr val="FF0000"/>
                </a:solidFill>
                <a:latin typeface="Arial Narrow"/>
                <a:ea typeface="华文细黑"/>
                <a:cs typeface="Arial Narrow"/>
              </a:rPr>
              <a:t>。七个教会的信息。</a:t>
            </a:r>
            <a:endParaRPr lang="en-US" altLang="zh-CN" sz="2800" b="1" dirty="0" smtClean="0">
              <a:solidFill>
                <a:srgbClr val="FF0000"/>
              </a:solidFill>
              <a:latin typeface="Arial Narrow"/>
              <a:ea typeface="华文细黑"/>
              <a:cs typeface="Arial Narrow"/>
            </a:endParaRPr>
          </a:p>
          <a:p>
            <a:r>
              <a:rPr lang="en-US" sz="2800" b="1" dirty="0" smtClean="0">
                <a:effectLst/>
                <a:latin typeface="Arial Narrow"/>
                <a:ea typeface="华文细黑"/>
                <a:cs typeface="Arial Narrow"/>
              </a:rPr>
              <a:t> </a:t>
            </a:r>
            <a:r>
              <a:rPr lang="en-US" sz="2800" b="1" dirty="0" smtClean="0">
                <a:latin typeface="Arial Narrow"/>
                <a:cs typeface="Arial Narrow"/>
              </a:rPr>
              <a:t>Intro: </a:t>
            </a:r>
            <a:r>
              <a:rPr lang="en-US" sz="2800" b="1" dirty="0">
                <a:latin typeface="Arial Narrow"/>
                <a:cs typeface="Arial Narrow"/>
              </a:rPr>
              <a:t>A. The messages to the seven </a:t>
            </a:r>
            <a:r>
              <a:rPr lang="en-US" sz="2800" b="1" dirty="0" smtClean="0">
                <a:latin typeface="Arial Narrow"/>
                <a:cs typeface="Arial Narrow"/>
              </a:rPr>
              <a:t>churches.</a:t>
            </a:r>
            <a:r>
              <a:rPr lang="en-US" sz="2800" dirty="0" smtClean="0">
                <a:latin typeface="Arial Narrow"/>
                <a:cs typeface="Arial Narrow"/>
              </a:rPr>
              <a:t> </a:t>
            </a:r>
            <a:endParaRPr lang="en-US" sz="2800" b="1" dirty="0">
              <a:latin typeface="Arial Narrow"/>
              <a:ea typeface="华文细黑"/>
              <a:cs typeface="Arial Narrow"/>
            </a:endParaRPr>
          </a:p>
        </p:txBody>
      </p:sp>
      <p:sp>
        <p:nvSpPr>
          <p:cNvPr id="8" name="Rectangle 7"/>
          <p:cNvSpPr/>
          <p:nvPr/>
        </p:nvSpPr>
        <p:spPr>
          <a:xfrm>
            <a:off x="-43896" y="790970"/>
            <a:ext cx="9187895" cy="5262980"/>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（一）</a:t>
            </a:r>
            <a:r>
              <a:rPr lang="zh-CN" altLang="en-US" sz="2800" dirty="0">
                <a:solidFill>
                  <a:srgbClr val="FF0000"/>
                </a:solidFill>
                <a:latin typeface="华文细黑"/>
                <a:ea typeface="华文细黑"/>
                <a:cs typeface="华文细黑"/>
              </a:rPr>
              <a:t>这七个教会</a:t>
            </a:r>
            <a:r>
              <a:rPr lang="zh-CN" altLang="en-US" sz="2800" dirty="0" smtClean="0">
                <a:solidFill>
                  <a:srgbClr val="FF0000"/>
                </a:solidFill>
                <a:latin typeface="华文细黑"/>
                <a:ea typeface="华文细黑"/>
                <a:cs typeface="华文细黑"/>
              </a:rPr>
              <a:t>是在约翰</a:t>
            </a:r>
            <a:r>
              <a:rPr lang="zh-CN" altLang="en-US" sz="2800" dirty="0">
                <a:solidFill>
                  <a:srgbClr val="FF0000"/>
                </a:solidFill>
                <a:latin typeface="华文细黑"/>
                <a:ea typeface="华文细黑"/>
                <a:cs typeface="华文细黑"/>
              </a:rPr>
              <a:t>的时</a:t>
            </a:r>
            <a:r>
              <a:rPr lang="zh-CN" altLang="en-US" sz="2800" dirty="0" smtClean="0">
                <a:solidFill>
                  <a:srgbClr val="FF0000"/>
                </a:solidFill>
                <a:latin typeface="华文细黑"/>
                <a:ea typeface="华文细黑"/>
                <a:cs typeface="华文细黑"/>
              </a:rPr>
              <a:t>代</a:t>
            </a:r>
            <a:r>
              <a:rPr lang="zh-CN" altLang="en-US" sz="2800" dirty="0">
                <a:solidFill>
                  <a:srgbClr val="FF0000"/>
                </a:solidFill>
                <a:latin typeface="华文细黑"/>
                <a:ea typeface="华文细黑"/>
                <a:cs typeface="华文细黑"/>
              </a:rPr>
              <a:t>在亚洲的七个实际</a:t>
            </a:r>
            <a:r>
              <a:rPr lang="zh-CN" altLang="en-US" sz="2800" dirty="0" smtClean="0">
                <a:solidFill>
                  <a:srgbClr val="FF0000"/>
                </a:solidFill>
                <a:latin typeface="华文细黑"/>
                <a:ea typeface="华文细黑"/>
                <a:cs typeface="华文细黑"/>
              </a:rPr>
              <a:t>教会。</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二）这七个教会代表教会历史的七个时期。</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三）这七个</a:t>
            </a:r>
            <a:r>
              <a:rPr lang="zh-CN" altLang="en-US" sz="2800" dirty="0">
                <a:solidFill>
                  <a:srgbClr val="FF0000"/>
                </a:solidFill>
                <a:latin typeface="华文细黑"/>
                <a:ea typeface="华文细黑"/>
                <a:cs typeface="华文细黑"/>
              </a:rPr>
              <a:t>教会代表当今</a:t>
            </a:r>
            <a:r>
              <a:rPr lang="zh-CN" altLang="en-US" sz="2800" dirty="0" smtClean="0">
                <a:solidFill>
                  <a:srgbClr val="FF0000"/>
                </a:solidFill>
                <a:latin typeface="华文细黑"/>
                <a:ea typeface="华文细黑"/>
                <a:cs typeface="华文细黑"/>
              </a:rPr>
              <a:t>不同种类的</a:t>
            </a:r>
            <a:r>
              <a:rPr lang="zh-CN" altLang="en-US" sz="2800" dirty="0">
                <a:solidFill>
                  <a:srgbClr val="FF0000"/>
                </a:solidFill>
                <a:latin typeface="华文细黑"/>
                <a:ea typeface="华文细黑"/>
                <a:cs typeface="华文细黑"/>
              </a:rPr>
              <a:t>教会。</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四）</a:t>
            </a:r>
            <a:r>
              <a:rPr lang="zh-CN" altLang="en-US" sz="2800" dirty="0">
                <a:solidFill>
                  <a:srgbClr val="FF0000"/>
                </a:solidFill>
                <a:latin typeface="华文细黑"/>
                <a:ea typeface="华文细黑"/>
                <a:cs typeface="华文细黑"/>
              </a:rPr>
              <a:t>这七个教会代表任</a:t>
            </a:r>
            <a:r>
              <a:rPr lang="zh-CN" altLang="en-US" sz="2800" dirty="0" smtClean="0">
                <a:solidFill>
                  <a:srgbClr val="FF0000"/>
                </a:solidFill>
                <a:latin typeface="华文细黑"/>
                <a:ea typeface="华文细黑"/>
                <a:cs typeface="华文细黑"/>
              </a:rPr>
              <a:t>何教会都可能有的的特点。</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五）</a:t>
            </a:r>
            <a:r>
              <a:rPr lang="zh-CN" altLang="en-US" sz="2800" dirty="0">
                <a:solidFill>
                  <a:srgbClr val="FF0000"/>
                </a:solidFill>
                <a:latin typeface="华文细黑"/>
                <a:ea typeface="华文细黑"/>
                <a:cs typeface="华文细黑"/>
              </a:rPr>
              <a:t>这七个教会代表撒旦攻击</a:t>
            </a:r>
            <a:r>
              <a:rPr lang="zh-CN" altLang="en-US" sz="2800" dirty="0" smtClean="0">
                <a:solidFill>
                  <a:srgbClr val="FF0000"/>
                </a:solidFill>
                <a:latin typeface="华文细黑"/>
                <a:ea typeface="华文细黑"/>
                <a:cs typeface="华文细黑"/>
              </a:rPr>
              <a:t>教会的七个方法。</a:t>
            </a:r>
            <a:endParaRPr lang="en-US" altLang="zh-CN" sz="2800" dirty="0" smtClean="0">
              <a:solidFill>
                <a:srgbClr val="FF0000"/>
              </a:solidFill>
              <a:latin typeface="华文细黑"/>
              <a:ea typeface="华文细黑"/>
              <a:cs typeface="华文细黑"/>
            </a:endParaRPr>
          </a:p>
          <a:p>
            <a:r>
              <a:rPr lang="en-US" sz="2800" dirty="0" smtClean="0">
                <a:latin typeface="Arial Narrow"/>
                <a:cs typeface="Arial Narrow"/>
              </a:rPr>
              <a:t>(</a:t>
            </a:r>
            <a:r>
              <a:rPr lang="en-US" sz="2800" dirty="0">
                <a:latin typeface="Arial Narrow"/>
                <a:cs typeface="Arial Narrow"/>
              </a:rPr>
              <a:t>1)These seven churches were literal churches in Asia of John’s day. </a:t>
            </a:r>
            <a:endParaRPr lang="en-US" sz="2800" dirty="0" smtClean="0">
              <a:latin typeface="Arial Narrow"/>
              <a:cs typeface="Arial Narrow"/>
            </a:endParaRPr>
          </a:p>
          <a:p>
            <a:r>
              <a:rPr lang="en-US" sz="2800" dirty="0" smtClean="0">
                <a:latin typeface="Arial Narrow"/>
                <a:cs typeface="Arial Narrow"/>
              </a:rPr>
              <a:t>(</a:t>
            </a:r>
            <a:r>
              <a:rPr lang="en-US" sz="2800" dirty="0">
                <a:latin typeface="Arial Narrow"/>
                <a:cs typeface="Arial Narrow"/>
              </a:rPr>
              <a:t>2)These seven churches represent seven periods of Church History</a:t>
            </a:r>
            <a:r>
              <a:rPr lang="en-US" sz="2800" dirty="0" smtClean="0">
                <a:latin typeface="Arial Narrow"/>
                <a:cs typeface="Arial Narrow"/>
              </a:rPr>
              <a:t>.</a:t>
            </a:r>
          </a:p>
          <a:p>
            <a:r>
              <a:rPr lang="en-US" sz="2800" dirty="0" smtClean="0">
                <a:latin typeface="Arial Narrow"/>
                <a:cs typeface="Arial Narrow"/>
              </a:rPr>
              <a:t>(</a:t>
            </a:r>
            <a:r>
              <a:rPr lang="en-US" sz="2800" dirty="0">
                <a:latin typeface="Arial Narrow"/>
                <a:cs typeface="Arial Narrow"/>
              </a:rPr>
              <a:t>3)</a:t>
            </a:r>
            <a:r>
              <a:rPr lang="en-US" sz="2800" dirty="0" smtClean="0">
                <a:latin typeface="Arial Narrow"/>
                <a:cs typeface="Arial Narrow"/>
              </a:rPr>
              <a:t>These </a:t>
            </a:r>
            <a:r>
              <a:rPr lang="en-US" sz="2800" dirty="0">
                <a:latin typeface="Arial Narrow"/>
                <a:cs typeface="Arial Narrow"/>
              </a:rPr>
              <a:t>seven </a:t>
            </a:r>
            <a:r>
              <a:rPr lang="en-US" sz="2800" dirty="0" smtClean="0">
                <a:latin typeface="Arial Narrow"/>
                <a:cs typeface="Arial Narrow"/>
              </a:rPr>
              <a:t>churches are types </a:t>
            </a:r>
            <a:r>
              <a:rPr lang="en-US" sz="2800" dirty="0">
                <a:latin typeface="Arial Narrow"/>
                <a:cs typeface="Arial Narrow"/>
              </a:rPr>
              <a:t>of churches that exist today</a:t>
            </a:r>
            <a:r>
              <a:rPr lang="en-US" sz="2800" dirty="0" smtClean="0">
                <a:latin typeface="Arial Narrow"/>
                <a:cs typeface="Arial Narrow"/>
              </a:rPr>
              <a:t>.</a:t>
            </a:r>
          </a:p>
          <a:p>
            <a:r>
              <a:rPr lang="en-US" sz="2800" dirty="0" smtClean="0">
                <a:latin typeface="Arial Narrow"/>
                <a:cs typeface="Arial Narrow"/>
              </a:rPr>
              <a:t>(</a:t>
            </a:r>
            <a:r>
              <a:rPr lang="en-US" sz="2800" dirty="0">
                <a:latin typeface="Arial Narrow"/>
                <a:cs typeface="Arial Narrow"/>
              </a:rPr>
              <a:t>4)These seven churches show characteristics that can exist in any church</a:t>
            </a:r>
            <a:r>
              <a:rPr lang="en-US" sz="2800" dirty="0" smtClean="0">
                <a:latin typeface="Arial Narrow"/>
                <a:cs typeface="Arial Narrow"/>
              </a:rPr>
              <a:t>.</a:t>
            </a:r>
          </a:p>
          <a:p>
            <a:r>
              <a:rPr lang="en-US" sz="2800" dirty="0" smtClean="0">
                <a:latin typeface="Arial Narrow"/>
                <a:cs typeface="Arial Narrow"/>
              </a:rPr>
              <a:t>(</a:t>
            </a:r>
            <a:r>
              <a:rPr lang="en-US" sz="2800" dirty="0">
                <a:latin typeface="Arial Narrow"/>
                <a:cs typeface="Arial Narrow"/>
              </a:rPr>
              <a:t>5)These seven churches show seven </a:t>
            </a:r>
            <a:endParaRPr lang="en-US" sz="2800" dirty="0" smtClean="0">
              <a:latin typeface="Arial Narrow"/>
              <a:cs typeface="Arial Narrow"/>
            </a:endParaRPr>
          </a:p>
          <a:p>
            <a:r>
              <a:rPr lang="en-US" sz="2800" dirty="0" smtClean="0">
                <a:latin typeface="Arial Narrow"/>
                <a:cs typeface="Arial Narrow"/>
              </a:rPr>
              <a:t>methods </a:t>
            </a:r>
            <a:r>
              <a:rPr lang="en-US" sz="2800" dirty="0">
                <a:latin typeface="Arial Narrow"/>
                <a:cs typeface="Arial Narrow"/>
              </a:rPr>
              <a:t>of attack by Satan on </a:t>
            </a:r>
            <a:r>
              <a:rPr lang="en-US" sz="2800" dirty="0" smtClean="0">
                <a:latin typeface="Arial Narrow"/>
                <a:cs typeface="Arial Narrow"/>
              </a:rPr>
              <a:t>the church</a:t>
            </a:r>
            <a:r>
              <a:rPr lang="en-US" sz="2800" dirty="0">
                <a:latin typeface="Arial Narrow"/>
                <a:cs typeface="Arial Narrow"/>
              </a:rPr>
              <a:t>. </a:t>
            </a:r>
            <a:endParaRPr lang="en-US" altLang="zh-TW" sz="2800" dirty="0" smtClean="0">
              <a:latin typeface="Arial Narrow"/>
              <a:ea typeface="华文细黑"/>
              <a:cs typeface="Arial Narrow"/>
            </a:endParaRPr>
          </a:p>
        </p:txBody>
      </p:sp>
      <p:sp>
        <p:nvSpPr>
          <p:cNvPr id="10" name="TextBox 9"/>
          <p:cNvSpPr txBox="1"/>
          <p:nvPr/>
        </p:nvSpPr>
        <p:spPr>
          <a:xfrm>
            <a:off x="8573850" y="23092"/>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(2)</a:t>
            </a:r>
            <a:endParaRPr lang="en-US" sz="2800" dirty="0">
              <a:solidFill>
                <a:srgbClr val="0000FF"/>
              </a:solidFill>
              <a:latin typeface="华文细黑"/>
              <a:ea typeface="华文细黑"/>
              <a:cs typeface="华文细黑"/>
            </a:endParaRPr>
          </a:p>
        </p:txBody>
      </p:sp>
      <p:pic>
        <p:nvPicPr>
          <p:cNvPr id="3" name="Picture 2" descr="Screen Shot 2017-01-04 at 2.48.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711" y="4693084"/>
            <a:ext cx="2644290" cy="2164916"/>
          </a:xfrm>
          <a:prstGeom prst="rect">
            <a:avLst/>
          </a:prstGeom>
        </p:spPr>
      </p:pic>
    </p:spTree>
    <p:extLst>
      <p:ext uri="{BB962C8B-B14F-4D97-AF65-F5344CB8AC3E}">
        <p14:creationId xmlns:p14="http://schemas.microsoft.com/office/powerpoint/2010/main" val="1691630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74665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954107"/>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A</a:t>
            </a:r>
            <a:r>
              <a:rPr lang="zh-CN" altLang="en-US" sz="2800" b="1" dirty="0" smtClean="0">
                <a:solidFill>
                  <a:srgbClr val="FF0000"/>
                </a:solidFill>
                <a:latin typeface="Arial Narrow"/>
                <a:ea typeface="华文细黑"/>
                <a:cs typeface="Arial Narrow"/>
              </a:rPr>
              <a:t>。给七个教会的信息。</a:t>
            </a:r>
            <a:endParaRPr lang="en-US" altLang="zh-CN" sz="2800" b="1" dirty="0" smtClean="0">
              <a:solidFill>
                <a:srgbClr val="FF0000"/>
              </a:solidFill>
              <a:latin typeface="Arial Narrow"/>
              <a:ea typeface="华文细黑"/>
              <a:cs typeface="Arial Narrow"/>
            </a:endParaRPr>
          </a:p>
          <a:p>
            <a:r>
              <a:rPr lang="en-US" sz="2800" b="1" dirty="0" smtClean="0">
                <a:latin typeface="Arial Narrow"/>
                <a:cs typeface="Arial Narrow"/>
              </a:rPr>
              <a:t>A</a:t>
            </a:r>
            <a:r>
              <a:rPr lang="en-US" sz="2800" b="1" dirty="0">
                <a:latin typeface="Arial Narrow"/>
                <a:cs typeface="Arial Narrow"/>
              </a:rPr>
              <a:t>. The messages to the seven </a:t>
            </a:r>
            <a:r>
              <a:rPr lang="en-US" sz="2800" b="1" dirty="0" smtClean="0">
                <a:latin typeface="Arial Narrow"/>
                <a:cs typeface="Arial Narrow"/>
              </a:rPr>
              <a:t>churches.</a:t>
            </a:r>
            <a:r>
              <a:rPr lang="en-US" sz="2800" dirty="0" smtClean="0">
                <a:latin typeface="Arial Narrow"/>
                <a:cs typeface="Arial Narrow"/>
              </a:rPr>
              <a:t> </a:t>
            </a:r>
            <a:endParaRPr lang="en-US" sz="2800" b="1" dirty="0">
              <a:latin typeface="Arial Narrow"/>
              <a:ea typeface="华文细黑"/>
              <a:cs typeface="Arial Narrow"/>
            </a:endParaRPr>
          </a:p>
        </p:txBody>
      </p:sp>
      <p:sp>
        <p:nvSpPr>
          <p:cNvPr id="10" name="TextBox 9"/>
          <p:cNvSpPr txBox="1"/>
          <p:nvPr/>
        </p:nvSpPr>
        <p:spPr>
          <a:xfrm>
            <a:off x="8573850" y="23092"/>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a:t>
            </a:r>
            <a:r>
              <a:rPr lang="en-US" altLang="zh-CN" sz="2800" dirty="0">
                <a:solidFill>
                  <a:srgbClr val="0000FF"/>
                </a:solidFill>
                <a:latin typeface="华文细黑"/>
                <a:ea typeface="华文细黑"/>
                <a:cs typeface="华文细黑"/>
              </a:rPr>
              <a:t>3</a:t>
            </a:r>
            <a:r>
              <a:rPr lang="en-US" altLang="zh-CN" sz="2800" dirty="0" smtClean="0">
                <a:solidFill>
                  <a:srgbClr val="0000FF"/>
                </a:solidFill>
                <a:latin typeface="华文细黑"/>
                <a:ea typeface="华文细黑"/>
                <a:cs typeface="华文细黑"/>
              </a:rPr>
              <a:t>)</a:t>
            </a:r>
            <a:endParaRPr lang="en-US" sz="2800" dirty="0">
              <a:solidFill>
                <a:srgbClr val="0000FF"/>
              </a:solidFill>
              <a:latin typeface="华文细黑"/>
              <a:ea typeface="华文细黑"/>
              <a:cs typeface="华文细黑"/>
            </a:endParaRPr>
          </a:p>
        </p:txBody>
      </p:sp>
      <p:pic>
        <p:nvPicPr>
          <p:cNvPr id="2" name="Picture 1"/>
          <p:cNvPicPr>
            <a:picLocks noChangeAspect="1"/>
          </p:cNvPicPr>
          <p:nvPr/>
        </p:nvPicPr>
        <p:blipFill>
          <a:blip r:embed="rId3"/>
          <a:stretch>
            <a:fillRect/>
          </a:stretch>
        </p:blipFill>
        <p:spPr>
          <a:xfrm>
            <a:off x="0" y="916340"/>
            <a:ext cx="9144000" cy="5397964"/>
          </a:xfrm>
          <a:prstGeom prst="rect">
            <a:avLst/>
          </a:prstGeom>
        </p:spPr>
      </p:pic>
    </p:spTree>
    <p:extLst>
      <p:ext uri="{BB962C8B-B14F-4D97-AF65-F5344CB8AC3E}">
        <p14:creationId xmlns:p14="http://schemas.microsoft.com/office/powerpoint/2010/main" val="38810338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86212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6" name="TextBox 15"/>
          <p:cNvSpPr txBox="1"/>
          <p:nvPr/>
        </p:nvSpPr>
        <p:spPr>
          <a:xfrm>
            <a:off x="2912721" y="5641550"/>
            <a:ext cx="1983208" cy="369332"/>
          </a:xfrm>
          <a:prstGeom prst="rect">
            <a:avLst/>
          </a:prstGeom>
          <a:noFill/>
        </p:spPr>
        <p:txBody>
          <a:bodyPr wrap="square" rtlCol="0">
            <a:spAutoFit/>
          </a:bodyPr>
          <a:lstStyle/>
          <a:p>
            <a:pPr algn="r"/>
            <a:r>
              <a:rPr lang="zh-TW" altLang="en-US" dirty="0">
                <a:latin typeface="华文细黑"/>
                <a:ea typeface="华文细黑"/>
                <a:cs typeface="华文细黑"/>
              </a:rPr>
              <a:t>拔摩</a:t>
            </a:r>
            <a:endParaRPr lang="en-US" dirty="0">
              <a:latin typeface="华文细黑"/>
              <a:ea typeface="华文细黑"/>
              <a:cs typeface="华文细黑"/>
            </a:endParaRPr>
          </a:p>
        </p:txBody>
      </p:sp>
      <p:pic>
        <p:nvPicPr>
          <p:cNvPr id="6" name="Picture 5"/>
          <p:cNvPicPr>
            <a:picLocks noChangeAspect="1"/>
          </p:cNvPicPr>
          <p:nvPr/>
        </p:nvPicPr>
        <p:blipFill>
          <a:blip r:embed="rId3"/>
          <a:stretch>
            <a:fillRect/>
          </a:stretch>
        </p:blipFill>
        <p:spPr>
          <a:xfrm>
            <a:off x="-220842" y="940603"/>
            <a:ext cx="7239000" cy="6350000"/>
          </a:xfrm>
          <a:prstGeom prst="rect">
            <a:avLst/>
          </a:prstGeom>
        </p:spPr>
      </p:pic>
      <p:pic>
        <p:nvPicPr>
          <p:cNvPr id="20" name="Picture 19" descr="Rev7Church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041620" y="5740"/>
            <a:ext cx="5160100" cy="6858000"/>
          </a:xfrm>
          <a:prstGeom prst="rect">
            <a:avLst/>
          </a:prstGeom>
        </p:spPr>
      </p:pic>
      <p:sp>
        <p:nvSpPr>
          <p:cNvPr id="21" name="TextBox 20"/>
          <p:cNvSpPr txBox="1"/>
          <p:nvPr/>
        </p:nvSpPr>
        <p:spPr>
          <a:xfrm>
            <a:off x="183197" y="4453083"/>
            <a:ext cx="1983208" cy="369332"/>
          </a:xfrm>
          <a:prstGeom prst="rect">
            <a:avLst/>
          </a:prstGeom>
          <a:noFill/>
        </p:spPr>
        <p:txBody>
          <a:bodyPr wrap="square" rtlCol="0">
            <a:spAutoFit/>
          </a:bodyPr>
          <a:lstStyle/>
          <a:p>
            <a:pPr algn="r"/>
            <a:r>
              <a:rPr lang="zh-CN" altLang="en-US" dirty="0" smtClean="0">
                <a:latin typeface="华文细黑"/>
                <a:ea typeface="华文细黑"/>
                <a:cs typeface="华文细黑"/>
              </a:rPr>
              <a:t>爱瑟海</a:t>
            </a:r>
            <a:endParaRPr lang="en-US" dirty="0">
              <a:latin typeface="华文细黑"/>
              <a:ea typeface="华文细黑"/>
              <a:cs typeface="华文细黑"/>
            </a:endParaRPr>
          </a:p>
        </p:txBody>
      </p:sp>
      <p:sp>
        <p:nvSpPr>
          <p:cNvPr id="22" name="TextBox 21"/>
          <p:cNvSpPr txBox="1"/>
          <p:nvPr/>
        </p:nvSpPr>
        <p:spPr>
          <a:xfrm>
            <a:off x="-86162" y="-13504"/>
            <a:ext cx="9153201" cy="954107"/>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B</a:t>
            </a:r>
            <a:r>
              <a:rPr lang="zh-CN" altLang="en-US" sz="2800" b="1" dirty="0" smtClean="0">
                <a:solidFill>
                  <a:srgbClr val="FF0000"/>
                </a:solidFill>
                <a:latin typeface="Arial Narrow"/>
                <a:ea typeface="华文细黑"/>
                <a:cs typeface="Arial Narrow"/>
              </a:rPr>
              <a:t>。七个教会的地理位置。</a:t>
            </a:r>
            <a:endParaRPr lang="en-US" altLang="zh-CN" sz="2800" b="1" dirty="0" smtClean="0">
              <a:solidFill>
                <a:srgbClr val="FF0000"/>
              </a:solidFill>
              <a:latin typeface="Arial Narrow"/>
              <a:ea typeface="华文细黑"/>
              <a:cs typeface="Arial Narrow"/>
            </a:endParaRPr>
          </a:p>
          <a:p>
            <a:r>
              <a:rPr lang="en-US" sz="2800" b="1" dirty="0" smtClean="0">
                <a:latin typeface="Arial Narrow"/>
                <a:cs typeface="Arial Narrow"/>
              </a:rPr>
              <a:t>B. </a:t>
            </a:r>
            <a:r>
              <a:rPr lang="en-US" altLang="zh-CN" sz="2800" b="1" dirty="0" smtClean="0">
                <a:latin typeface="Arial Narrow"/>
                <a:cs typeface="Arial Narrow"/>
              </a:rPr>
              <a:t>7 Churches l</a:t>
            </a:r>
            <a:r>
              <a:rPr lang="en-US" sz="2800" b="1" dirty="0" smtClean="0">
                <a:latin typeface="Arial Narrow"/>
                <a:cs typeface="Arial Narrow"/>
              </a:rPr>
              <a:t>ocations.</a:t>
            </a:r>
            <a:r>
              <a:rPr lang="en-US" sz="2800" dirty="0" smtClean="0">
                <a:latin typeface="Arial Narrow"/>
                <a:cs typeface="Arial Narrow"/>
              </a:rPr>
              <a:t> </a:t>
            </a:r>
            <a:endParaRPr lang="en-US" sz="2800" b="1" dirty="0">
              <a:latin typeface="Arial Narrow"/>
              <a:ea typeface="华文细黑"/>
              <a:cs typeface="Arial Narrow"/>
            </a:endParaRPr>
          </a:p>
        </p:txBody>
      </p:sp>
    </p:spTree>
    <p:extLst>
      <p:ext uri="{BB962C8B-B14F-4D97-AF65-F5344CB8AC3E}">
        <p14:creationId xmlns:p14="http://schemas.microsoft.com/office/powerpoint/2010/main" val="2038408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74665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954107"/>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C</a:t>
            </a:r>
            <a:r>
              <a:rPr lang="zh-CN" altLang="en-US" sz="2800" b="1" dirty="0" smtClean="0">
                <a:solidFill>
                  <a:srgbClr val="FF0000"/>
                </a:solidFill>
                <a:latin typeface="Arial Narrow"/>
                <a:ea typeface="华文细黑"/>
                <a:cs typeface="Arial Narrow"/>
              </a:rPr>
              <a:t>。</a:t>
            </a:r>
            <a:r>
              <a:rPr lang="zh-TW" altLang="en-US" sz="2800" b="1" dirty="0" smtClean="0">
                <a:solidFill>
                  <a:srgbClr val="FF0000"/>
                </a:solidFill>
                <a:latin typeface="华文细黑"/>
                <a:ea typeface="华文细黑"/>
                <a:cs typeface="华文细黑"/>
              </a:rPr>
              <a:t>别迦摩</a:t>
            </a:r>
            <a:r>
              <a:rPr lang="zh-CN" altLang="en-US" sz="2800" b="1" dirty="0" smtClean="0">
                <a:solidFill>
                  <a:srgbClr val="FF0000"/>
                </a:solidFill>
                <a:latin typeface="华文细黑"/>
                <a:ea typeface="华文细黑"/>
                <a:cs typeface="华文细黑"/>
              </a:rPr>
              <a:t>的历</a:t>
            </a:r>
            <a:r>
              <a:rPr lang="zh-CN" altLang="en-US" sz="2800" b="1" dirty="0" smtClean="0">
                <a:solidFill>
                  <a:srgbClr val="FF0000"/>
                </a:solidFill>
                <a:latin typeface="Arial Narrow"/>
                <a:ea typeface="华文细黑"/>
                <a:cs typeface="Arial Narrow"/>
              </a:rPr>
              <a:t>史背景。</a:t>
            </a:r>
            <a:endParaRPr lang="en-US" altLang="zh-CN" sz="2800" b="1" dirty="0" smtClean="0">
              <a:solidFill>
                <a:srgbClr val="FF0000"/>
              </a:solidFill>
              <a:latin typeface="Arial Narrow"/>
              <a:ea typeface="华文细黑"/>
              <a:cs typeface="Arial Narrow"/>
            </a:endParaRPr>
          </a:p>
          <a:p>
            <a:r>
              <a:rPr lang="en-US" sz="2800" b="1" dirty="0" smtClean="0">
                <a:latin typeface="Arial Narrow"/>
                <a:cs typeface="Arial Narrow"/>
              </a:rPr>
              <a:t>C. </a:t>
            </a:r>
            <a:r>
              <a:rPr lang="en-US" sz="2800" b="1" dirty="0">
                <a:latin typeface="Arial Narrow"/>
                <a:cs typeface="Arial Narrow"/>
              </a:rPr>
              <a:t>Historical background of </a:t>
            </a:r>
            <a:r>
              <a:rPr lang="en-US" sz="2800" b="1" dirty="0" smtClean="0">
                <a:latin typeface="Arial Narrow"/>
                <a:cs typeface="Arial Narrow"/>
              </a:rPr>
              <a:t>Pergamum</a:t>
            </a:r>
            <a:r>
              <a:rPr lang="en-US" sz="2800" dirty="0">
                <a:latin typeface="Arial Narrow"/>
                <a:cs typeface="Arial Narrow"/>
              </a:rPr>
              <a:t>.</a:t>
            </a:r>
            <a:endParaRPr lang="en-US" sz="2800" b="1" dirty="0">
              <a:latin typeface="Arial Narrow"/>
              <a:ea typeface="华文细黑"/>
              <a:cs typeface="Arial Narrow"/>
            </a:endParaRPr>
          </a:p>
        </p:txBody>
      </p:sp>
      <p:sp>
        <p:nvSpPr>
          <p:cNvPr id="8" name="Rectangle 7"/>
          <p:cNvSpPr/>
          <p:nvPr/>
        </p:nvSpPr>
        <p:spPr>
          <a:xfrm>
            <a:off x="-43896" y="790970"/>
            <a:ext cx="9187895" cy="5693865"/>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（一</a:t>
            </a:r>
            <a:r>
              <a:rPr lang="zh-CN"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别迦摩城曾是罗马亚细亚省会。它是学习，医药，</a:t>
            </a:r>
            <a:r>
              <a:rPr lang="zh-TW" altLang="en-US" sz="2800" dirty="0" smtClean="0">
                <a:solidFill>
                  <a:srgbClr val="FF0000"/>
                </a:solidFill>
                <a:latin typeface="华文细黑"/>
                <a:ea typeface="华文细黑"/>
                <a:cs typeface="华文细黑"/>
              </a:rPr>
              <a:t>和宗教书的</a:t>
            </a:r>
            <a:r>
              <a:rPr lang="zh-TW" altLang="en-US" sz="2800" dirty="0">
                <a:solidFill>
                  <a:srgbClr val="FF0000"/>
                </a:solidFill>
                <a:latin typeface="华文细黑"/>
                <a:ea typeface="华文细黑"/>
                <a:cs typeface="华文细黑"/>
              </a:rPr>
              <a:t>中心。那里的人敬拜宙斯，罗马皇帝，</a:t>
            </a:r>
            <a:r>
              <a:rPr lang="zh-TW" altLang="en-US" sz="2800" dirty="0" smtClean="0">
                <a:solidFill>
                  <a:srgbClr val="FF0000"/>
                </a:solidFill>
                <a:latin typeface="华文细黑"/>
                <a:ea typeface="华文细黑"/>
                <a:cs typeface="华文细黑"/>
              </a:rPr>
              <a:t>和阿斯克勒庇俄斯（</a:t>
            </a:r>
            <a:r>
              <a:rPr lang="zh-TW" altLang="en-US" sz="2800" dirty="0">
                <a:solidFill>
                  <a:srgbClr val="FF0000"/>
                </a:solidFill>
                <a:latin typeface="华文细黑"/>
                <a:ea typeface="华文细黑"/>
                <a:cs typeface="华文细黑"/>
              </a:rPr>
              <a:t>医药神）</a:t>
            </a:r>
            <a:r>
              <a:rPr lang="zh-TW" altLang="en-US" sz="2800" dirty="0" smtClean="0">
                <a:solidFill>
                  <a:srgbClr val="FF0000"/>
                </a:solidFill>
                <a:latin typeface="华文细黑"/>
                <a:ea typeface="华文细黑"/>
                <a:cs typeface="华文细黑"/>
              </a:rPr>
              <a:t>。</a:t>
            </a:r>
            <a:endParaRPr lang="en-US" altLang="zh-TW"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二）</a:t>
            </a:r>
            <a:r>
              <a:rPr lang="zh-TW" altLang="en-US" sz="2800" dirty="0">
                <a:solidFill>
                  <a:srgbClr val="FF0000"/>
                </a:solidFill>
                <a:latin typeface="华文细黑"/>
                <a:ea typeface="华文细黑"/>
                <a:cs typeface="华文细黑"/>
              </a:rPr>
              <a:t>别迦摩</a:t>
            </a:r>
            <a:r>
              <a:rPr lang="zh-CN" altLang="en-US" sz="2800" dirty="0" smtClean="0">
                <a:solidFill>
                  <a:srgbClr val="FF0000"/>
                </a:solidFill>
                <a:latin typeface="华文细黑"/>
                <a:ea typeface="华文细黑"/>
                <a:cs typeface="华文细黑"/>
              </a:rPr>
              <a:t>教会大概是盖尤斯创立的。</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三）</a:t>
            </a:r>
            <a:r>
              <a:rPr lang="zh-TW" altLang="en-US" sz="2800" dirty="0" smtClean="0">
                <a:solidFill>
                  <a:srgbClr val="FF0000"/>
                </a:solidFill>
                <a:latin typeface="华文细黑"/>
                <a:ea typeface="华文细黑"/>
                <a:cs typeface="华文细黑"/>
              </a:rPr>
              <a:t>别迦摩</a:t>
            </a:r>
            <a:r>
              <a:rPr lang="zh-CN" altLang="en-US" sz="2800" dirty="0" smtClean="0">
                <a:solidFill>
                  <a:srgbClr val="FF0000"/>
                </a:solidFill>
                <a:latin typeface="华文细黑"/>
                <a:ea typeface="华文细黑"/>
                <a:cs typeface="华文细黑"/>
              </a:rPr>
              <a:t>教会代表属世界的教会（主后</a:t>
            </a:r>
            <a:r>
              <a:rPr lang="en-US" altLang="zh-CN" sz="2800" dirty="0" smtClean="0">
                <a:solidFill>
                  <a:srgbClr val="FF0000"/>
                </a:solidFill>
                <a:latin typeface="华文细黑"/>
                <a:ea typeface="华文细黑"/>
                <a:cs typeface="华文细黑"/>
              </a:rPr>
              <a:t>312</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606</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四）</a:t>
            </a:r>
            <a:r>
              <a:rPr lang="zh-TW" altLang="en-US" sz="2800" dirty="0" smtClean="0">
                <a:solidFill>
                  <a:srgbClr val="FF0000"/>
                </a:solidFill>
                <a:latin typeface="华文细黑"/>
                <a:ea typeface="华文细黑"/>
                <a:cs typeface="华文细黑"/>
              </a:rPr>
              <a:t>别迦摩</a:t>
            </a:r>
            <a:r>
              <a:rPr lang="zh-CN" altLang="en-US" sz="2800" dirty="0" smtClean="0">
                <a:solidFill>
                  <a:srgbClr val="FF0000"/>
                </a:solidFill>
                <a:latin typeface="华文细黑"/>
                <a:ea typeface="华文细黑"/>
                <a:cs typeface="华文细黑"/>
              </a:rPr>
              <a:t>这个词是“结婚”或“提高”的</a:t>
            </a:r>
            <a:r>
              <a:rPr lang="zh-CN" altLang="en-US" sz="2800" dirty="0">
                <a:solidFill>
                  <a:srgbClr val="FF0000"/>
                </a:solidFill>
                <a:latin typeface="华文细黑"/>
                <a:ea typeface="华文细黑"/>
                <a:cs typeface="华文细黑"/>
              </a:rPr>
              <a:t>意思</a:t>
            </a:r>
            <a:r>
              <a:rPr lang="zh-CN" altLang="en-US" sz="2800" dirty="0" smtClean="0">
                <a:solidFill>
                  <a:srgbClr val="FF0000"/>
                </a:solidFill>
                <a:latin typeface="华文细黑"/>
                <a:ea typeface="华文细黑"/>
                <a:cs typeface="华文细黑"/>
              </a:rPr>
              <a:t>。当教会与政权结婚，被高抬而接受</a:t>
            </a:r>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祂的属灵能力就减小。</a:t>
            </a:r>
            <a:endParaRPr lang="en-US" altLang="zh-CN" sz="2800" dirty="0" smtClean="0">
              <a:solidFill>
                <a:srgbClr val="FF0000"/>
              </a:solidFill>
              <a:latin typeface="华文细黑"/>
              <a:ea typeface="华文细黑"/>
              <a:cs typeface="华文细黑"/>
            </a:endParaRPr>
          </a:p>
          <a:p>
            <a:r>
              <a:rPr lang="en-US" sz="2400" dirty="0" smtClean="0">
                <a:latin typeface="Arial Narrow"/>
                <a:cs typeface="Arial Narrow"/>
              </a:rPr>
              <a:t>(1) The </a:t>
            </a:r>
            <a:r>
              <a:rPr lang="en-US" sz="2400" dirty="0">
                <a:latin typeface="Arial Narrow"/>
                <a:cs typeface="Arial Narrow"/>
              </a:rPr>
              <a:t>city of Pergamum was the capital city of the Roman province of </a:t>
            </a:r>
            <a:r>
              <a:rPr lang="en-US" sz="2400" dirty="0" err="1" smtClean="0">
                <a:latin typeface="Arial Narrow"/>
                <a:cs typeface="Arial Narrow"/>
              </a:rPr>
              <a:t>Asia.It</a:t>
            </a:r>
            <a:r>
              <a:rPr lang="en-US" sz="2400" dirty="0" smtClean="0">
                <a:latin typeface="Arial Narrow"/>
                <a:cs typeface="Arial Narrow"/>
              </a:rPr>
              <a:t> </a:t>
            </a:r>
            <a:r>
              <a:rPr lang="en-US" sz="2400" dirty="0">
                <a:latin typeface="Arial Narrow"/>
                <a:cs typeface="Arial Narrow"/>
              </a:rPr>
              <a:t>was a center of </a:t>
            </a:r>
            <a:r>
              <a:rPr lang="en-US" sz="2400" dirty="0" err="1">
                <a:latin typeface="Arial Narrow"/>
                <a:cs typeface="Arial Narrow"/>
              </a:rPr>
              <a:t>learning</a:t>
            </a:r>
            <a:r>
              <a:rPr lang="en-US" sz="2400" dirty="0" err="1" smtClean="0">
                <a:latin typeface="Arial Narrow"/>
                <a:cs typeface="Arial Narrow"/>
              </a:rPr>
              <a:t>,medicine,and</a:t>
            </a:r>
            <a:r>
              <a:rPr lang="en-US" sz="2400" dirty="0" smtClean="0">
                <a:latin typeface="Arial Narrow"/>
                <a:cs typeface="Arial Narrow"/>
              </a:rPr>
              <a:t> </a:t>
            </a:r>
            <a:r>
              <a:rPr lang="en-US" sz="2400" dirty="0">
                <a:latin typeface="Arial Narrow"/>
                <a:cs typeface="Arial Narrow"/>
              </a:rPr>
              <a:t>religious books. They worshipped Zeus</a:t>
            </a:r>
            <a:r>
              <a:rPr lang="en-US" sz="2400" dirty="0" smtClean="0">
                <a:latin typeface="Arial Narrow"/>
                <a:cs typeface="Arial Narrow"/>
              </a:rPr>
              <a:t>, the </a:t>
            </a:r>
            <a:r>
              <a:rPr lang="en-US" sz="2400" dirty="0">
                <a:latin typeface="Arial Narrow"/>
                <a:cs typeface="Arial Narrow"/>
              </a:rPr>
              <a:t>Roman emperor, and Asclepius(god of healing).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2</a:t>
            </a:r>
            <a:r>
              <a:rPr lang="en-US" sz="2400" dirty="0" smtClean="0">
                <a:latin typeface="Arial Narrow"/>
                <a:cs typeface="Arial Narrow"/>
              </a:rPr>
              <a:t>) Pergamum </a:t>
            </a:r>
            <a:r>
              <a:rPr lang="en-US" sz="2400" dirty="0">
                <a:latin typeface="Arial Narrow"/>
                <a:cs typeface="Arial Narrow"/>
              </a:rPr>
              <a:t>church was probably founded by Gaius.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3) Pergamum church represents worldly church(AD 312-606).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4</a:t>
            </a:r>
            <a:r>
              <a:rPr lang="en-US" sz="2400" dirty="0" smtClean="0">
                <a:latin typeface="Arial Narrow"/>
                <a:cs typeface="Arial Narrow"/>
              </a:rPr>
              <a:t>) Pergamum </a:t>
            </a:r>
            <a:r>
              <a:rPr lang="en-US" sz="2400" dirty="0" err="1" smtClean="0">
                <a:latin typeface="Arial Narrow"/>
                <a:cs typeface="Arial Narrow"/>
              </a:rPr>
              <a:t>means“</a:t>
            </a:r>
            <a:r>
              <a:rPr lang="en-US" sz="2400" dirty="0" err="1">
                <a:latin typeface="Arial Narrow"/>
                <a:cs typeface="Arial Narrow"/>
              </a:rPr>
              <a:t>marriage</a:t>
            </a:r>
            <a:r>
              <a:rPr lang="en-US" sz="2400" dirty="0">
                <a:latin typeface="Arial Narrow"/>
                <a:cs typeface="Arial Narrow"/>
              </a:rPr>
              <a:t>” or “elevation.</a:t>
            </a:r>
            <a:r>
              <a:rPr lang="en-US" sz="2400" dirty="0" smtClean="0">
                <a:latin typeface="Arial Narrow"/>
                <a:cs typeface="Arial Narrow"/>
              </a:rPr>
              <a:t>”</a:t>
            </a:r>
            <a:r>
              <a:rPr lang="en-US" sz="2400" dirty="0">
                <a:latin typeface="Arial Narrow"/>
                <a:cs typeface="Arial Narrow"/>
              </a:rPr>
              <a:t> As the church became married to power and elevated to acceptance, it declined in spiritual power. </a:t>
            </a:r>
          </a:p>
        </p:txBody>
      </p:sp>
      <p:sp>
        <p:nvSpPr>
          <p:cNvPr id="10" name="TextBox 9"/>
          <p:cNvSpPr txBox="1"/>
          <p:nvPr/>
        </p:nvSpPr>
        <p:spPr>
          <a:xfrm>
            <a:off x="8573850" y="23092"/>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(5)</a:t>
            </a:r>
            <a:endParaRPr lang="en-US" sz="2800" dirty="0">
              <a:solidFill>
                <a:srgbClr val="0000FF"/>
              </a:solidFill>
              <a:latin typeface="华文细黑"/>
              <a:ea typeface="华文细黑"/>
              <a:cs typeface="华文细黑"/>
            </a:endParaRPr>
          </a:p>
        </p:txBody>
      </p:sp>
    </p:spTree>
    <p:extLst>
      <p:ext uri="{BB962C8B-B14F-4D97-AF65-F5344CB8AC3E}">
        <p14:creationId xmlns:p14="http://schemas.microsoft.com/office/powerpoint/2010/main" val="22615850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504971"/>
            <a:ext cx="9137169" cy="6370974"/>
          </a:xfrm>
          <a:prstGeom prst="rect">
            <a:avLst/>
          </a:prstGeom>
        </p:spPr>
        <p:txBody>
          <a:bodyPr wrap="square">
            <a:spAutoFit/>
          </a:bodyPr>
          <a:lstStyle/>
          <a:p>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你要写信给别迦摩</a:t>
            </a:r>
            <a:r>
              <a:rPr lang="zh-TW" altLang="en-US" sz="2400" dirty="0">
                <a:solidFill>
                  <a:srgbClr val="FF0000"/>
                </a:solidFill>
                <a:latin typeface="华文细黑"/>
                <a:ea typeface="华文细黑"/>
                <a:cs typeface="华文细黑"/>
              </a:rPr>
              <a:t>教会的使者，说，那有两刃利剑</a:t>
            </a:r>
            <a:r>
              <a:rPr lang="zh-TW" altLang="en-US" sz="2400" dirty="0" smtClean="0">
                <a:solidFill>
                  <a:srgbClr val="FF0000"/>
                </a:solidFill>
                <a:latin typeface="华文细黑"/>
                <a:ea typeface="华文细黑"/>
                <a:cs typeface="华文细黑"/>
              </a:rPr>
              <a:t>的说</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启示录</a:t>
            </a:r>
            <a:r>
              <a:rPr lang="en-US" altLang="zh-CN" sz="2400" dirty="0" smtClean="0">
                <a:solidFill>
                  <a:srgbClr val="FF0000"/>
                </a:solidFill>
                <a:latin typeface="华文细黑"/>
                <a:ea typeface="华文细黑"/>
                <a:cs typeface="华文细黑"/>
              </a:rPr>
              <a:t>2:12</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这指的是神的话能使人圣洁（约</a:t>
            </a:r>
            <a:r>
              <a:rPr lang="en-US" sz="2400" dirty="0">
                <a:solidFill>
                  <a:srgbClr val="FF0000"/>
                </a:solidFill>
                <a:latin typeface="华文细黑"/>
                <a:ea typeface="华文细黑"/>
                <a:cs typeface="华文细黑"/>
              </a:rPr>
              <a:t>17</a:t>
            </a:r>
            <a:r>
              <a:rPr lang="zh-CN" altLang="en-US" sz="2400" dirty="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17</a:t>
            </a:r>
            <a:r>
              <a:rPr lang="zh-CN" altLang="en-US" sz="2400" dirty="0">
                <a:solidFill>
                  <a:srgbClr val="FF0000"/>
                </a:solidFill>
                <a:latin typeface="华文细黑"/>
                <a:ea typeface="华文细黑"/>
                <a:cs typeface="华文细黑"/>
              </a:rPr>
              <a:t>），清洁（</a:t>
            </a:r>
            <a:r>
              <a:rPr lang="en-US" sz="2400" dirty="0">
                <a:solidFill>
                  <a:srgbClr val="FF0000"/>
                </a:solidFill>
                <a:latin typeface="华文细黑"/>
                <a:ea typeface="华文细黑"/>
                <a:cs typeface="华文细黑"/>
              </a:rPr>
              <a:t>15</a:t>
            </a:r>
            <a:r>
              <a:rPr lang="zh-CN" altLang="en-US" sz="2400" dirty="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3</a:t>
            </a:r>
            <a:r>
              <a:rPr lang="zh-CN" altLang="en-US" sz="2400" dirty="0">
                <a:solidFill>
                  <a:srgbClr val="FF0000"/>
                </a:solidFill>
                <a:latin typeface="华文细黑"/>
                <a:ea typeface="华文细黑"/>
                <a:cs typeface="华文细黑"/>
              </a:rPr>
              <a:t>），并带来喜乐（</a:t>
            </a:r>
            <a:r>
              <a:rPr lang="en-US" sz="2400" dirty="0">
                <a:solidFill>
                  <a:srgbClr val="FF0000"/>
                </a:solidFill>
                <a:latin typeface="华文细黑"/>
                <a:ea typeface="华文细黑"/>
                <a:cs typeface="华文细黑"/>
              </a:rPr>
              <a:t>15</a:t>
            </a:r>
            <a:r>
              <a:rPr lang="zh-CN" altLang="en-US" sz="2400" dirty="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11</a:t>
            </a:r>
            <a:r>
              <a:rPr lang="zh-CN" altLang="en-US" sz="2400" dirty="0">
                <a:solidFill>
                  <a:srgbClr val="FF0000"/>
                </a:solidFill>
                <a:latin typeface="华文细黑"/>
                <a:ea typeface="华文细黑"/>
                <a:cs typeface="华文细黑"/>
              </a:rPr>
              <a:t>）和平安（</a:t>
            </a:r>
            <a:r>
              <a:rPr lang="en-US" sz="2400" dirty="0">
                <a:solidFill>
                  <a:srgbClr val="FF0000"/>
                </a:solidFill>
                <a:latin typeface="华文细黑"/>
                <a:ea typeface="华文细黑"/>
                <a:cs typeface="华文细黑"/>
              </a:rPr>
              <a:t>16</a:t>
            </a:r>
            <a:r>
              <a:rPr lang="zh-CN" altLang="en-US" sz="2400" dirty="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33</a:t>
            </a:r>
            <a:r>
              <a:rPr lang="zh-CN" altLang="en-US" sz="2400" dirty="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 </a:t>
            </a:r>
            <a:endParaRPr lang="en-US" sz="2400" dirty="0" smtClean="0">
              <a:solidFill>
                <a:srgbClr val="FF0000"/>
              </a:solidFill>
              <a:latin typeface="华文细黑"/>
              <a:ea typeface="华文细黑"/>
              <a:cs typeface="华文细黑"/>
            </a:endParaRPr>
          </a:p>
          <a:p>
            <a:r>
              <a:rPr lang="en-US" altLang="zh-TW" sz="2400" b="1" dirty="0" smtClean="0">
                <a:solidFill>
                  <a:srgbClr val="FF0000"/>
                </a:solidFill>
                <a:latin typeface="华文细黑"/>
                <a:ea typeface="华文细黑"/>
                <a:cs typeface="华文细黑"/>
              </a:rPr>
              <a:t>A. </a:t>
            </a:r>
            <a:r>
              <a:rPr lang="zh-CN" altLang="en-US" sz="2400" b="1" dirty="0" smtClean="0">
                <a:solidFill>
                  <a:srgbClr val="FF0000"/>
                </a:solidFill>
                <a:latin typeface="华文细黑"/>
                <a:ea typeface="华文细黑"/>
                <a:cs typeface="华文细黑"/>
              </a:rPr>
              <a:t>教会困难的地方。</a:t>
            </a:r>
            <a:r>
              <a:rPr lang="zh-CN"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我知道你的居所，就</a:t>
            </a:r>
            <a:r>
              <a:rPr lang="zh-TW" altLang="en-US" sz="2400" dirty="0" smtClean="0">
                <a:solidFill>
                  <a:srgbClr val="FF0000"/>
                </a:solidFill>
                <a:latin typeface="华文细黑"/>
                <a:ea typeface="华文细黑"/>
                <a:cs typeface="华文细黑"/>
              </a:rPr>
              <a:t>是有撒但座位之处</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2:13</a:t>
            </a:r>
            <a:r>
              <a:rPr lang="en-US" altLang="zh-CN" sz="2400" dirty="0">
                <a:solidFill>
                  <a:srgbClr val="FF0000"/>
                </a:solidFill>
                <a:latin typeface="华文细黑"/>
                <a:ea typeface="华文细黑"/>
                <a:cs typeface="华文细黑"/>
              </a:rPr>
              <a:t>a</a:t>
            </a:r>
            <a:r>
              <a:rPr lang="zh-CN"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君士坦丁皇帝看到一个火热的十字架在天</a:t>
            </a:r>
            <a:r>
              <a:rPr lang="zh-TW" altLang="en-US" sz="2400" dirty="0" smtClean="0">
                <a:solidFill>
                  <a:srgbClr val="FF0000"/>
                </a:solidFill>
                <a:latin typeface="华文细黑"/>
                <a:ea typeface="华文细黑"/>
                <a:cs typeface="华文细黑"/>
              </a:rPr>
              <a:t>空的</a:t>
            </a:r>
            <a:r>
              <a:rPr lang="zh-CN" altLang="en-US" sz="2400" dirty="0" smtClean="0">
                <a:solidFill>
                  <a:srgbClr val="FF0000"/>
                </a:solidFill>
                <a:latin typeface="华文细黑"/>
                <a:ea typeface="华文细黑"/>
                <a:cs typeface="华文细黑"/>
              </a:rPr>
              <a:t>异象</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听到一个声音说，</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凭此而胜”</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然后，</a:t>
            </a:r>
            <a:r>
              <a:rPr lang="zh-TW" altLang="en-US" sz="2400" dirty="0" smtClean="0">
                <a:solidFill>
                  <a:srgbClr val="FF0000"/>
                </a:solidFill>
                <a:latin typeface="华文细黑"/>
                <a:ea typeface="华文细黑"/>
                <a:cs typeface="华文细黑"/>
              </a:rPr>
              <a:t>他发表了</a:t>
            </a:r>
            <a:r>
              <a:rPr lang="zh-TW" altLang="en-US" sz="2400" dirty="0">
                <a:solidFill>
                  <a:srgbClr val="FF0000"/>
                </a:solidFill>
                <a:latin typeface="华文细黑"/>
                <a:ea typeface="华文细黑"/>
                <a:cs typeface="华文细黑"/>
              </a:rPr>
              <a:t>宽容</a:t>
            </a:r>
            <a:r>
              <a:rPr lang="zh-TW" altLang="en-US" sz="2400" dirty="0" smtClean="0">
                <a:solidFill>
                  <a:srgbClr val="FF0000"/>
                </a:solidFill>
                <a:latin typeface="华文细黑"/>
                <a:ea typeface="华文细黑"/>
                <a:cs typeface="华文细黑"/>
              </a:rPr>
              <a:t>基督教的守则</a:t>
            </a:r>
            <a:r>
              <a:rPr lang="zh-TW" altLang="en-US" sz="2400" dirty="0">
                <a:solidFill>
                  <a:srgbClr val="FF0000"/>
                </a:solidFill>
                <a:latin typeface="华文细黑"/>
                <a:ea typeface="华文细黑"/>
                <a:cs typeface="华文细黑"/>
              </a:rPr>
              <a:t>，并给基督教会许多好处。政府为教会的运作提供了钱，许多异教寺庙被基督徒接管。</a:t>
            </a:r>
            <a:endParaRPr lang="en-US" altLang="zh-TW" sz="2400" dirty="0" smtClean="0">
              <a:solidFill>
                <a:srgbClr val="FF0000"/>
              </a:solidFill>
              <a:latin typeface="华文细黑"/>
              <a:ea typeface="华文细黑"/>
              <a:cs typeface="华文细黑"/>
            </a:endParaRPr>
          </a:p>
          <a:p>
            <a:r>
              <a:rPr lang="en-US" sz="2400" dirty="0" smtClean="0">
                <a:latin typeface="Arial Narrow"/>
                <a:cs typeface="Arial Narrow"/>
              </a:rPr>
              <a:t>“</a:t>
            </a:r>
            <a:r>
              <a:rPr lang="en-US" sz="2400" dirty="0">
                <a:latin typeface="Arial Narrow"/>
                <a:cs typeface="Arial Narrow"/>
              </a:rPr>
              <a:t>To the angel of the church in Pergamum write: These are the words of him who has the sharp, double-edged sword”(Rev.2</a:t>
            </a:r>
            <a:r>
              <a:rPr lang="en-US" sz="2400" dirty="0" smtClean="0">
                <a:latin typeface="Arial Narrow"/>
                <a:cs typeface="Arial Narrow"/>
              </a:rPr>
              <a:t>:12)</a:t>
            </a:r>
            <a:r>
              <a:rPr lang="en-US" sz="2400" dirty="0">
                <a:latin typeface="Arial Narrow"/>
                <a:cs typeface="Arial Narrow"/>
              </a:rPr>
              <a:t>.This refers to the Word of God which </a:t>
            </a:r>
            <a:r>
              <a:rPr lang="en-US" sz="2400" dirty="0" smtClean="0">
                <a:latin typeface="Arial Narrow"/>
                <a:cs typeface="Arial Narrow"/>
              </a:rPr>
              <a:t>sanctifies(</a:t>
            </a:r>
            <a:r>
              <a:rPr lang="en-US" sz="2400" dirty="0">
                <a:latin typeface="Arial Narrow"/>
                <a:cs typeface="Arial Narrow"/>
              </a:rPr>
              <a:t>Jn.17:17), </a:t>
            </a:r>
            <a:r>
              <a:rPr lang="en-US" sz="2400" dirty="0" smtClean="0">
                <a:latin typeface="Arial Narrow"/>
                <a:cs typeface="Arial Narrow"/>
              </a:rPr>
              <a:t>cleanses(</a:t>
            </a:r>
            <a:r>
              <a:rPr lang="en-US" sz="2400" dirty="0">
                <a:latin typeface="Arial Narrow"/>
                <a:cs typeface="Arial Narrow"/>
              </a:rPr>
              <a:t>15:3), brings joy(15:11), </a:t>
            </a:r>
            <a:r>
              <a:rPr lang="en-US" sz="2400" dirty="0" smtClean="0">
                <a:latin typeface="Arial Narrow"/>
                <a:cs typeface="Arial Narrow"/>
              </a:rPr>
              <a:t>and </a:t>
            </a:r>
            <a:r>
              <a:rPr lang="en-US" sz="2400" dirty="0">
                <a:latin typeface="Arial Narrow"/>
                <a:cs typeface="Arial Narrow"/>
              </a:rPr>
              <a:t>peace(16:33).</a:t>
            </a:r>
          </a:p>
          <a:p>
            <a:r>
              <a:rPr lang="en-US" sz="2400" b="1" dirty="0">
                <a:latin typeface="Arial Narrow"/>
                <a:cs typeface="Arial Narrow"/>
              </a:rPr>
              <a:t>A. Difficult location for the Church. </a:t>
            </a:r>
            <a:r>
              <a:rPr lang="en-US" sz="2400" dirty="0">
                <a:latin typeface="Arial Narrow"/>
                <a:cs typeface="Arial Narrow"/>
              </a:rPr>
              <a:t>“I know where you live—where Satan has his throne”(2:13a). </a:t>
            </a:r>
            <a:r>
              <a:rPr lang="en-US" sz="2400" dirty="0" smtClean="0">
                <a:latin typeface="Arial Narrow"/>
                <a:cs typeface="Arial Narrow"/>
              </a:rPr>
              <a:t>Emperor </a:t>
            </a:r>
            <a:r>
              <a:rPr lang="en-US" sz="2400" dirty="0">
                <a:latin typeface="Arial Narrow"/>
                <a:cs typeface="Arial Narrow"/>
              </a:rPr>
              <a:t>Constantine saw a vision of a fiery cross in the sky and heard a voice </a:t>
            </a:r>
            <a:r>
              <a:rPr lang="en-US" sz="2400" dirty="0" err="1">
                <a:latin typeface="Arial Narrow"/>
                <a:cs typeface="Arial Narrow"/>
              </a:rPr>
              <a:t>saying,“In</a:t>
            </a:r>
            <a:r>
              <a:rPr lang="en-US" sz="2400" dirty="0">
                <a:latin typeface="Arial Narrow"/>
                <a:cs typeface="Arial Narrow"/>
              </a:rPr>
              <a:t> this sign conquer.” Then he issued the Edict of Tolerance for Christianity and gave many favors to the Christian Church. The government provided money for the operation of the church and many of the pagan temples were taken over by Christians. </a:t>
            </a: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一。基督的称许。</a:t>
            </a:r>
            <a:r>
              <a:rPr lang="en-US" sz="2800" b="1" dirty="0" smtClean="0">
                <a:latin typeface="Arial Narrow"/>
                <a:cs typeface="Arial Narrow"/>
              </a:rPr>
              <a:t>1. Christ’s </a:t>
            </a:r>
            <a:r>
              <a:rPr lang="en-US" sz="2800" b="1" dirty="0">
                <a:latin typeface="Arial Narrow"/>
                <a:cs typeface="Arial Narrow"/>
              </a:rPr>
              <a:t>commendation</a:t>
            </a:r>
            <a:r>
              <a:rPr lang="en-US" sz="2800" b="1" dirty="0" smtClean="0">
                <a:latin typeface="Arial Narrow"/>
                <a:cs typeface="Arial Narrow"/>
              </a:rPr>
              <a:t>.</a:t>
            </a:r>
            <a:endParaRPr lang="en-US" sz="2800" dirty="0">
              <a:latin typeface="Arial Narrow"/>
              <a:cs typeface="Arial Narrow"/>
            </a:endParaRPr>
          </a:p>
        </p:txBody>
      </p:sp>
      <p:sp>
        <p:nvSpPr>
          <p:cNvPr id="7" name="TextBox 6"/>
          <p:cNvSpPr txBox="1"/>
          <p:nvPr/>
        </p:nvSpPr>
        <p:spPr>
          <a:xfrm>
            <a:off x="8587544" y="-17700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a:solidFill>
                  <a:srgbClr val="0000FF"/>
                </a:solidFill>
                <a:latin typeface="Times"/>
                <a:cs typeface="Times"/>
              </a:rPr>
              <a:t>6</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Tree>
    <p:extLst>
      <p:ext uri="{BB962C8B-B14F-4D97-AF65-F5344CB8AC3E}">
        <p14:creationId xmlns:p14="http://schemas.microsoft.com/office/powerpoint/2010/main" val="2959606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870607"/>
            <a:ext cx="9137169" cy="4832093"/>
          </a:xfrm>
          <a:prstGeom prst="rect">
            <a:avLst/>
          </a:prstGeom>
        </p:spPr>
        <p:txBody>
          <a:bodyPr wrap="square">
            <a:spAutoFit/>
          </a:bodyPr>
          <a:lstStyle/>
          <a:p>
            <a:r>
              <a:rPr lang="en-US" altLang="zh-CN" sz="2800" b="1" dirty="0" smtClean="0">
                <a:solidFill>
                  <a:srgbClr val="FF0000"/>
                </a:solidFill>
                <a:latin typeface="华文细黑"/>
                <a:ea typeface="华文细黑"/>
                <a:cs typeface="华文细黑"/>
              </a:rPr>
              <a:t>B</a:t>
            </a:r>
            <a:r>
              <a:rPr lang="zh-CN" altLang="en-US" sz="2800" b="1" dirty="0" smtClean="0">
                <a:solidFill>
                  <a:srgbClr val="FF0000"/>
                </a:solidFill>
                <a:latin typeface="华文细黑"/>
                <a:ea typeface="华文细黑"/>
                <a:cs typeface="华文细黑"/>
              </a:rPr>
              <a:t>。</a:t>
            </a:r>
            <a:r>
              <a:rPr lang="zh-TW" altLang="en-US" sz="2800" b="1" dirty="0" smtClean="0">
                <a:solidFill>
                  <a:srgbClr val="FF0000"/>
                </a:solidFill>
                <a:latin typeface="华文细黑"/>
                <a:ea typeface="华文细黑"/>
                <a:cs typeface="华文细黑"/>
              </a:rPr>
              <a:t>教会的可靠反应</a:t>
            </a:r>
            <a:r>
              <a:rPr lang="zh-CN" altLang="zh-TW" sz="2800" b="1" dirty="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你还坚</a:t>
            </a:r>
            <a:r>
              <a:rPr lang="zh-TW" altLang="en-US" sz="2800" dirty="0">
                <a:solidFill>
                  <a:srgbClr val="FF0000"/>
                </a:solidFill>
                <a:latin typeface="华文细黑"/>
                <a:ea typeface="华文细黑"/>
                <a:cs typeface="华文细黑"/>
              </a:rPr>
              <a:t>守我的</a:t>
            </a:r>
            <a:r>
              <a:rPr lang="zh-TW" altLang="en-US" sz="2800" dirty="0" smtClean="0">
                <a:solidFill>
                  <a:srgbClr val="FF0000"/>
                </a:solidFill>
                <a:latin typeface="华文细黑"/>
                <a:ea typeface="华文细黑"/>
                <a:cs typeface="华文细黑"/>
              </a:rPr>
              <a:t>名</a:t>
            </a:r>
            <a:r>
              <a:rPr lang="en-US"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2:13</a:t>
            </a:r>
            <a:r>
              <a:rPr lang="en-US" altLang="zh-CN" sz="2800" dirty="0">
                <a:solidFill>
                  <a:srgbClr val="FF0000"/>
                </a:solidFill>
                <a:latin typeface="华文细黑"/>
                <a:ea typeface="华文细黑"/>
                <a:cs typeface="华文细黑"/>
              </a:rPr>
              <a:t>b</a:t>
            </a:r>
            <a:r>
              <a:rPr lang="zh-CN" altLang="en-US" sz="2800" dirty="0" smtClean="0">
                <a:solidFill>
                  <a:srgbClr val="FF0000"/>
                </a:solidFill>
                <a:latin typeface="华文细黑"/>
                <a:ea typeface="华文细黑"/>
                <a:cs typeface="华文细黑"/>
              </a:rPr>
              <a:t>）</a:t>
            </a:r>
            <a:r>
              <a:rPr lang="zh-CN" altLang="zh-CN"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这个教会对基督是真实的。</a:t>
            </a:r>
            <a:endParaRPr lang="en-US" altLang="zh-CN" sz="2800" dirty="0" smtClean="0">
              <a:solidFill>
                <a:srgbClr val="FF0000"/>
              </a:solidFill>
              <a:latin typeface="华文细黑"/>
              <a:ea typeface="华文细黑"/>
              <a:cs typeface="华文细黑"/>
            </a:endParaRPr>
          </a:p>
          <a:p>
            <a:r>
              <a:rPr lang="en-US" altLang="zh-CN" sz="2800" b="1" dirty="0" smtClean="0">
                <a:solidFill>
                  <a:srgbClr val="FF0000"/>
                </a:solidFill>
                <a:latin typeface="华文细黑"/>
                <a:ea typeface="华文细黑"/>
                <a:cs typeface="华文细黑"/>
              </a:rPr>
              <a:t>C.</a:t>
            </a:r>
            <a:r>
              <a:rPr lang="zh-TW" altLang="en-US" sz="2800" b="1" dirty="0">
                <a:solidFill>
                  <a:srgbClr val="FF0000"/>
                </a:solidFill>
                <a:latin typeface="华文细黑"/>
                <a:ea typeface="华文细黑"/>
                <a:cs typeface="华文细黑"/>
              </a:rPr>
              <a:t>教会的理想地位。</a:t>
            </a:r>
            <a:r>
              <a:rPr lang="en-US" altLang="zh-CN"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当我忠心的见证人安提帕在你们中间，撒但所</a:t>
            </a:r>
            <a:r>
              <a:rPr lang="zh-TW" altLang="en-US" sz="2800" dirty="0" smtClean="0">
                <a:solidFill>
                  <a:srgbClr val="FF0000"/>
                </a:solidFill>
                <a:latin typeface="华文细黑"/>
                <a:ea typeface="华文细黑"/>
                <a:cs typeface="华文细黑"/>
              </a:rPr>
              <a:t>住的地方被杀之时</a:t>
            </a:r>
            <a:r>
              <a:rPr lang="en-US" altLang="zh-TW"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没有弃绝我的</a:t>
            </a:r>
            <a:r>
              <a:rPr lang="zh-TW" altLang="en-US" sz="2800" dirty="0" smtClean="0">
                <a:solidFill>
                  <a:srgbClr val="FF0000"/>
                </a:solidFill>
                <a:latin typeface="华文细黑"/>
                <a:ea typeface="华文细黑"/>
                <a:cs typeface="华文细黑"/>
              </a:rPr>
              <a:t>道</a:t>
            </a:r>
            <a:r>
              <a:rPr lang="en-US" altLang="zh-CN" sz="2800" dirty="0" smtClean="0">
                <a:solidFill>
                  <a:srgbClr val="FF0000"/>
                </a:solidFill>
                <a:latin typeface="华文细黑"/>
                <a:ea typeface="华文细黑"/>
                <a:cs typeface="华文细黑"/>
              </a:rPr>
              <a:t>”</a:t>
            </a:r>
          </a:p>
          <a:p>
            <a:r>
              <a:rPr lang="en-US" altLang="zh-CN" sz="2800" dirty="0" smtClean="0">
                <a:solidFill>
                  <a:srgbClr val="FF0000"/>
                </a:solidFill>
                <a:latin typeface="华文细黑"/>
                <a:ea typeface="华文细黑"/>
                <a:cs typeface="华文细黑"/>
              </a:rPr>
              <a:t>(2:13c) </a:t>
            </a:r>
            <a:r>
              <a:rPr lang="zh-CN" altLang="en-US"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这个教会受</a:t>
            </a:r>
            <a:r>
              <a:rPr lang="zh-TW" altLang="en-US" sz="2800" dirty="0">
                <a:solidFill>
                  <a:srgbClr val="FF0000"/>
                </a:solidFill>
                <a:latin typeface="华文细黑"/>
                <a:ea typeface="华文细黑"/>
                <a:cs typeface="华文细黑"/>
              </a:rPr>
              <a:t>到迫害，有一个忠实</a:t>
            </a:r>
            <a:r>
              <a:rPr lang="zh-TW" altLang="en-US" sz="2800" dirty="0" smtClean="0">
                <a:solidFill>
                  <a:srgbClr val="FF0000"/>
                </a:solidFill>
                <a:latin typeface="华文细黑"/>
                <a:ea typeface="华文细黑"/>
                <a:cs typeface="华文细黑"/>
              </a:rPr>
              <a:t>的</a:t>
            </a:r>
            <a:r>
              <a:rPr lang="zh-CN" altLang="en-US" sz="2800" dirty="0" smtClean="0">
                <a:solidFill>
                  <a:srgbClr val="FF0000"/>
                </a:solidFill>
                <a:latin typeface="华文细黑"/>
                <a:ea typeface="华文细黑"/>
                <a:cs typeface="华文细黑"/>
              </a:rPr>
              <a:t>殉道者</a:t>
            </a:r>
            <a:r>
              <a:rPr lang="zh-TW"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sz="2800" b="1" dirty="0">
                <a:latin typeface="Arial Narrow"/>
                <a:cs typeface="Arial Narrow"/>
              </a:rPr>
              <a:t>B. Dependable reaction of the Church.</a:t>
            </a:r>
            <a:r>
              <a:rPr lang="en-US" sz="2800" dirty="0">
                <a:latin typeface="Arial Narrow"/>
                <a:cs typeface="Arial Narrow"/>
              </a:rPr>
              <a:t> “Yet you remain true to my name”(2:13b). This church was true to Christ. </a:t>
            </a:r>
            <a:endParaRPr lang="en-US" sz="2800" dirty="0" smtClean="0">
              <a:latin typeface="Arial Narrow"/>
              <a:cs typeface="Arial Narrow"/>
            </a:endParaRPr>
          </a:p>
          <a:p>
            <a:r>
              <a:rPr lang="en-US" sz="2800" b="1" dirty="0" smtClean="0">
                <a:latin typeface="Arial Narrow"/>
                <a:cs typeface="Arial Narrow"/>
              </a:rPr>
              <a:t>C</a:t>
            </a:r>
            <a:r>
              <a:rPr lang="en-US" sz="2800" b="1" dirty="0">
                <a:latin typeface="Arial Narrow"/>
                <a:cs typeface="Arial Narrow"/>
              </a:rPr>
              <a:t>. Desirable position of the Church.</a:t>
            </a:r>
            <a:r>
              <a:rPr lang="en-US" sz="2800" dirty="0">
                <a:latin typeface="Arial Narrow"/>
                <a:cs typeface="Arial Narrow"/>
              </a:rPr>
              <a:t> “You did not renounce your faith in me, not even in the days of Antipas, my faithful witness, who was put to death in your city—where Satan lives”(2:13c). This church was persecuted and had a faithful martyr. </a:t>
            </a:r>
          </a:p>
        </p:txBody>
      </p:sp>
      <p:sp>
        <p:nvSpPr>
          <p:cNvPr id="4" name="Rectangle 3"/>
          <p:cNvSpPr/>
          <p:nvPr/>
        </p:nvSpPr>
        <p:spPr>
          <a:xfrm>
            <a:off x="0" y="-7905"/>
            <a:ext cx="9144000" cy="870735"/>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91277"/>
            <a:ext cx="9156126" cy="954107"/>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一。基督的称许。</a:t>
            </a:r>
            <a:endParaRPr lang="en-US" altLang="zh-CN" sz="2800" b="1" dirty="0">
              <a:solidFill>
                <a:srgbClr val="FF0000"/>
              </a:solidFill>
              <a:latin typeface="华文细黑"/>
              <a:ea typeface="华文细黑"/>
              <a:cs typeface="华文细黑"/>
            </a:endParaRPr>
          </a:p>
          <a:p>
            <a:r>
              <a:rPr lang="en-US" sz="2800" b="1" dirty="0" smtClean="0">
                <a:latin typeface="Arial Narrow"/>
                <a:cs typeface="Arial Narrow"/>
              </a:rPr>
              <a:t>1. Christ’s </a:t>
            </a:r>
            <a:r>
              <a:rPr lang="en-US" sz="2800" b="1" dirty="0">
                <a:latin typeface="Arial Narrow"/>
                <a:cs typeface="Arial Narrow"/>
              </a:rPr>
              <a:t>commendation</a:t>
            </a:r>
            <a:r>
              <a:rPr lang="en-US" sz="2800" b="1" dirty="0" smtClean="0">
                <a:latin typeface="Arial Narrow"/>
                <a:cs typeface="Arial Narrow"/>
              </a:rPr>
              <a:t>.</a:t>
            </a:r>
            <a:endParaRPr lang="en-US" sz="2800" dirty="0">
              <a:latin typeface="Arial Narrow"/>
              <a:cs typeface="Arial Narrow"/>
            </a:endParaRPr>
          </a:p>
        </p:txBody>
      </p:sp>
      <p:sp>
        <p:nvSpPr>
          <p:cNvPr id="6" name="TextBox 5"/>
          <p:cNvSpPr txBox="1"/>
          <p:nvPr/>
        </p:nvSpPr>
        <p:spPr>
          <a:xfrm>
            <a:off x="8587544" y="23346"/>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(7)</a:t>
            </a:r>
            <a:endParaRPr lang="en-US" sz="2800" dirty="0">
              <a:solidFill>
                <a:srgbClr val="0000FF"/>
              </a:solidFill>
              <a:latin typeface="Times"/>
              <a:cs typeface="Times"/>
            </a:endParaRPr>
          </a:p>
        </p:txBody>
      </p:sp>
    </p:spTree>
    <p:extLst>
      <p:ext uri="{BB962C8B-B14F-4D97-AF65-F5344CB8AC3E}">
        <p14:creationId xmlns:p14="http://schemas.microsoft.com/office/powerpoint/2010/main" val="28602356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73539</TotalTime>
  <Words>2435</Words>
  <Application>Microsoft Macintosh PowerPoint</Application>
  <PresentationFormat>On-screen Show (4:3)</PresentationFormat>
  <Paragraphs>153</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498</cp:revision>
  <cp:lastPrinted>2016-07-31T03:52:23Z</cp:lastPrinted>
  <dcterms:created xsi:type="dcterms:W3CDTF">2016-02-20T15:39:29Z</dcterms:created>
  <dcterms:modified xsi:type="dcterms:W3CDTF">2017-02-10T22:18:43Z</dcterms:modified>
</cp:coreProperties>
</file>