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97" r:id="rId3"/>
    <p:sldId id="296" r:id="rId4"/>
    <p:sldId id="298" r:id="rId5"/>
    <p:sldId id="299" r:id="rId6"/>
    <p:sldId id="300" r:id="rId7"/>
    <p:sldId id="324" r:id="rId8"/>
    <p:sldId id="301" r:id="rId9"/>
    <p:sldId id="302" r:id="rId10"/>
    <p:sldId id="303" r:id="rId11"/>
    <p:sldId id="304" r:id="rId12"/>
    <p:sldId id="305" r:id="rId13"/>
    <p:sldId id="320" r:id="rId14"/>
    <p:sldId id="307" r:id="rId15"/>
    <p:sldId id="321" r:id="rId16"/>
    <p:sldId id="322" r:id="rId17"/>
    <p:sldId id="323" r:id="rId18"/>
    <p:sldId id="309" r:id="rId19"/>
    <p:sldId id="314" r:id="rId20"/>
    <p:sldId id="326" r:id="rId21"/>
    <p:sldId id="32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37" autoAdjust="0"/>
  </p:normalViewPr>
  <p:slideViewPr>
    <p:cSldViewPr snapToGrid="0" snapToObjects="1">
      <p:cViewPr varScale="1">
        <p:scale>
          <a:sx n="75" d="100"/>
          <a:sy n="75" d="100"/>
        </p:scale>
        <p:origin x="-6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1/17/18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Tímù</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hòudài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xiàmiàn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6:9A).</a:t>
            </a:r>
          </a:p>
        </p:txBody>
      </p:sp>
      <p:sp>
        <p:nvSpPr>
          <p:cNvPr id="4" name="Slide Number Placeholder 3"/>
          <p:cNvSpPr>
            <a:spLocks noGrp="1"/>
          </p:cNvSpPr>
          <p:nvPr>
            <p:ph type="sldNum" sz="quarter" idx="10"/>
          </p:nvPr>
        </p:nvSpPr>
        <p:spPr/>
        <p:txBody>
          <a:bodyPr/>
          <a:lstStyle/>
          <a:p>
            <a:fld id="{480BB15E-1FFC-5140-A5E1-72FEDEDAC4D4}" type="slidenum">
              <a:rPr lang="en-US" smtClean="0"/>
              <a:pPr/>
              <a:t>1</a:t>
            </a:fld>
            <a:endParaRPr lang="en-US"/>
          </a:p>
        </p:txBody>
      </p:sp>
    </p:spTree>
    <p:extLst>
      <p:ext uri="{BB962C8B-B14F-4D97-AF65-F5344CB8AC3E}">
        <p14:creationId xmlns:p14="http://schemas.microsoft.com/office/powerpoint/2010/main" val="40807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 </a:t>
            </a:r>
            <a:r>
              <a:rPr lang="en-US" sz="1200" kern="1200" dirty="0" err="1" smtClean="0">
                <a:solidFill>
                  <a:schemeClr val="tx1"/>
                </a:solidFill>
                <a:effectLst/>
                <a:latin typeface="+mn-lt"/>
                <a:ea typeface="+mn-ea"/>
                <a:cs typeface="+mn-cs"/>
              </a:rPr>
              <a:t>Gōngyuē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lìyì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xiéyì</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lìyuē</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lìyuē</a:t>
            </a:r>
            <a:r>
              <a:rPr lang="en-US" sz="1200" kern="1200" dirty="0" smtClean="0">
                <a:solidFill>
                  <a:schemeClr val="tx1"/>
                </a:solidFill>
                <a:effectLst/>
                <a:latin typeface="+mn-lt"/>
                <a:ea typeface="+mn-ea"/>
                <a:cs typeface="+mn-cs"/>
              </a:rPr>
              <a:t>”(6:18A,9:8-17).(2)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jìnrù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”(6:18B).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jìnrù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duǒbì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hóngshuǐ</a:t>
            </a:r>
            <a:r>
              <a:rPr lang="en-US" sz="1200" kern="1200" dirty="0" smtClean="0">
                <a:solidFill>
                  <a:schemeClr val="tx1"/>
                </a:solidFill>
                <a:effectLst/>
                <a:latin typeface="+mn-lt"/>
                <a:ea typeface="+mn-ea"/>
                <a:cs typeface="+mn-cs"/>
              </a:rPr>
              <a:t>”(7:7,13).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lǐtou</a:t>
            </a:r>
            <a:r>
              <a:rPr lang="en-US" sz="1200" kern="1200" dirty="0" smtClean="0">
                <a:solidFill>
                  <a:schemeClr val="tx1"/>
                </a:solidFill>
                <a:effectLst/>
                <a:latin typeface="+mn-lt"/>
                <a:ea typeface="+mn-ea"/>
                <a:cs typeface="+mn-cs"/>
              </a:rPr>
              <a:t>”(7:16B).“</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nàxiē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de”(7:23B).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”(8:15,16,18).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li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zhōngwén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 </a:t>
            </a:r>
            <a:r>
              <a:rPr lang="en-US" sz="1200" kern="1200" dirty="0" err="1" smtClean="0">
                <a:solidFill>
                  <a:schemeClr val="tx1"/>
                </a:solidFill>
                <a:effectLst/>
                <a:latin typeface="+mn-lt"/>
                <a:ea typeface="+mn-ea"/>
                <a:cs typeface="+mn-cs"/>
              </a:rPr>
              <a:t>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jiéjìng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shēngchù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fēiniǎo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fánjì</a:t>
            </a:r>
            <a:r>
              <a:rPr lang="en-US" sz="1200" kern="1200" dirty="0" smtClean="0">
                <a:solidFill>
                  <a:schemeClr val="tx1"/>
                </a:solidFill>
                <a:effectLst/>
                <a:latin typeface="+mn-lt"/>
                <a:ea typeface="+mn-ea"/>
                <a:cs typeface="+mn-cs"/>
              </a:rPr>
              <a:t> “(8:20).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dàilǐng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chóngbài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huàyǔ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dǎogào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gǎibiàn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ānwèi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lìzi.A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Qiángzhuàng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mùzào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”(6:14).“</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hǎobǐ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cōngmíng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fángzi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pánshí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zhuàngzhe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fángzi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fángzi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gēnjī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pánshí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hǎobǐ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wúzhī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fángzi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shātǔ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zhuàngzhe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fángzi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fángzi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dǎotāle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Bìngqiě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7:24-27).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dǐyù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yǔshuǐ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xīliú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héfēng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kàozhe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yǐlài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gāngqiáng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6:10).</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Kuānchǎng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”(6:14C).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dòngwù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shíwù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fángjiān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hàokè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13:2).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Fángshuǐ</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sōngxiāng</a:t>
            </a:r>
            <a:r>
              <a:rPr lang="en-US" sz="1200" kern="1200" dirty="0" smtClean="0">
                <a:solidFill>
                  <a:schemeClr val="tx1"/>
                </a:solidFill>
                <a:effectLst/>
                <a:latin typeface="+mn-lt"/>
                <a:ea typeface="+mn-ea"/>
                <a:cs typeface="+mn-cs"/>
              </a:rPr>
              <a:t>”(6:14D).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shuǐzhōng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17:14-15).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 </a:t>
            </a:r>
            <a:r>
              <a:rPr lang="en-US" sz="1200" kern="1200" dirty="0" err="1" smtClean="0">
                <a:solidFill>
                  <a:schemeClr val="tx1"/>
                </a:solidFill>
                <a:effectLst/>
                <a:latin typeface="+mn-lt"/>
                <a:ea typeface="+mn-ea"/>
                <a:cs typeface="+mn-cs"/>
              </a:rPr>
              <a:t>Dàxiǎo</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sānbǎi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wǔshí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sānshí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zhǒu</a:t>
            </a:r>
            <a:r>
              <a:rPr lang="en-US" sz="1200" kern="1200" dirty="0" smtClean="0">
                <a:solidFill>
                  <a:schemeClr val="tx1"/>
                </a:solidFill>
                <a:effectLst/>
                <a:latin typeface="+mn-lt"/>
                <a:ea typeface="+mn-ea"/>
                <a:cs typeface="+mn-cs"/>
              </a:rPr>
              <a:t>”(6:15). </a:t>
            </a:r>
            <a:r>
              <a:rPr lang="en-US" sz="1200" kern="1200" dirty="0" err="1" smtClean="0">
                <a:solidFill>
                  <a:schemeClr val="tx1"/>
                </a:solidFill>
                <a:effectLst/>
                <a:latin typeface="+mn-lt"/>
                <a:ea typeface="+mn-ea"/>
                <a:cs typeface="+mn-cs"/>
              </a:rPr>
              <a:t>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450 </a:t>
            </a:r>
            <a:r>
              <a:rPr lang="en-US" sz="1200" kern="1200" dirty="0" err="1" smtClean="0">
                <a:solidFill>
                  <a:schemeClr val="tx1"/>
                </a:solidFill>
                <a:effectLst/>
                <a:latin typeface="+mn-lt"/>
                <a:ea typeface="+mn-ea"/>
                <a:cs typeface="+mn-cs"/>
              </a:rPr>
              <a:t>yīngchǐ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kuān</a:t>
            </a:r>
            <a:r>
              <a:rPr lang="en-US" sz="1200" kern="1200" dirty="0" smtClean="0">
                <a:solidFill>
                  <a:schemeClr val="tx1"/>
                </a:solidFill>
                <a:effectLst/>
                <a:latin typeface="+mn-lt"/>
                <a:ea typeface="+mn-ea"/>
                <a:cs typeface="+mn-cs"/>
              </a:rPr>
              <a:t> 75 </a:t>
            </a:r>
            <a:r>
              <a:rPr lang="en-US" sz="1200" kern="1200" dirty="0" err="1" smtClean="0">
                <a:solidFill>
                  <a:schemeClr val="tx1"/>
                </a:solidFill>
                <a:effectLst/>
                <a:latin typeface="+mn-lt"/>
                <a:ea typeface="+mn-ea"/>
                <a:cs typeface="+mn-cs"/>
              </a:rPr>
              <a:t>yīngchǐ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gāo</a:t>
            </a:r>
            <a:r>
              <a:rPr lang="en-US" sz="1200" kern="1200" dirty="0" smtClean="0">
                <a:solidFill>
                  <a:schemeClr val="tx1"/>
                </a:solidFill>
                <a:effectLst/>
                <a:latin typeface="+mn-lt"/>
                <a:ea typeface="+mn-ea"/>
                <a:cs typeface="+mn-cs"/>
              </a:rPr>
              <a:t> 45 </a:t>
            </a:r>
            <a:r>
              <a:rPr lang="en-US" sz="1200" kern="1200" dirty="0" err="1" smtClean="0">
                <a:solidFill>
                  <a:schemeClr val="tx1"/>
                </a:solidFill>
                <a:effectLst/>
                <a:latin typeface="+mn-lt"/>
                <a:ea typeface="+mn-ea"/>
                <a:cs typeface="+mn-cs"/>
              </a:rPr>
              <a:t>huò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135 </a:t>
            </a:r>
            <a:r>
              <a:rPr lang="en-US" sz="1200" kern="1200" dirty="0" err="1" smtClean="0">
                <a:solidFill>
                  <a:schemeClr val="tx1"/>
                </a:solidFill>
                <a:effectLst/>
                <a:latin typeface="+mn-lt"/>
                <a:ea typeface="+mn-ea"/>
                <a:cs typeface="+mn-cs"/>
              </a:rPr>
              <a:t>mǐ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kuān</a:t>
            </a:r>
            <a:r>
              <a:rPr lang="en-US" sz="1200" kern="1200" dirty="0" smtClean="0">
                <a:solidFill>
                  <a:schemeClr val="tx1"/>
                </a:solidFill>
                <a:effectLst/>
                <a:latin typeface="+mn-lt"/>
                <a:ea typeface="+mn-ea"/>
                <a:cs typeface="+mn-cs"/>
              </a:rPr>
              <a:t> 23 </a:t>
            </a:r>
            <a:r>
              <a:rPr lang="en-US" sz="1200" kern="1200" dirty="0" err="1" smtClean="0">
                <a:solidFill>
                  <a:schemeClr val="tx1"/>
                </a:solidFill>
                <a:effectLst/>
                <a:latin typeface="+mn-lt"/>
                <a:ea typeface="+mn-ea"/>
                <a:cs typeface="+mn-cs"/>
              </a:rPr>
              <a:t>mǐ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gāo</a:t>
            </a:r>
            <a:r>
              <a:rPr lang="en-US" sz="1200" kern="1200" dirty="0" smtClean="0">
                <a:solidFill>
                  <a:schemeClr val="tx1"/>
                </a:solidFill>
                <a:effectLst/>
                <a:latin typeface="+mn-lt"/>
                <a:ea typeface="+mn-ea"/>
                <a:cs typeface="+mn-cs"/>
              </a:rPr>
              <a:t> 14 </a:t>
            </a:r>
            <a:r>
              <a:rPr lang="en-US" sz="1200" kern="1200" dirty="0" err="1" smtClean="0">
                <a:solidFill>
                  <a:schemeClr val="tx1"/>
                </a:solidFill>
                <a:effectLst/>
                <a:latin typeface="+mn-lt"/>
                <a:ea typeface="+mn-ea"/>
                <a:cs typeface="+mn-cs"/>
              </a:rPr>
              <a:t>mǐ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xíngzhuàng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fángzi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fúdòng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dǎoháng</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 </a:t>
            </a:r>
            <a:r>
              <a:rPr lang="en-US" sz="1200" kern="1200" dirty="0" err="1" smtClean="0">
                <a:solidFill>
                  <a:schemeClr val="tx1"/>
                </a:solidFill>
                <a:effectLst/>
                <a:latin typeface="+mn-lt"/>
                <a:ea typeface="+mn-ea"/>
                <a:cs typeface="+mn-cs"/>
              </a:rPr>
              <a:t>Chuāngkǒu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shàngbian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gāo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zhǒu</a:t>
            </a:r>
            <a:r>
              <a:rPr lang="en-US" sz="1200" kern="1200" dirty="0" smtClean="0">
                <a:solidFill>
                  <a:schemeClr val="tx1"/>
                </a:solidFill>
                <a:effectLst/>
                <a:latin typeface="+mn-lt"/>
                <a:ea typeface="+mn-ea"/>
                <a:cs typeface="+mn-cs"/>
              </a:rPr>
              <a:t> (18 </a:t>
            </a:r>
            <a:r>
              <a:rPr lang="en-US" sz="1200" kern="1200" dirty="0" err="1" smtClean="0">
                <a:solidFill>
                  <a:schemeClr val="tx1"/>
                </a:solidFill>
                <a:effectLst/>
                <a:latin typeface="+mn-lt"/>
                <a:ea typeface="+mn-ea"/>
                <a:cs typeface="+mn-cs"/>
              </a:rPr>
              <a:t>yīngcùn</a:t>
            </a:r>
            <a:r>
              <a:rPr lang="en-US" sz="1200" kern="1200" dirty="0" smtClean="0">
                <a:solidFill>
                  <a:schemeClr val="tx1"/>
                </a:solidFill>
                <a:effectLst/>
                <a:latin typeface="+mn-lt"/>
                <a:ea typeface="+mn-ea"/>
                <a:cs typeface="+mn-cs"/>
              </a:rPr>
              <a:t>)”(6: 16B).</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Guòle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sìshí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chuānghù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fàngchū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wūyā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wūyā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zhídào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dìshàng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gànle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fàngchū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tuìle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biàndì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bùzháo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luòjiǎo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shēnshǒu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děngle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qītiān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wǎnshàng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diāozhe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gǎnlǎn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yèzi</a:t>
            </a:r>
            <a:r>
              <a:rPr lang="en-US" sz="1200" kern="1200" dirty="0" smtClean="0">
                <a:solidFill>
                  <a:schemeClr val="tx1"/>
                </a:solidFill>
                <a:effectLst/>
                <a:latin typeface="+mn-lt"/>
                <a:ea typeface="+mn-ea"/>
                <a:cs typeface="+mn-cs"/>
              </a:rPr>
              <a:t>”(8:6-11). </a:t>
            </a:r>
            <a:r>
              <a:rPr lang="en-US" sz="1200" kern="1200" dirty="0" err="1" smtClean="0">
                <a:solidFill>
                  <a:schemeClr val="tx1"/>
                </a:solidFill>
                <a:effectLst/>
                <a:latin typeface="+mn-lt"/>
                <a:ea typeface="+mn-ea"/>
                <a:cs typeface="+mn-cs"/>
              </a:rPr>
              <a:t>Diāozhe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gǎnlǎnzhī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gēzi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shìjiè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shúxī</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hépíng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xiàngzhēng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Chuānghù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tōngfēng</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 </a:t>
            </a:r>
            <a:r>
              <a:rPr lang="en-US" sz="1200" kern="1200" dirty="0" err="1" smtClean="0">
                <a:solidFill>
                  <a:schemeClr val="tx1"/>
                </a:solidFill>
                <a:effectLst/>
                <a:latin typeface="+mn-lt"/>
                <a:ea typeface="+mn-ea"/>
                <a:cs typeface="+mn-cs"/>
              </a:rPr>
              <a:t>Mén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pángbiān</a:t>
            </a:r>
            <a:r>
              <a:rPr lang="en-US" sz="1200" kern="1200" dirty="0" smtClean="0">
                <a:solidFill>
                  <a:schemeClr val="tx1"/>
                </a:solidFill>
                <a:effectLst/>
                <a:latin typeface="+mn-lt"/>
                <a:ea typeface="+mn-ea"/>
                <a:cs typeface="+mn-cs"/>
              </a:rPr>
              <a:t>”(6:16C). </a:t>
            </a:r>
            <a:r>
              <a:rPr lang="en-US" sz="1200" kern="1200" dirty="0" err="1" smtClean="0">
                <a:solidFill>
                  <a:schemeClr val="tx1"/>
                </a:solidFill>
                <a:effectLst/>
                <a:latin typeface="+mn-lt"/>
                <a:ea typeface="+mn-ea"/>
                <a:cs typeface="+mn-cs"/>
              </a:rPr>
              <a:t>Dǎkāi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jìnrù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jiùshú</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fāngshì</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zhěngjiù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déjiù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Yēsū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bìrán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10:9).</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zhùfú</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ānwèi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jǐnggào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zhùfú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zǔzhòu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bǎngyàng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zhùfú</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Fánzhí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shēngyǎng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zhòngduō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mǎnle</a:t>
            </a:r>
            <a:r>
              <a:rPr lang="en-US" sz="1200" kern="1200" dirty="0" smtClean="0">
                <a:solidFill>
                  <a:schemeClr val="tx1"/>
                </a:solidFill>
                <a:effectLst/>
                <a:latin typeface="+mn-lt"/>
                <a:ea typeface="+mn-ea"/>
                <a:cs typeface="+mn-cs"/>
              </a:rPr>
              <a:t> de”(9:1).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gēngxīnle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yuánlái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zhùfú</a:t>
            </a:r>
            <a:r>
              <a:rPr lang="en-US" sz="1200" kern="1200" dirty="0" smtClean="0">
                <a:solidFill>
                  <a:schemeClr val="tx1"/>
                </a:solidFill>
                <a:effectLst/>
                <a:latin typeface="+mn-lt"/>
                <a:ea typeface="+mn-ea"/>
                <a:cs typeface="+mn-cs"/>
              </a:rPr>
              <a:t> (1:28)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rénlèi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shíwù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gōngyìng</a:t>
            </a:r>
            <a:r>
              <a:rPr lang="en-US" sz="1200" kern="1200" dirty="0" smtClean="0">
                <a:solidFill>
                  <a:schemeClr val="tx1"/>
                </a:solidFill>
                <a:effectLst/>
                <a:latin typeface="+mn-lt"/>
                <a:ea typeface="+mn-ea"/>
                <a:cs typeface="+mn-cs"/>
              </a:rPr>
              <a:t> (9:3).(2) </a:t>
            </a:r>
            <a:r>
              <a:rPr lang="en-US" sz="1200" kern="1200" dirty="0" err="1" smtClean="0">
                <a:solidFill>
                  <a:schemeClr val="tx1"/>
                </a:solidFill>
                <a:effectLst/>
                <a:latin typeface="+mn-lt"/>
                <a:ea typeface="+mn-ea"/>
                <a:cs typeface="+mn-cs"/>
              </a:rPr>
              <a:t>Bǎohù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xuè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de”(9:6).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dìqiú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jiànlìle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jīgòu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Hūnyīn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(1:26-28; 2:18-25), </a:t>
            </a:r>
            <a:r>
              <a:rPr lang="en-US" sz="1200" kern="1200" dirty="0" err="1" smtClean="0">
                <a:solidFill>
                  <a:schemeClr val="tx1"/>
                </a:solidFill>
                <a:effectLst/>
                <a:latin typeface="+mn-lt"/>
                <a:ea typeface="+mn-ea"/>
                <a:cs typeface="+mn-cs"/>
              </a:rPr>
              <a:t>Rénlèi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guǎnlǐ</a:t>
            </a:r>
            <a:r>
              <a:rPr lang="en-US" sz="1200" kern="1200" dirty="0" smtClean="0">
                <a:solidFill>
                  <a:schemeClr val="tx1"/>
                </a:solidFill>
                <a:effectLst/>
                <a:latin typeface="+mn-lt"/>
                <a:ea typeface="+mn-ea"/>
                <a:cs typeface="+mn-cs"/>
              </a:rPr>
              <a:t> (9:6)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16:13-19; </a:t>
            </a:r>
            <a:r>
              <a:rPr lang="en-US" sz="1200" kern="1200" dirty="0" err="1" smtClean="0">
                <a:solidFill>
                  <a:schemeClr val="tx1"/>
                </a:solidFill>
                <a:effectLst/>
                <a:latin typeface="+mn-lt"/>
                <a:ea typeface="+mn-ea"/>
                <a:cs typeface="+mn-cs"/>
              </a:rPr>
              <a:t>Tú</a:t>
            </a:r>
            <a:r>
              <a:rPr lang="en-US" sz="1200" kern="1200" dirty="0" smtClean="0">
                <a:solidFill>
                  <a:schemeClr val="tx1"/>
                </a:solidFill>
                <a:effectLst/>
                <a:latin typeface="+mn-lt"/>
                <a:ea typeface="+mn-ea"/>
                <a:cs typeface="+mn-cs"/>
              </a:rPr>
              <a:t> 2).(3) </a:t>
            </a:r>
            <a:r>
              <a:rPr lang="en-US" sz="1200" kern="1200" dirty="0" err="1" smtClean="0">
                <a:solidFill>
                  <a:schemeClr val="tx1"/>
                </a:solidFill>
                <a:effectLst/>
                <a:latin typeface="+mn-lt"/>
                <a:ea typeface="+mn-ea"/>
                <a:cs typeface="+mn-cs"/>
              </a:rPr>
              <a:t>Xiǎngshòu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biāozhì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cǎihóng</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zǔzhòu</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bēijù</a:t>
            </a:r>
            <a:r>
              <a:rPr lang="en-US" sz="1200" kern="1200" dirty="0" smtClean="0">
                <a:solidFill>
                  <a:schemeClr val="tx1"/>
                </a:solidFill>
                <a:effectLst/>
                <a:latin typeface="+mn-lt"/>
                <a:ea typeface="+mn-ea"/>
                <a:cs typeface="+mn-cs"/>
              </a:rPr>
              <a:t> de.(A) </a:t>
            </a:r>
            <a:r>
              <a:rPr lang="en-US" sz="1200" kern="1200" dirty="0" err="1" smtClean="0">
                <a:solidFill>
                  <a:schemeClr val="tx1"/>
                </a:solidFill>
                <a:effectLst/>
                <a:latin typeface="+mn-lt"/>
                <a:ea typeface="+mn-ea"/>
                <a:cs typeface="+mn-cs"/>
              </a:rPr>
              <a:t>xiūchǐ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chìzhe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shēnzi</a:t>
            </a:r>
            <a:r>
              <a:rPr lang="en-US" sz="1200" kern="1200" dirty="0" smtClean="0">
                <a:solidFill>
                  <a:schemeClr val="tx1"/>
                </a:solidFill>
                <a:effectLst/>
                <a:latin typeface="+mn-lt"/>
                <a:ea typeface="+mn-ea"/>
                <a:cs typeface="+mn-cs"/>
              </a:rPr>
              <a:t>”(9:20-21).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zuìjiǔ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chìshēn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luǒtǐ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kěchǐ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5:18).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xiānshi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hēle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yībēi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ránhòu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yībēi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zhídào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kòngzhì</a:t>
            </a: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zūnjìng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chìshēn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wàibian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gàosù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dìxiōng</a:t>
            </a:r>
            <a:r>
              <a:rPr lang="en-US" sz="1200" kern="1200" dirty="0" smtClean="0">
                <a:solidFill>
                  <a:schemeClr val="tx1"/>
                </a:solidFill>
                <a:effectLst/>
                <a:latin typeface="+mn-lt"/>
                <a:ea typeface="+mn-ea"/>
                <a:cs typeface="+mn-cs"/>
              </a:rPr>
              <a:t>”(9:22). </a:t>
            </a:r>
            <a:r>
              <a:rPr lang="en-US" sz="1200" kern="1200" dirty="0" err="1" smtClean="0">
                <a:solidFill>
                  <a:schemeClr val="tx1"/>
                </a:solidFill>
                <a:effectLst/>
                <a:latin typeface="+mn-lt"/>
                <a:ea typeface="+mn-ea"/>
                <a:cs typeface="+mn-cs"/>
              </a:rPr>
              <a:t>Hán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hòudài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chūxiàn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ruòdiǎn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Bùyào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zuìjiǔ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fàngdàng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nǎi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shènglíng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chōngmǎn</a:t>
            </a:r>
            <a:r>
              <a:rPr lang="en-US" sz="1200" kern="1200" dirty="0" smtClean="0">
                <a:solidFill>
                  <a:schemeClr val="tx1"/>
                </a:solidFill>
                <a:effectLst/>
                <a:latin typeface="+mn-lt"/>
                <a:ea typeface="+mn-ea"/>
                <a:cs typeface="+mn-cs"/>
              </a:rPr>
              <a:t> (fú:5:18).</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 </a:t>
            </a:r>
            <a:r>
              <a:rPr lang="en-US" sz="1200" kern="1200" dirty="0" err="1" smtClean="0">
                <a:solidFill>
                  <a:schemeClr val="tx1"/>
                </a:solidFill>
                <a:effectLst/>
                <a:latin typeface="+mn-lt"/>
                <a:ea typeface="+mn-ea"/>
                <a:cs typeface="+mn-cs"/>
              </a:rPr>
              <a:t>duānzhèng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Yúshì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dàotuìzhe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jìnqù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bèizhe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fùqīn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chìshēn</a:t>
            </a:r>
            <a:r>
              <a:rPr lang="en-US" sz="1200" kern="1200" dirty="0" smtClean="0">
                <a:solidFill>
                  <a:schemeClr val="tx1"/>
                </a:solidFill>
                <a:effectLst/>
                <a:latin typeface="+mn-lt"/>
                <a:ea typeface="+mn-ea"/>
                <a:cs typeface="+mn-cs"/>
              </a:rPr>
              <a:t>”(9:23).“</a:t>
            </a:r>
            <a:r>
              <a:rPr lang="en-US" sz="1200" kern="1200" dirty="0" err="1" smtClean="0">
                <a:solidFill>
                  <a:schemeClr val="tx1"/>
                </a:solidFill>
                <a:effectLst/>
                <a:latin typeface="+mn-lt"/>
                <a:ea typeface="+mn-ea"/>
                <a:cs typeface="+mn-cs"/>
              </a:rPr>
              <a: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zhēyǎn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xǔduō</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4:8; </a:t>
            </a:r>
            <a:r>
              <a:rPr lang="en-US" sz="1200" kern="1200" dirty="0" err="1" smtClean="0">
                <a:solidFill>
                  <a:schemeClr val="tx1"/>
                </a:solidFill>
                <a:effectLst/>
                <a:latin typeface="+mn-lt"/>
                <a:ea typeface="+mn-ea"/>
                <a:cs typeface="+mn-cs"/>
              </a:rPr>
              <a:t>Zhēn</a:t>
            </a:r>
            <a:r>
              <a:rPr lang="en-US" sz="1200" kern="1200" dirty="0" smtClean="0">
                <a:solidFill>
                  <a:schemeClr val="tx1"/>
                </a:solidFill>
                <a:effectLst/>
                <a:latin typeface="+mn-lt"/>
                <a:ea typeface="+mn-ea"/>
                <a:cs typeface="+mn-cs"/>
              </a:rPr>
              <a:t> 10:12).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chéngrèn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zhēyǎn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yùyán</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núpú</a:t>
            </a:r>
            <a:r>
              <a:rPr lang="en-US" sz="1200" kern="1200" dirty="0" smtClean="0">
                <a:solidFill>
                  <a:schemeClr val="tx1"/>
                </a:solidFill>
                <a:effectLst/>
                <a:latin typeface="+mn-lt"/>
                <a:ea typeface="+mn-ea"/>
                <a:cs typeface="+mn-cs"/>
              </a:rPr>
              <a:t> de (9:25).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shǎn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fùzú</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shǎn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yīngdāng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chēngsòng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shǎn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núpú</a:t>
            </a:r>
            <a:r>
              <a:rPr lang="en-US" sz="1200" kern="1200" dirty="0" smtClean="0">
                <a:solidFill>
                  <a:schemeClr val="tx1"/>
                </a:solidFill>
                <a:effectLst/>
                <a:latin typeface="+mn-lt"/>
                <a:ea typeface="+mn-ea"/>
                <a:cs typeface="+mn-cs"/>
              </a:rPr>
              <a:t>”(9:26).</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kuòzhāng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kuòzhāng</a:t>
            </a:r>
            <a:r>
              <a:rPr lang="en-US" sz="1200" kern="1200" dirty="0" smtClean="0">
                <a:solidFill>
                  <a:schemeClr val="tx1"/>
                </a:solidFill>
                <a:effectLst/>
                <a:latin typeface="+mn-lt"/>
                <a:ea typeface="+mn-ea"/>
                <a:cs typeface="+mn-cs"/>
              </a:rPr>
              <a:t>”(9:27).</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Jiélùn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Wúlùn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fēngbào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duōdà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bǎozuò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hùxiāng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xiàolì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shēngmìng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fēngyǔ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xúnzhǎo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méngyuē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chéngnuò</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cǎihóng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yuēhàn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a:t>
            </a:r>
            <a:r>
              <a:rPr lang="en-US" sz="1200" kern="1200" dirty="0" smtClean="0">
                <a:solidFill>
                  <a:schemeClr val="tx1"/>
                </a:solidFill>
                <a:effectLst/>
                <a:latin typeface="+mn-lt"/>
                <a:ea typeface="+mn-ea"/>
                <a:cs typeface="+mn-cs"/>
              </a:rPr>
              <a:t> 4:3;10:1),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fēngbào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cǎihóng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yǐxī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jié</a:t>
            </a:r>
            <a:r>
              <a:rPr lang="en-US" sz="1200" kern="1200" dirty="0" smtClean="0">
                <a:solidFill>
                  <a:schemeClr val="tx1"/>
                </a:solidFill>
                <a:effectLst/>
                <a:latin typeface="+mn-lt"/>
                <a:ea typeface="+mn-ea"/>
                <a:cs typeface="+mn-cs"/>
              </a:rPr>
              <a:t> (1:28),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fēngbào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huòzhě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9:13,14,16),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děngdào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bàofēngyǔ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guòhòu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rúguǒ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yīngxǔ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cǎihóng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chéngwéi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shēnghuó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fēngbào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bìhù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tiánmì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Yǐnyán:A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Yàdāng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jiāpǔ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Yàdāng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hòudài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xiàmiàn</a:t>
            </a:r>
            <a:r>
              <a:rPr lang="en-US" sz="1200" kern="1200" dirty="0" smtClean="0">
                <a:solidFill>
                  <a:schemeClr val="tx1"/>
                </a:solidFill>
                <a:effectLst/>
                <a:latin typeface="+mn-lt"/>
                <a:ea typeface="+mn-ea"/>
                <a:cs typeface="+mn-cs"/>
              </a:rPr>
              <a:t>”(5:1A).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jiāpǔ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zhuīsù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yàdāng</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jiāpǔ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qǐmíng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cāozuò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shǒuzhōng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láokǔ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cāozuò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láokǔ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zǔ</a:t>
            </a:r>
            <a:r>
              <a:rPr lang="en-US" sz="1200" kern="1200" dirty="0" smtClean="0">
                <a:solidFill>
                  <a:schemeClr val="tx1"/>
                </a:solidFill>
                <a:effectLst/>
                <a:latin typeface="+mn-lt"/>
                <a:ea typeface="+mn-ea"/>
                <a:cs typeface="+mn-cs"/>
              </a:rPr>
              <a:t> de”(5:29).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jiāpǔ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zhuīsù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Suǒyǒu</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wénhuà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láizì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ānwèi</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chuán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Tàitǎn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níkè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mèngxiǎng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chuán</a:t>
            </a:r>
            <a:r>
              <a:rPr lang="en-US" sz="1200" kern="1200" dirty="0" smtClean="0">
                <a:solidFill>
                  <a:schemeClr val="tx1"/>
                </a:solidFill>
                <a:effectLst/>
                <a:latin typeface="+mn-lt"/>
                <a:ea typeface="+mn-ea"/>
                <a:cs typeface="+mn-cs"/>
              </a:rPr>
              <a:t>”.</a:t>
            </a:r>
          </a:p>
          <a:p>
            <a:r>
              <a:rPr lang="en-US" sz="1200" kern="120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80BB15E-1FFC-5140-A5E1-72FEDEDAC4D4}" type="slidenum">
              <a:rPr lang="en-US" smtClean="0"/>
              <a:pPr/>
              <a:t>20</a:t>
            </a:fld>
            <a:endParaRPr lang="en-US"/>
          </a:p>
        </p:txBody>
      </p:sp>
    </p:spTree>
    <p:extLst>
      <p:ext uri="{BB962C8B-B14F-4D97-AF65-F5344CB8AC3E}">
        <p14:creationId xmlns:p14="http://schemas.microsoft.com/office/powerpoint/2010/main" val="423913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Jiātíng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wèntí</a:t>
            </a: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Tōnghūn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nǚzǐ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měimào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suíyì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tiāoxuǎn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qī</a:t>
            </a:r>
            <a:r>
              <a:rPr lang="en-US" sz="1200" kern="1200" dirty="0" smtClean="0">
                <a:solidFill>
                  <a:schemeClr val="tx1"/>
                </a:solidFill>
                <a:effectLst/>
                <a:latin typeface="+mn-lt"/>
                <a:ea typeface="+mn-ea"/>
                <a:cs typeface="+mn-cs"/>
              </a:rPr>
              <a:t>”(6:2).“</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jìngqián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nánrén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nǚzǐ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fànzuì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miáoshùle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chuàngshìjì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5 </a:t>
            </a:r>
            <a:r>
              <a:rPr lang="en-US" sz="1200" kern="1200" dirty="0" err="1" smtClean="0">
                <a:solidFill>
                  <a:schemeClr val="tx1"/>
                </a:solidFill>
                <a:effectLst/>
                <a:latin typeface="+mn-lt"/>
                <a:ea typeface="+mn-ea"/>
                <a:cs typeface="+mn-cs"/>
              </a:rPr>
              <a:t>zhāng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tè</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hòuyì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chuàngshìjì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zhāng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hòuyì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nǚzǐ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tōnghūn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biǎomíng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fēnlí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qúntǐ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rónghé</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Nǐmen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bùxìn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xiāngpèi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a:t>
            </a:r>
            <a:r>
              <a:rPr lang="en-US" sz="1200" kern="1200" dirty="0" smtClean="0">
                <a:solidFill>
                  <a:schemeClr val="tx1"/>
                </a:solidFill>
                <a:effectLst/>
                <a:latin typeface="+mn-lt"/>
                <a:ea typeface="+mn-ea"/>
                <a:cs typeface="+mn-cs"/>
              </a:rPr>
              <a:t> me </a:t>
            </a:r>
            <a:r>
              <a:rPr lang="en-US" sz="1200" kern="1200" dirty="0" err="1" smtClean="0">
                <a:solidFill>
                  <a:schemeClr val="tx1"/>
                </a:solidFill>
                <a:effectLst/>
                <a:latin typeface="+mn-lt"/>
                <a:ea typeface="+mn-ea"/>
                <a:cs typeface="+mn-cs"/>
              </a:rPr>
              <a:t>xiàngjiāo</a:t>
            </a:r>
            <a:r>
              <a:rPr lang="en-US" sz="1200" kern="1200" dirty="0" smtClean="0">
                <a:solidFill>
                  <a:schemeClr val="tx1"/>
                </a:solidFill>
                <a:effectLst/>
                <a:latin typeface="+mn-lt"/>
                <a:ea typeface="+mn-ea"/>
                <a:cs typeface="+mn-cs"/>
              </a:rPr>
              <a:t> ne? </a:t>
            </a:r>
            <a:r>
              <a:rPr lang="en-US" sz="1200" kern="1200" dirty="0" err="1" smtClean="0">
                <a:solidFill>
                  <a:schemeClr val="tx1"/>
                </a:solidFill>
                <a:effectLst/>
                <a:latin typeface="+mn-lt"/>
                <a:ea typeface="+mn-ea"/>
                <a:cs typeface="+mn-cs"/>
              </a:rPr>
              <a:t>Guāngmíng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hēi'àn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a:t>
            </a:r>
            <a:r>
              <a:rPr lang="en-US" sz="1200" kern="1200" dirty="0" smtClean="0">
                <a:solidFill>
                  <a:schemeClr val="tx1"/>
                </a:solidFill>
                <a:effectLst/>
                <a:latin typeface="+mn-lt"/>
                <a:ea typeface="+mn-ea"/>
                <a:cs typeface="+mn-cs"/>
              </a:rPr>
              <a:t> me </a:t>
            </a:r>
            <a:r>
              <a:rPr lang="en-US" sz="1200" kern="1200" dirty="0" err="1" smtClean="0">
                <a:solidFill>
                  <a:schemeClr val="tx1"/>
                </a:solidFill>
                <a:effectLst/>
                <a:latin typeface="+mn-lt"/>
                <a:ea typeface="+mn-ea"/>
                <a:cs typeface="+mn-cs"/>
              </a:rPr>
              <a:t>xiāngtōng</a:t>
            </a:r>
            <a:r>
              <a:rPr lang="en-US" sz="1200" kern="1200" dirty="0" smtClean="0">
                <a:solidFill>
                  <a:schemeClr val="tx1"/>
                </a:solidFill>
                <a:effectLst/>
                <a:latin typeface="+mn-lt"/>
                <a:ea typeface="+mn-ea"/>
                <a:cs typeface="+mn-cs"/>
              </a:rPr>
              <a:t> ne? </a:t>
            </a:r>
            <a:r>
              <a:rPr lang="en-US" sz="1200" kern="1200" dirty="0" err="1" smtClean="0">
                <a:solidFill>
                  <a:schemeClr val="tx1"/>
                </a:solidFill>
                <a:effectLst/>
                <a:latin typeface="+mn-lt"/>
                <a:ea typeface="+mn-ea"/>
                <a:cs typeface="+mn-cs"/>
              </a:rPr>
              <a:t>Jīdū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a:t>
            </a:r>
            <a:r>
              <a:rPr lang="en-US" sz="1200" kern="1200" dirty="0" smtClean="0">
                <a:solidFill>
                  <a:schemeClr val="tx1"/>
                </a:solidFill>
                <a:effectLst/>
                <a:latin typeface="+mn-lt"/>
                <a:ea typeface="+mn-ea"/>
                <a:cs typeface="+mn-cs"/>
              </a:rPr>
              <a:t> me </a:t>
            </a:r>
            <a:r>
              <a:rPr lang="en-US" sz="1200" kern="1200" dirty="0" err="1" smtClean="0">
                <a:solidFill>
                  <a:schemeClr val="tx1"/>
                </a:solidFill>
                <a:effectLst/>
                <a:latin typeface="+mn-lt"/>
                <a:ea typeface="+mn-ea"/>
                <a:cs typeface="+mn-cs"/>
              </a:rPr>
              <a:t>xiāng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ne?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zhǔ</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a:t>
            </a:r>
            <a:r>
              <a:rPr lang="en-US" sz="1200" kern="1200" dirty="0" smtClean="0">
                <a:solidFill>
                  <a:schemeClr val="tx1"/>
                </a:solidFill>
                <a:effectLst/>
                <a:latin typeface="+mn-lt"/>
                <a:ea typeface="+mn-ea"/>
                <a:cs typeface="+mn-cs"/>
              </a:rPr>
              <a:t> me </a:t>
            </a:r>
            <a:r>
              <a:rPr lang="en-US" sz="1200" kern="1200" dirty="0" err="1" smtClean="0">
                <a:solidFill>
                  <a:schemeClr val="tx1"/>
                </a:solidFill>
                <a:effectLst/>
                <a:latin typeface="+mn-lt"/>
                <a:ea typeface="+mn-ea"/>
                <a:cs typeface="+mn-cs"/>
              </a:rPr>
              <a:t>xiānggān</a:t>
            </a:r>
            <a:r>
              <a:rPr lang="en-US" sz="1200" kern="1200" dirty="0" smtClean="0">
                <a:solidFill>
                  <a:schemeClr val="tx1"/>
                </a:solidFill>
                <a:effectLst/>
                <a:latin typeface="+mn-lt"/>
                <a:ea typeface="+mn-ea"/>
                <a:cs typeface="+mn-cs"/>
              </a:rPr>
              <a:t> ne?”(</a:t>
            </a:r>
            <a:r>
              <a:rPr lang="en-US" sz="1200" kern="1200" dirty="0" err="1" smtClean="0">
                <a:solidFill>
                  <a:schemeClr val="tx1"/>
                </a:solidFill>
                <a:effectLst/>
                <a:latin typeface="+mn-lt"/>
                <a:ea typeface="+mn-ea"/>
                <a:cs typeface="+mn-cs"/>
              </a:rPr>
              <a:t>Lín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6:14- 15).</a:t>
            </a:r>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Shìsú</a:t>
            </a:r>
            <a:r>
              <a:rPr lang="en-US" sz="1200" kern="1200" dirty="0" smtClean="0">
                <a:solidFill>
                  <a:schemeClr val="tx1"/>
                </a:solidFill>
                <a:effectLst/>
                <a:latin typeface="+mn-lt"/>
                <a:ea typeface="+mn-ea"/>
                <a:cs typeface="+mn-cs"/>
              </a:rPr>
              <a:t> xié'</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zuì'è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hěn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zhōngrì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sīxiǎng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jǐn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è</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6:5). “</a:t>
            </a:r>
            <a:r>
              <a:rPr lang="en-US" sz="1200" kern="1200" dirty="0" err="1" smtClean="0">
                <a:solidFill>
                  <a:schemeClr val="tx1"/>
                </a:solidFill>
                <a:effectLst/>
                <a:latin typeface="+mn-lt"/>
                <a:ea typeface="+mn-ea"/>
                <a:cs typeface="+mn-cs"/>
              </a:rPr>
              <a:t>Shìjiè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bàihuài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mǎnle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qiángbào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guānkàn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shìjiè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bàihuàile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xuèqì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bàihuàile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xíngwéi</a:t>
            </a:r>
            <a:r>
              <a:rPr lang="en-US" sz="1200" kern="1200" dirty="0" smtClean="0">
                <a:solidFill>
                  <a:schemeClr val="tx1"/>
                </a:solidFill>
                <a:effectLst/>
                <a:latin typeface="+mn-lt"/>
                <a:ea typeface="+mn-ea"/>
                <a:cs typeface="+mn-cs"/>
              </a:rPr>
              <a:t>”(6:11-12).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xiǎnshìle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rénlèi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chèdǐ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bàihuài</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rìzi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jiànglín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rúcǐ</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Shénshèng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shěnpàn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zǒushòu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kūnchóng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kōngzhōng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fēiniǎo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chú</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miè</a:t>
            </a:r>
            <a:r>
              <a:rPr lang="en-US" sz="1200" kern="1200" dirty="0" smtClean="0">
                <a:solidFill>
                  <a:schemeClr val="tx1"/>
                </a:solidFill>
                <a:effectLst/>
                <a:latin typeface="+mn-lt"/>
                <a:ea typeface="+mn-ea"/>
                <a:cs typeface="+mn-cs"/>
              </a:rPr>
              <a:t>”(6:7).“</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xuèqì</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jìntóu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yǐjīng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dìshàng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mǎnle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qiángbào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huǐmiè</a:t>
            </a:r>
            <a:r>
              <a:rPr lang="en-US" sz="1200" kern="1200" dirty="0" smtClean="0">
                <a:solidFill>
                  <a:schemeClr val="tx1"/>
                </a:solidFill>
                <a:effectLst/>
                <a:latin typeface="+mn-lt"/>
                <a:ea typeface="+mn-ea"/>
                <a:cs typeface="+mn-cs"/>
              </a:rPr>
              <a:t>”(6:13).</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lǐngxiù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ānwèi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Yǒuyī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lǐngxiù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biāozhì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lìzi</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Ēndiǎn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bùpèi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ēnhuì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Wéiyǒu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ēn</a:t>
            </a:r>
            <a:r>
              <a:rPr lang="en-US" sz="1200" kern="1200" dirty="0" smtClean="0">
                <a:solidFill>
                  <a:schemeClr val="tx1"/>
                </a:solidFill>
                <a:effectLst/>
                <a:latin typeface="+mn-lt"/>
                <a:ea typeface="+mn-ea"/>
                <a:cs typeface="+mn-cs"/>
              </a:rPr>
              <a:t>”(6:8).</a:t>
            </a:r>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Zhèngyì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nèizài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yěshì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de.“</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”(6:9A).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tārén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de.“</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dāngshí</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shìgè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wánquán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”(6:9B).(3)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Yēhéhuá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quánjiā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jìnrù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miànqián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rén</a:t>
            </a:r>
            <a:r>
              <a:rPr lang="en-US" sz="1200" kern="1200" dirty="0" smtClean="0">
                <a:solidFill>
                  <a:schemeClr val="tx1"/>
                </a:solidFill>
                <a:effectLst/>
                <a:latin typeface="+mn-lt"/>
                <a:ea typeface="+mn-ea"/>
                <a:cs typeface="+mn-cs"/>
              </a:rPr>
              <a:t>”(7:1).</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a:t>
            </a:r>
            <a:r>
              <a:rPr lang="en-US" sz="1200" kern="1200" dirty="0" err="1" smtClean="0">
                <a:solidFill>
                  <a:schemeClr val="tx1"/>
                </a:solidFill>
                <a:effectLst/>
                <a:latin typeface="+mn-lt"/>
                <a:ea typeface="+mn-ea"/>
                <a:cs typeface="+mn-cs"/>
              </a:rPr>
              <a:t>Chuán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hòu</a:t>
            </a:r>
            <a:r>
              <a:rPr lang="en-US" sz="1200" kern="1200" dirty="0" smtClean="0">
                <a:solidFill>
                  <a:schemeClr val="tx1"/>
                </a:solidFill>
                <a:effectLst/>
                <a:latin typeface="+mn-lt"/>
                <a:ea typeface="+mn-ea"/>
                <a:cs typeface="+mn-cs"/>
              </a:rPr>
              <a:t> 2:5; </a:t>
            </a:r>
            <a:r>
              <a:rPr lang="en-US" sz="1200" kern="1200" dirty="0" err="1" smtClean="0">
                <a:solidFill>
                  <a:schemeClr val="tx1"/>
                </a:solidFill>
                <a:effectLst/>
                <a:latin typeface="+mn-lt"/>
                <a:ea typeface="+mn-ea"/>
                <a:cs typeface="+mn-cs"/>
              </a:rPr>
              <a:t>Xī</a:t>
            </a:r>
            <a:r>
              <a:rPr lang="en-US" sz="1200" kern="1200" dirty="0" smtClean="0">
                <a:solidFill>
                  <a:schemeClr val="tx1"/>
                </a:solidFill>
                <a:effectLst/>
                <a:latin typeface="+mn-lt"/>
                <a:ea typeface="+mn-ea"/>
                <a:cs typeface="+mn-cs"/>
              </a:rPr>
              <a:t> 14:14,20).</a:t>
            </a:r>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 </a:t>
            </a:r>
            <a:r>
              <a:rPr lang="en-US" sz="1200" kern="1200" dirty="0" err="1" smtClean="0">
                <a:solidFill>
                  <a:schemeClr val="tx1"/>
                </a:solidFill>
                <a:effectLst/>
                <a:latin typeface="+mn-lt"/>
                <a:ea typeface="+mn-ea"/>
                <a:cs typeface="+mn-cs"/>
              </a:rPr>
              <a:t>Xìnniàn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zhǒng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xìnyǎng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xíngwéi</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huàyǔ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yǎnjiàn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zhexìn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wèi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dòngle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jìngwèi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yùbèile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quánjiā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déjiù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Yīncǐ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dìngle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shìdài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zuì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zìjǐ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chéngshòule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yì</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lái</a:t>
            </a:r>
            <a:r>
              <a:rPr lang="en-US" sz="1200" kern="1200" dirty="0" smtClean="0">
                <a:solidFill>
                  <a:schemeClr val="tx1"/>
                </a:solidFill>
                <a:effectLst/>
                <a:latin typeface="+mn-lt"/>
                <a:ea typeface="+mn-ea"/>
                <a:cs typeface="+mn-cs"/>
              </a:rPr>
              <a:t> 11:7).(2)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xìnxīn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zhōngxīn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tóngxíng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tóngxíng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chuàng</a:t>
            </a:r>
            <a:r>
              <a:rPr lang="en-US" sz="1200" kern="1200" dirty="0" smtClean="0">
                <a:solidFill>
                  <a:schemeClr val="tx1"/>
                </a:solidFill>
                <a:effectLst/>
                <a:latin typeface="+mn-lt"/>
                <a:ea typeface="+mn-ea"/>
                <a:cs typeface="+mn-cs"/>
              </a:rPr>
              <a:t> 6:9C). “</a:t>
            </a:r>
            <a:r>
              <a:rPr lang="en-US" sz="1200" kern="1200" dirty="0" err="1" smtClean="0">
                <a:solidFill>
                  <a:schemeClr val="tx1"/>
                </a:solidFill>
                <a:effectLst/>
                <a:latin typeface="+mn-lt"/>
                <a:ea typeface="+mn-ea"/>
                <a:cs typeface="+mn-cs"/>
              </a:rPr>
              <a:t>Yǐ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tóngxíng</a:t>
            </a:r>
            <a:r>
              <a:rPr lang="en-US" sz="1200" kern="1200" dirty="0" smtClean="0">
                <a:solidFill>
                  <a:schemeClr val="tx1"/>
                </a:solidFill>
                <a:effectLst/>
                <a:latin typeface="+mn-lt"/>
                <a:ea typeface="+mn-ea"/>
                <a:cs typeface="+mn-cs"/>
              </a:rPr>
              <a:t>”(5:22,24).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Jiàodǎo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wǒmen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háizi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zǐsūn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xiāngxìn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Xìnyǎng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bùkějiàn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xiāngxìn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xìn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jiēshòu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kěnéng</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 </a:t>
            </a:r>
            <a:r>
              <a:rPr lang="en-US" sz="1200" kern="1200" dirty="0" err="1" smtClean="0">
                <a:solidFill>
                  <a:schemeClr val="tx1"/>
                </a:solidFill>
                <a:effectLst/>
                <a:latin typeface="+mn-lt"/>
                <a:ea typeface="+mn-ea"/>
                <a:cs typeface="+mn-cs"/>
              </a:rPr>
              <a:t>Tīngcóng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mìnglìng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zūnxíng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mìnglìng</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tīngcóng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fúcóng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Yào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fāngzhōu</a:t>
            </a:r>
            <a:r>
              <a:rPr lang="en-US" sz="1200" kern="1200" dirty="0" smtClean="0">
                <a:solidFill>
                  <a:schemeClr val="tx1"/>
                </a:solidFill>
                <a:effectLst/>
                <a:latin typeface="+mn-lt"/>
                <a:ea typeface="+mn-ea"/>
                <a:cs typeface="+mn-cs"/>
              </a:rPr>
              <a:t>...”(6:14A).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zūnxíng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shuō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dehuà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jiù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zhèyàng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fēnfù</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dōu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zhàoyàng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xíngle</a:t>
            </a:r>
            <a:r>
              <a:rPr lang="en-US" sz="1200" kern="1200" dirty="0" smtClean="0">
                <a:solidFill>
                  <a:schemeClr val="tx1"/>
                </a:solidFill>
                <a:effectLst/>
                <a:latin typeface="+mn-lt"/>
                <a:ea typeface="+mn-ea"/>
                <a:cs typeface="+mn-cs"/>
              </a:rPr>
              <a:t>”(6:22; 7:5). </a:t>
            </a:r>
            <a:r>
              <a:rPr lang="en-US" sz="1200" kern="1200" dirty="0" err="1" smtClean="0">
                <a:solidFill>
                  <a:schemeClr val="tx1"/>
                </a:solidFill>
                <a:effectLst/>
                <a:latin typeface="+mn-lt"/>
                <a:ea typeface="+mn-ea"/>
                <a:cs typeface="+mn-cs"/>
              </a:rPr>
              <a:t>Yìngyòng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Dāng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gāi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zěnme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suǒ</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zhīdào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shìqíng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érzi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tāmen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qīzi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yǔ</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yǎ</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zhàn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yīqǐ</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Shùncóng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xiǎo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yībù</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hé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bù</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1/17/18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5053"/>
            <a:ext cx="9099451" cy="6839201"/>
          </a:xfrm>
        </p:spPr>
        <p:txBody>
          <a:bodyPr>
            <a:noAutofit/>
          </a:bodyPr>
          <a:lstStyle/>
          <a:p>
            <a:pPr algn="r"/>
            <a:r>
              <a:rPr lang="zh-CN" altLang="en-US" sz="2800" b="1" dirty="0">
                <a:solidFill>
                  <a:schemeClr val="tx1"/>
                </a:solidFill>
                <a:latin typeface="华文细黑"/>
                <a:ea typeface="华文细黑"/>
                <a:cs typeface="华文细黑"/>
              </a:rPr>
              <a:t>堪城华人基督</a:t>
            </a:r>
            <a:r>
              <a:rPr lang="zh-CN" altLang="en-US" sz="2800" b="1" dirty="0" smtClean="0">
                <a:solidFill>
                  <a:schemeClr val="tx1"/>
                </a:solidFill>
                <a:latin typeface="华文细黑"/>
                <a:ea typeface="华文细黑"/>
                <a:cs typeface="华文细黑"/>
              </a:rPr>
              <a:t>教会</a:t>
            </a:r>
            <a:endParaRPr lang="en-US" altLang="zh-CN" sz="2800" b="1" dirty="0" smtClean="0">
              <a:solidFill>
                <a:schemeClr val="tx1"/>
              </a:solidFill>
              <a:latin typeface="Arial Narrow"/>
              <a:ea typeface="华文细黑"/>
              <a:cs typeface="Arial Narrow"/>
            </a:endParaRPr>
          </a:p>
          <a:p>
            <a:pPr algn="r"/>
            <a:r>
              <a:rPr lang="en-US" altLang="zh-CN" sz="2800" b="1" dirty="0" smtClean="0">
                <a:solidFill>
                  <a:schemeClr val="tx1"/>
                </a:solidFill>
                <a:latin typeface="Arial Narrow"/>
                <a:ea typeface="华文细黑"/>
                <a:cs typeface="Arial Narrow"/>
              </a:rPr>
              <a:t>GKCCCC</a:t>
            </a:r>
            <a:endParaRPr lang="en-US" altLang="zh-CN" sz="2800" dirty="0" smtClean="0">
              <a:solidFill>
                <a:schemeClr val="tx1"/>
              </a:solidFill>
              <a:ea typeface="华文细黑"/>
              <a:cs typeface="华文细黑"/>
            </a:endParaRPr>
          </a:p>
          <a:p>
            <a:pPr algn="r"/>
            <a:r>
              <a:rPr lang="zh-CN" altLang="en-US" sz="2800" dirty="0" smtClean="0">
                <a:solidFill>
                  <a:srgbClr val="008000"/>
                </a:solidFill>
                <a:ea typeface="华文细黑"/>
                <a:cs typeface="华文细黑"/>
              </a:rPr>
              <a:t>何礼义牧师</a:t>
            </a:r>
            <a:r>
              <a:rPr lang="en-US" altLang="zh-CN" sz="2800" dirty="0" smtClean="0">
                <a:solidFill>
                  <a:srgbClr val="008000"/>
                </a:solidFill>
                <a:ea typeface="华文细黑"/>
                <a:cs typeface="华文细黑"/>
              </a:rPr>
              <a:t> </a:t>
            </a:r>
          </a:p>
          <a:p>
            <a:pPr algn="r"/>
            <a:r>
              <a:rPr lang="en-US" sz="2800" dirty="0" smtClean="0">
                <a:solidFill>
                  <a:srgbClr val="008000"/>
                </a:solidFill>
                <a:ea typeface="华文细黑"/>
                <a:cs typeface="华文细黑"/>
              </a:rPr>
              <a:t>Pastor </a:t>
            </a:r>
            <a:r>
              <a:rPr lang="en-US" sz="2800" dirty="0">
                <a:solidFill>
                  <a:srgbClr val="008000"/>
                </a:solidFill>
                <a:ea typeface="华文细黑"/>
                <a:cs typeface="华文细黑"/>
              </a:rPr>
              <a:t>Gary Hart</a:t>
            </a:r>
          </a:p>
          <a:p>
            <a:pPr algn="r"/>
            <a:r>
              <a:rPr lang="zh-CN" altLang="en-US" sz="2800" b="1" dirty="0" smtClean="0">
                <a:solidFill>
                  <a:srgbClr val="FF0000"/>
                </a:solidFill>
                <a:latin typeface="华文细黑"/>
                <a:ea typeface="华文细黑"/>
                <a:cs typeface="华文细黑"/>
              </a:rPr>
              <a:t>经文</a:t>
            </a:r>
            <a:r>
              <a:rPr lang="en-US" altLang="zh-CN"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创</a:t>
            </a:r>
            <a:r>
              <a:rPr lang="en-US" altLang="zh-CN" sz="2800" b="1" dirty="0">
                <a:solidFill>
                  <a:srgbClr val="FF0000"/>
                </a:solidFill>
                <a:latin typeface="华文细黑"/>
                <a:ea typeface="华文细黑"/>
                <a:cs typeface="华文细黑"/>
              </a:rPr>
              <a:t>6</a:t>
            </a:r>
            <a:r>
              <a:rPr lang="en-US" altLang="zh-CN" sz="2800" b="1" dirty="0" smtClean="0">
                <a:solidFill>
                  <a:srgbClr val="FF0000"/>
                </a:solidFill>
                <a:latin typeface="华文细黑"/>
                <a:ea typeface="华文细黑"/>
                <a:cs typeface="华文细黑"/>
              </a:rPr>
              <a:t>:</a:t>
            </a:r>
            <a:r>
              <a:rPr lang="en-US" altLang="zh-CN" sz="2800" b="1" dirty="0">
                <a:solidFill>
                  <a:srgbClr val="FF0000"/>
                </a:solidFill>
                <a:latin typeface="华文细黑"/>
                <a:ea typeface="华文细黑"/>
                <a:cs typeface="华文细黑"/>
              </a:rPr>
              <a:t>9</a:t>
            </a:r>
            <a:r>
              <a:rPr lang="en-US" altLang="zh-CN" sz="2800" b="1" dirty="0" smtClean="0">
                <a:solidFill>
                  <a:srgbClr val="FF0000"/>
                </a:solidFill>
                <a:latin typeface="华文细黑"/>
                <a:ea typeface="华文细黑"/>
                <a:cs typeface="华文细黑"/>
              </a:rPr>
              <a:t>-22 </a:t>
            </a:r>
          </a:p>
          <a:p>
            <a:pPr algn="r"/>
            <a:r>
              <a:rPr lang="en-US" sz="2800" b="1" dirty="0" smtClean="0">
                <a:solidFill>
                  <a:srgbClr val="FF0000"/>
                </a:solidFill>
                <a:ea typeface="华文细黑"/>
                <a:cs typeface="华文细黑"/>
              </a:rPr>
              <a:t>Text: </a:t>
            </a:r>
            <a:r>
              <a:rPr lang="en-US" altLang="zh-CN" sz="2800" dirty="0" smtClean="0">
                <a:solidFill>
                  <a:srgbClr val="FF0000"/>
                </a:solidFill>
                <a:ea typeface="华文细黑"/>
                <a:cs typeface="华文细黑"/>
              </a:rPr>
              <a:t>Gen.</a:t>
            </a:r>
            <a:r>
              <a:rPr lang="en-US" altLang="zh-CN" sz="2800" dirty="0">
                <a:solidFill>
                  <a:srgbClr val="FF0000"/>
                </a:solidFill>
                <a:ea typeface="华文细黑"/>
                <a:cs typeface="华文细黑"/>
              </a:rPr>
              <a:t>6</a:t>
            </a:r>
            <a:r>
              <a:rPr lang="en-US" sz="2800" dirty="0" smtClean="0">
                <a:solidFill>
                  <a:srgbClr val="FF0000"/>
                </a:solidFill>
                <a:ea typeface="华文细黑"/>
                <a:cs typeface="华文细黑"/>
              </a:rPr>
              <a:t>:</a:t>
            </a:r>
            <a:r>
              <a:rPr lang="en-US" sz="2800" dirty="0">
                <a:solidFill>
                  <a:srgbClr val="FF0000"/>
                </a:solidFill>
                <a:ea typeface="华文细黑"/>
                <a:cs typeface="华文细黑"/>
              </a:rPr>
              <a:t>9</a:t>
            </a:r>
            <a:r>
              <a:rPr lang="en-US" sz="2800" dirty="0" smtClean="0">
                <a:solidFill>
                  <a:srgbClr val="FF0000"/>
                </a:solidFill>
                <a:ea typeface="华文细黑"/>
                <a:cs typeface="华文细黑"/>
              </a:rPr>
              <a:t>-22</a:t>
            </a:r>
          </a:p>
          <a:p>
            <a:pPr algn="r"/>
            <a:r>
              <a:rPr lang="zh-CN" altLang="en-US" sz="2800" b="1" dirty="0" smtClean="0">
                <a:solidFill>
                  <a:srgbClr val="660066"/>
                </a:solidFill>
                <a:ea typeface="华文细黑"/>
                <a:cs typeface="华文细黑"/>
              </a:rPr>
              <a:t>题目</a:t>
            </a:r>
            <a:r>
              <a:rPr lang="en-US" altLang="zh-CN" sz="2800" b="1" dirty="0" smtClean="0">
                <a:solidFill>
                  <a:srgbClr val="660066"/>
                </a:solidFill>
                <a:ea typeface="华文细黑"/>
                <a:cs typeface="华文细黑"/>
              </a:rPr>
              <a:t>:</a:t>
            </a:r>
            <a:r>
              <a:rPr lang="zh-CN" altLang="en-US" sz="2800" b="1" dirty="0">
                <a:solidFill>
                  <a:srgbClr val="660066"/>
                </a:solidFill>
                <a:ea typeface="华文细黑"/>
                <a:cs typeface="华文细黑"/>
              </a:rPr>
              <a:t>“诺亚和妻子”</a:t>
            </a:r>
            <a:endParaRPr lang="en-US" altLang="zh-TW" sz="2800" b="1" dirty="0" smtClean="0">
              <a:solidFill>
                <a:srgbClr val="660066"/>
              </a:solidFill>
              <a:ea typeface="华文细黑"/>
              <a:cs typeface="华文细黑"/>
            </a:endParaRPr>
          </a:p>
          <a:p>
            <a:pPr algn="r"/>
            <a:r>
              <a:rPr lang="en-US" sz="2800" b="1" dirty="0" smtClean="0">
                <a:solidFill>
                  <a:srgbClr val="660066"/>
                </a:solidFill>
                <a:ea typeface="华文细黑"/>
                <a:cs typeface="华文细黑"/>
              </a:rPr>
              <a:t>Topic: </a:t>
            </a:r>
            <a:r>
              <a:rPr lang="en-US" sz="2800" dirty="0" smtClean="0">
                <a:solidFill>
                  <a:srgbClr val="660066"/>
                </a:solidFill>
                <a:ea typeface="华文细黑"/>
                <a:cs typeface="华文细黑"/>
              </a:rPr>
              <a:t>“Noah and Wife”</a:t>
            </a:r>
            <a:r>
              <a:rPr lang="en-US" altLang="zh-CN" sz="2800" b="1" dirty="0" smtClean="0">
                <a:solidFill>
                  <a:srgbClr val="FF0000"/>
                </a:solidFill>
                <a:ea typeface="华文细黑"/>
                <a:cs typeface="华文细黑"/>
              </a:rPr>
              <a:t> </a:t>
            </a:r>
          </a:p>
          <a:p>
            <a:pPr algn="r"/>
            <a:r>
              <a:rPr lang="zh-TW" altLang="en-US" sz="2800"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挪亚的后代记在</a:t>
            </a:r>
            <a:r>
              <a:rPr lang="en-US" sz="2800" dirty="0" smtClean="0">
                <a:solidFill>
                  <a:srgbClr val="0000FF"/>
                </a:solidFill>
                <a:latin typeface="华文细黑"/>
                <a:ea typeface="华文细黑"/>
                <a:cs typeface="华文细黑"/>
              </a:rPr>
              <a:t>下面</a:t>
            </a:r>
            <a:r>
              <a:rPr lang="zh-TW" altLang="en-US" sz="2800" dirty="0" smtClean="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创</a:t>
            </a:r>
            <a:r>
              <a:rPr lang="en-US" altLang="zh-CN" sz="2800" dirty="0">
                <a:solidFill>
                  <a:srgbClr val="0000FF"/>
                </a:solidFill>
                <a:latin typeface="华文细黑"/>
                <a:ea typeface="华文细黑"/>
                <a:cs typeface="华文细黑"/>
              </a:rPr>
              <a:t>6</a:t>
            </a:r>
            <a:r>
              <a:rPr lang="en-US" altLang="zh-CN" sz="2800" dirty="0" smtClean="0">
                <a:solidFill>
                  <a:srgbClr val="0000FF"/>
                </a:solidFill>
                <a:latin typeface="华文细黑"/>
                <a:ea typeface="华文细黑"/>
                <a:cs typeface="华文细黑"/>
              </a:rPr>
              <a:t>:9a)</a:t>
            </a:r>
            <a:r>
              <a:rPr lang="zh-CN" altLang="en-US" sz="2800" dirty="0" smtClean="0">
                <a:solidFill>
                  <a:srgbClr val="0000FF"/>
                </a:solidFill>
                <a:latin typeface="华文细黑"/>
                <a:ea typeface="华文细黑"/>
                <a:cs typeface="华文细黑"/>
              </a:rPr>
              <a:t>。</a:t>
            </a:r>
            <a:endParaRPr lang="en-US" altLang="zh-CN" sz="2800" dirty="0" smtClean="0">
              <a:solidFill>
                <a:srgbClr val="0000FF"/>
              </a:solidFill>
              <a:latin typeface="华文细黑"/>
              <a:ea typeface="华文细黑"/>
              <a:cs typeface="华文细黑"/>
            </a:endParaRPr>
          </a:p>
          <a:p>
            <a:pPr algn="r"/>
            <a:r>
              <a:rPr lang="en-US" sz="2800" dirty="0" smtClean="0">
                <a:solidFill>
                  <a:srgbClr val="0000FF"/>
                </a:solidFill>
              </a:rPr>
              <a:t>“</a:t>
            </a:r>
            <a:r>
              <a:rPr lang="en-US" sz="2800" dirty="0">
                <a:solidFill>
                  <a:srgbClr val="0000FF"/>
                </a:solidFill>
              </a:rPr>
              <a:t>This is the account of Noah and his family”(Gen.6:9a)</a:t>
            </a:r>
            <a:r>
              <a:rPr lang="en-US" sz="2800" dirty="0" smtClean="0">
                <a:solidFill>
                  <a:srgbClr val="0000FF"/>
                </a:solidFill>
              </a:rPr>
              <a:t>.”</a:t>
            </a:r>
          </a:p>
          <a:p>
            <a:pPr algn="r"/>
            <a:r>
              <a:rPr lang="zh-CN" altLang="en-US" sz="2800" b="1" dirty="0" smtClean="0">
                <a:solidFill>
                  <a:schemeClr val="tx1"/>
                </a:solidFill>
                <a:ea typeface="华文细黑"/>
                <a:cs typeface="华文细黑"/>
              </a:rPr>
              <a:t>主日</a:t>
            </a:r>
            <a:r>
              <a:rPr lang="en-US" altLang="zh-CN" sz="2800" b="1" dirty="0" smtClean="0">
                <a:solidFill>
                  <a:schemeClr val="tx1"/>
                </a:solidFill>
                <a:ea typeface="华文细黑"/>
                <a:cs typeface="华文细黑"/>
              </a:rPr>
              <a:t>:</a:t>
            </a:r>
            <a:r>
              <a:rPr lang="zh-CN" altLang="en-US" sz="2800" dirty="0" smtClean="0">
                <a:solidFill>
                  <a:schemeClr val="tx1"/>
                </a:solidFill>
                <a:ea typeface="华文细黑"/>
                <a:cs typeface="华文细黑"/>
              </a:rPr>
              <a:t>二零</a:t>
            </a:r>
            <a:r>
              <a:rPr lang="zh-CN" altLang="en-US" sz="2800" dirty="0">
                <a:solidFill>
                  <a:schemeClr val="tx1"/>
                </a:solidFill>
                <a:ea typeface="华文细黑"/>
                <a:cs typeface="华文细黑"/>
              </a:rPr>
              <a:t>一八年一月</a:t>
            </a:r>
            <a:r>
              <a:rPr lang="zh-CN" altLang="en-US" sz="2800" dirty="0" smtClean="0">
                <a:solidFill>
                  <a:schemeClr val="tx1"/>
                </a:solidFill>
                <a:ea typeface="华文细黑"/>
                <a:cs typeface="华文细黑"/>
              </a:rPr>
              <a:t>二十</a:t>
            </a:r>
            <a:r>
              <a:rPr lang="zh-CN" altLang="en-US" sz="2800" dirty="0">
                <a:solidFill>
                  <a:schemeClr val="tx1"/>
                </a:solidFill>
                <a:ea typeface="华文细黑"/>
                <a:cs typeface="华文细黑"/>
              </a:rPr>
              <a:t>一</a:t>
            </a:r>
            <a:r>
              <a:rPr lang="zh-CN" altLang="en-US" sz="2800" dirty="0" smtClean="0">
                <a:solidFill>
                  <a:schemeClr val="tx1"/>
                </a:solidFill>
                <a:ea typeface="华文细黑"/>
                <a:cs typeface="华文细黑"/>
              </a:rPr>
              <a:t>日</a:t>
            </a:r>
            <a:r>
              <a:rPr lang="en-US" altLang="zh-CN" sz="2800" dirty="0" smtClean="0">
                <a:solidFill>
                  <a:schemeClr val="tx1"/>
                </a:solidFill>
                <a:ea typeface="华文细黑"/>
                <a:cs typeface="华文细黑"/>
              </a:rPr>
              <a:t>                                  </a:t>
            </a:r>
            <a:r>
              <a:rPr lang="en-US" altLang="zh-CN" sz="2800" b="1" dirty="0" smtClean="0">
                <a:solidFill>
                  <a:schemeClr val="tx1"/>
                </a:solidFill>
                <a:ea typeface="华文细黑"/>
                <a:cs typeface="华文细黑"/>
              </a:rPr>
              <a:t>Sunday: </a:t>
            </a:r>
            <a:r>
              <a:rPr lang="en-US" altLang="zh-CN" sz="2800" dirty="0" smtClean="0">
                <a:solidFill>
                  <a:schemeClr val="tx1"/>
                </a:solidFill>
                <a:ea typeface="华文细黑"/>
                <a:cs typeface="华文细黑"/>
              </a:rPr>
              <a:t>Jan.21, 2018 </a:t>
            </a:r>
            <a:endParaRPr lang="en-US" altLang="zh-CN" sz="2800" dirty="0">
              <a:solidFill>
                <a:schemeClr val="tx1"/>
              </a:solidFill>
              <a:ea typeface="华文细黑"/>
              <a:cs typeface="华文细黑"/>
            </a:endParaRPr>
          </a:p>
        </p:txBody>
      </p:sp>
      <p:sp>
        <p:nvSpPr>
          <p:cNvPr id="10" name="TextBox 9"/>
          <p:cNvSpPr txBox="1"/>
          <p:nvPr/>
        </p:nvSpPr>
        <p:spPr>
          <a:xfrm>
            <a:off x="0" y="6396335"/>
            <a:ext cx="1101818" cy="461665"/>
          </a:xfrm>
          <a:prstGeom prst="rect">
            <a:avLst/>
          </a:prstGeom>
          <a:noFill/>
        </p:spPr>
        <p:txBody>
          <a:bodyPr wrap="square" rtlCol="0">
            <a:spAutoFit/>
          </a:bodyPr>
          <a:lstStyle/>
          <a:p>
            <a:r>
              <a:rPr lang="en-US" altLang="zh-CN" sz="2400" dirty="0" smtClean="0">
                <a:solidFill>
                  <a:srgbClr val="008000"/>
                </a:solidFill>
                <a:latin typeface="Arial Narrow"/>
                <a:cs typeface="Arial Narrow"/>
              </a:rPr>
              <a:t>(1)</a:t>
            </a:r>
            <a:endParaRPr lang="en-US" sz="2400" dirty="0">
              <a:solidFill>
                <a:srgbClr val="008000"/>
              </a:solidFill>
              <a:latin typeface="Arial Narrow"/>
              <a:cs typeface="Arial Narrow"/>
            </a:endParaRPr>
          </a:p>
        </p:txBody>
      </p:sp>
      <p:pic>
        <p:nvPicPr>
          <p:cNvPr id="8" name="Picture 7"/>
          <p:cNvPicPr>
            <a:picLocks noChangeAspect="1"/>
          </p:cNvPicPr>
          <p:nvPr/>
        </p:nvPicPr>
        <p:blipFill>
          <a:blip r:embed="rId3"/>
          <a:stretch>
            <a:fillRect/>
          </a:stretch>
        </p:blipFill>
        <p:spPr>
          <a:xfrm>
            <a:off x="-79385" y="-179511"/>
            <a:ext cx="6053001" cy="3752861"/>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90"/>
            <a:ext cx="9187896" cy="3416320"/>
          </a:xfrm>
          <a:prstGeom prst="rect">
            <a:avLst/>
          </a:prstGeom>
        </p:spPr>
        <p:txBody>
          <a:bodyPr wrap="square">
            <a:spAutoFit/>
          </a:bodyPr>
          <a:lstStyle/>
          <a:p>
            <a:r>
              <a:rPr lang="en-US" sz="2400" dirty="0" smtClean="0">
                <a:solidFill>
                  <a:srgbClr val="FF0000"/>
                </a:solidFill>
                <a:latin typeface="华文细黑"/>
                <a:ea typeface="华文细黑"/>
                <a:cs typeface="华文细黑"/>
              </a:rPr>
              <a:t>E</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公约</a:t>
            </a:r>
            <a:r>
              <a:rPr lang="en-US" sz="2400" dirty="0">
                <a:solidFill>
                  <a:srgbClr val="FF0000"/>
                </a:solidFill>
                <a:latin typeface="华文细黑"/>
                <a:ea typeface="华文细黑"/>
                <a:cs typeface="华文细黑"/>
              </a:rPr>
              <a:t>是一项涉及义务和利益的协议</a:t>
            </a:r>
            <a:r>
              <a:rPr lang="en-US" sz="2400" dirty="0" smtClean="0">
                <a:solidFill>
                  <a:srgbClr val="FF0000"/>
                </a:solidFill>
                <a:latin typeface="华文细黑"/>
                <a:ea typeface="华文细黑"/>
                <a:cs typeface="华文细黑"/>
              </a:rPr>
              <a:t>。(1</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神</a:t>
            </a:r>
            <a:r>
              <a:rPr lang="en-US" sz="2400" dirty="0">
                <a:solidFill>
                  <a:srgbClr val="FF0000"/>
                </a:solidFill>
                <a:latin typeface="华文细黑"/>
                <a:ea typeface="华文细黑"/>
                <a:cs typeface="华文细黑"/>
              </a:rPr>
              <a:t>与</a:t>
            </a:r>
            <a:r>
              <a:rPr lang="en-US" sz="2400" dirty="0" smtClean="0">
                <a:solidFill>
                  <a:srgbClr val="FF0000"/>
                </a:solidFill>
                <a:latin typeface="华文细黑"/>
                <a:ea typeface="华文细黑"/>
                <a:cs typeface="华文细黑"/>
              </a:rPr>
              <a:t>诺亚</a:t>
            </a:r>
            <a:r>
              <a:rPr lang="zh-CN" altLang="en-US" sz="2400" dirty="0" smtClean="0">
                <a:solidFill>
                  <a:srgbClr val="FF0000"/>
                </a:solidFill>
                <a:latin typeface="华文细黑"/>
                <a:ea typeface="华文细黑"/>
                <a:cs typeface="华文细黑"/>
              </a:rPr>
              <a:t>立约</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我却要与你立</a:t>
            </a:r>
            <a:r>
              <a:rPr lang="en-US" sz="2400" dirty="0" smtClean="0">
                <a:solidFill>
                  <a:srgbClr val="0000FF"/>
                </a:solidFill>
                <a:latin typeface="华文细黑"/>
                <a:ea typeface="华文细黑"/>
                <a:cs typeface="华文细黑"/>
              </a:rPr>
              <a:t>约”</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6:18a</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9:8</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17)。</a:t>
            </a:r>
            <a:r>
              <a:rPr lang="en-US" sz="2400" dirty="0" smtClean="0">
                <a:solidFill>
                  <a:srgbClr val="FF0000"/>
                </a:solidFill>
                <a:latin typeface="华文细黑"/>
                <a:ea typeface="华文细黑"/>
                <a:cs typeface="华文细黑"/>
              </a:rPr>
              <a:t>(2</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神</a:t>
            </a:r>
            <a:r>
              <a:rPr lang="en-US" sz="2400" dirty="0">
                <a:solidFill>
                  <a:srgbClr val="FF0000"/>
                </a:solidFill>
                <a:latin typeface="华文细黑"/>
                <a:ea typeface="华文细黑"/>
                <a:cs typeface="华文细黑"/>
              </a:rPr>
              <a:t>与诺亚和他的家人立约。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你同你的妻，与儿子，儿妇，都要进入</a:t>
            </a:r>
            <a:r>
              <a:rPr lang="en-US" sz="2400" dirty="0" smtClean="0">
                <a:solidFill>
                  <a:srgbClr val="0000FF"/>
                </a:solidFill>
                <a:latin typeface="华文细黑"/>
                <a:ea typeface="华文细黑"/>
                <a:cs typeface="华文细黑"/>
              </a:rPr>
              <a:t>方舟”(6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18b</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en-US" sz="2400" dirty="0">
                <a:solidFill>
                  <a:srgbClr val="0000FF"/>
                </a:solidFill>
                <a:latin typeface="华文细黑"/>
                <a:ea typeface="华文细黑"/>
                <a:cs typeface="华文细黑"/>
              </a:rPr>
              <a:t>挪亚就同他的妻和儿子，儿妇，都进入方舟，躲避</a:t>
            </a:r>
            <a:r>
              <a:rPr lang="en-US" sz="2400" dirty="0" smtClean="0">
                <a:solidFill>
                  <a:srgbClr val="0000FF"/>
                </a:solidFill>
                <a:latin typeface="华文细黑"/>
                <a:ea typeface="华文细黑"/>
                <a:cs typeface="华文细黑"/>
              </a:rPr>
              <a:t>洪水”(7</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7,13</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“耶和华</a:t>
            </a:r>
            <a:r>
              <a:rPr lang="en-US" sz="2400" dirty="0">
                <a:solidFill>
                  <a:srgbClr val="0000FF"/>
                </a:solidFill>
                <a:latin typeface="华文细黑"/>
                <a:ea typeface="华文细黑"/>
                <a:cs typeface="华文细黑"/>
              </a:rPr>
              <a:t>就把他关在方舟</a:t>
            </a:r>
            <a:r>
              <a:rPr lang="en-US" sz="2400" dirty="0" smtClean="0">
                <a:solidFill>
                  <a:srgbClr val="0000FF"/>
                </a:solidFill>
                <a:latin typeface="华文细黑"/>
                <a:ea typeface="华文细黑"/>
                <a:cs typeface="华文细黑"/>
              </a:rPr>
              <a:t>里头”(7</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16b</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只留下挪亚和那些与他同在方舟里</a:t>
            </a:r>
            <a:r>
              <a:rPr lang="en-US" sz="2400" dirty="0" smtClean="0">
                <a:solidFill>
                  <a:srgbClr val="0000FF"/>
                </a:solidFill>
                <a:latin typeface="华文细黑"/>
                <a:ea typeface="华文细黑"/>
                <a:cs typeface="华文细黑"/>
              </a:rPr>
              <a:t>的”(7</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23b</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en-US" sz="2400" dirty="0">
                <a:solidFill>
                  <a:srgbClr val="0000FF"/>
                </a:solidFill>
                <a:latin typeface="华文细黑"/>
                <a:ea typeface="华文细黑"/>
                <a:cs typeface="华文细黑"/>
              </a:rPr>
              <a:t>神对挪亚说，你和你的妻子，儿子，儿妇都可以出</a:t>
            </a:r>
            <a:r>
              <a:rPr lang="en-US" sz="2400" dirty="0" smtClean="0">
                <a:solidFill>
                  <a:srgbClr val="0000FF"/>
                </a:solidFill>
                <a:latin typeface="华文细黑"/>
                <a:ea typeface="华文细黑"/>
                <a:cs typeface="华文细黑"/>
              </a:rPr>
              <a:t>方舟”(8</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15,16,18</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en-US" sz="2400" dirty="0">
                <a:solidFill>
                  <a:srgbClr val="FF0000"/>
                </a:solidFill>
                <a:latin typeface="华文细黑"/>
                <a:ea typeface="华文细黑"/>
                <a:cs typeface="华文细黑"/>
              </a:rPr>
              <a:t>方舟里有</a:t>
            </a:r>
            <a:r>
              <a:rPr lang="en-US" sz="2400" dirty="0" smtClean="0">
                <a:solidFill>
                  <a:srgbClr val="FF0000"/>
                </a:solidFill>
                <a:latin typeface="华文细黑"/>
                <a:ea typeface="华文细黑"/>
                <a:cs typeface="华文细黑"/>
              </a:rPr>
              <a:t>八</a:t>
            </a:r>
            <a:r>
              <a:rPr lang="zh-CN" altLang="en-US" sz="2400" dirty="0" smtClean="0">
                <a:solidFill>
                  <a:srgbClr val="FF0000"/>
                </a:solidFill>
                <a:latin typeface="华文细黑"/>
                <a:ea typeface="华文细黑"/>
                <a:cs typeface="华文细黑"/>
              </a:rPr>
              <a:t>口</a:t>
            </a:r>
            <a:r>
              <a:rPr lang="en-US" sz="2400" dirty="0" smtClean="0">
                <a:solidFill>
                  <a:srgbClr val="FF0000"/>
                </a:solidFill>
                <a:latin typeface="华文细黑"/>
                <a:ea typeface="华文细黑"/>
                <a:cs typeface="华文细黑"/>
              </a:rPr>
              <a:t>(人</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是船的</a:t>
            </a:r>
            <a:r>
              <a:rPr lang="en-US" sz="2400" dirty="0" smtClean="0">
                <a:solidFill>
                  <a:srgbClr val="FF0000"/>
                </a:solidFill>
                <a:latin typeface="华文细黑"/>
                <a:ea typeface="华文细黑"/>
                <a:cs typeface="华文细黑"/>
              </a:rPr>
              <a:t>中文</a:t>
            </a:r>
            <a:r>
              <a:rPr lang="zh-CN" altLang="en-US" sz="2400" dirty="0" smtClean="0">
                <a:solidFill>
                  <a:srgbClr val="FF0000"/>
                </a:solidFill>
                <a:latin typeface="华文细黑"/>
                <a:ea typeface="华文细黑"/>
                <a:cs typeface="华文细黑"/>
              </a:rPr>
              <a:t>字</a:t>
            </a:r>
            <a:r>
              <a:rPr 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sz="2400" dirty="0">
                <a:solidFill>
                  <a:srgbClr val="FF0000"/>
                </a:solidFill>
                <a:latin typeface="华文细黑"/>
                <a:ea typeface="华文细黑"/>
                <a:cs typeface="华文细黑"/>
              </a:rPr>
              <a:t> </a:t>
            </a:r>
          </a:p>
        </p:txBody>
      </p:sp>
      <p:sp>
        <p:nvSpPr>
          <p:cNvPr id="7" name="Rectangle 6"/>
          <p:cNvSpPr/>
          <p:nvPr/>
        </p:nvSpPr>
        <p:spPr>
          <a:xfrm>
            <a:off x="49270" y="2889946"/>
            <a:ext cx="9138626" cy="3785652"/>
          </a:xfrm>
          <a:prstGeom prst="rect">
            <a:avLst/>
          </a:prstGeom>
        </p:spPr>
        <p:txBody>
          <a:bodyPr wrap="square">
            <a:spAutoFit/>
          </a:bodyPr>
          <a:lstStyle/>
          <a:p>
            <a:r>
              <a:rPr lang="en-US" sz="2400" b="1" dirty="0"/>
              <a:t>E. Covenant</a:t>
            </a:r>
            <a:r>
              <a:rPr lang="en-US" sz="2400" dirty="0"/>
              <a:t> is an agreement that involves obligations and benefits. (1) God’s covenant was with Noah. </a:t>
            </a:r>
            <a:r>
              <a:rPr lang="en-US" sz="2400" dirty="0">
                <a:solidFill>
                  <a:srgbClr val="0000FF"/>
                </a:solidFill>
              </a:rPr>
              <a:t>“But I will establish my covenant with you”(6:18a,9:8-17).</a:t>
            </a:r>
            <a:r>
              <a:rPr lang="en-US" sz="2400" dirty="0"/>
              <a:t> (2) God’s covenant was with Noah and his family. </a:t>
            </a:r>
            <a:r>
              <a:rPr lang="en-US" sz="2400" dirty="0">
                <a:solidFill>
                  <a:srgbClr val="0000FF"/>
                </a:solidFill>
              </a:rPr>
              <a:t>“You and your sons and your wife and your sons’ wives with you”(6: 18b). “And Noah and his sons and his wife and his sons’ wives entered the ark to escape the waters of the flood” (7:7,13). “Then the LORD shut him in”(7:16b)</a:t>
            </a:r>
            <a:r>
              <a:rPr lang="en-US" sz="2400" dirty="0" smtClean="0">
                <a:solidFill>
                  <a:srgbClr val="0000FF"/>
                </a:solidFill>
              </a:rPr>
              <a:t>.“</a:t>
            </a:r>
            <a:r>
              <a:rPr lang="en-US" sz="2400" dirty="0">
                <a:solidFill>
                  <a:srgbClr val="0000FF"/>
                </a:solidFill>
              </a:rPr>
              <a:t>Only Noah was </a:t>
            </a:r>
            <a:r>
              <a:rPr lang="en-US" sz="2400" dirty="0" err="1">
                <a:solidFill>
                  <a:srgbClr val="0000FF"/>
                </a:solidFill>
              </a:rPr>
              <a:t>left</a:t>
            </a:r>
            <a:r>
              <a:rPr lang="en-US" sz="2400" dirty="0" err="1" smtClean="0">
                <a:solidFill>
                  <a:srgbClr val="0000FF"/>
                </a:solidFill>
              </a:rPr>
              <a:t>,and</a:t>
            </a:r>
            <a:r>
              <a:rPr lang="en-US" sz="2400" dirty="0" smtClean="0">
                <a:solidFill>
                  <a:srgbClr val="0000FF"/>
                </a:solidFill>
              </a:rPr>
              <a:t> </a:t>
            </a:r>
            <a:r>
              <a:rPr lang="en-US" sz="2400" dirty="0">
                <a:solidFill>
                  <a:srgbClr val="0000FF"/>
                </a:solidFill>
              </a:rPr>
              <a:t>those with him in the ark</a:t>
            </a:r>
            <a:r>
              <a:rPr lang="en-US" sz="2400" dirty="0" smtClean="0">
                <a:solidFill>
                  <a:srgbClr val="0000FF"/>
                </a:solidFill>
              </a:rPr>
              <a:t>” (</a:t>
            </a:r>
            <a:r>
              <a:rPr lang="en-US" sz="2400" dirty="0">
                <a:solidFill>
                  <a:srgbClr val="0000FF"/>
                </a:solidFill>
              </a:rPr>
              <a:t>7</a:t>
            </a:r>
            <a:r>
              <a:rPr lang="en-US" sz="2400" dirty="0" smtClean="0">
                <a:solidFill>
                  <a:srgbClr val="0000FF"/>
                </a:solidFill>
              </a:rPr>
              <a:t>:</a:t>
            </a:r>
          </a:p>
          <a:p>
            <a:r>
              <a:rPr lang="en-US" sz="2400" dirty="0" smtClean="0">
                <a:solidFill>
                  <a:srgbClr val="0000FF"/>
                </a:solidFill>
              </a:rPr>
              <a:t>23b</a:t>
            </a:r>
            <a:r>
              <a:rPr lang="en-US" sz="2400" dirty="0">
                <a:solidFill>
                  <a:srgbClr val="0000FF"/>
                </a:solidFill>
              </a:rPr>
              <a:t>). </a:t>
            </a:r>
            <a:r>
              <a:rPr lang="en-US" sz="2400" dirty="0" smtClean="0">
                <a:solidFill>
                  <a:srgbClr val="0000FF"/>
                </a:solidFill>
              </a:rPr>
              <a:t>“</a:t>
            </a:r>
            <a:r>
              <a:rPr lang="en-US" sz="2400" dirty="0">
                <a:solidFill>
                  <a:srgbClr val="0000FF"/>
                </a:solidFill>
              </a:rPr>
              <a:t>Then God said to </a:t>
            </a:r>
            <a:r>
              <a:rPr lang="en-US" sz="2400" dirty="0" err="1">
                <a:solidFill>
                  <a:srgbClr val="0000FF"/>
                </a:solidFill>
              </a:rPr>
              <a:t>Noah,Come</a:t>
            </a:r>
            <a:r>
              <a:rPr lang="en-US" sz="2400" dirty="0">
                <a:solidFill>
                  <a:srgbClr val="0000FF"/>
                </a:solidFill>
              </a:rPr>
              <a:t> out of the ark, you and your wife and your sons and their wives”(8:15,16,18). </a:t>
            </a:r>
            <a:r>
              <a:rPr lang="en-US" sz="2400" dirty="0"/>
              <a:t>There were eight </a:t>
            </a:r>
            <a:r>
              <a:rPr lang="en-US" sz="2400" dirty="0" smtClean="0"/>
              <a:t>mouths (</a:t>
            </a:r>
            <a:r>
              <a:rPr lang="en-US" sz="2400" dirty="0"/>
              <a:t>people) in the Ark </a:t>
            </a:r>
            <a:r>
              <a:rPr lang="en-US" sz="2400" dirty="0" smtClean="0"/>
              <a:t>which is </a:t>
            </a:r>
            <a:r>
              <a:rPr lang="en-US" sz="2400" dirty="0"/>
              <a:t>the Chinese </a:t>
            </a:r>
            <a:r>
              <a:rPr lang="en-US" sz="2400" dirty="0" smtClean="0"/>
              <a:t>character </a:t>
            </a:r>
            <a:r>
              <a:rPr lang="en-US" sz="2400" dirty="0"/>
              <a:t>for boat(</a:t>
            </a:r>
            <a:r>
              <a:rPr lang="zh-CN" altLang="en-US" sz="2400" dirty="0"/>
              <a:t>船</a:t>
            </a:r>
            <a:r>
              <a:rPr lang="en-US" sz="2400" dirty="0"/>
              <a:t>).</a:t>
            </a:r>
          </a:p>
        </p:txBody>
      </p:sp>
      <p:sp>
        <p:nvSpPr>
          <p:cNvPr id="5" name="TextBox 4"/>
          <p:cNvSpPr txBox="1"/>
          <p:nvPr/>
        </p:nvSpPr>
        <p:spPr>
          <a:xfrm>
            <a:off x="8478219" y="6396231"/>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(10)</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26261483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1200328"/>
          </a:xfrm>
          <a:prstGeom prst="rect">
            <a:avLst/>
          </a:prstGeom>
        </p:spPr>
        <p:txBody>
          <a:bodyPr wrap="square">
            <a:spAutoFit/>
          </a:bodyPr>
          <a:lstStyle/>
          <a:p>
            <a:r>
              <a:rPr lang="en-US" sz="2400" dirty="0" smtClean="0">
                <a:solidFill>
                  <a:srgbClr val="FF0000"/>
                </a:solidFill>
              </a:rPr>
              <a:t>F</a:t>
            </a:r>
            <a:r>
              <a:rPr lang="zh-CN" altLang="en-US" sz="2400" dirty="0" smtClean="0">
                <a:solidFill>
                  <a:srgbClr val="FF0000"/>
                </a:solidFill>
              </a:rPr>
              <a:t>。</a:t>
            </a:r>
            <a:r>
              <a:rPr lang="en-US" sz="2400" dirty="0" smtClean="0">
                <a:solidFill>
                  <a:srgbClr val="FF0000"/>
                </a:solidFill>
              </a:rPr>
              <a:t>坛是</a:t>
            </a:r>
            <a:r>
              <a:rPr lang="zh-CN" altLang="en-US" sz="2400" dirty="0" smtClean="0">
                <a:solidFill>
                  <a:srgbClr val="FF0000"/>
                </a:solidFill>
              </a:rPr>
              <a:t>给神</a:t>
            </a:r>
            <a:r>
              <a:rPr lang="en-US" sz="2400" dirty="0" smtClean="0">
                <a:solidFill>
                  <a:srgbClr val="FF0000"/>
                </a:solidFill>
              </a:rPr>
              <a:t>建造</a:t>
            </a:r>
            <a:r>
              <a:rPr lang="en-US" sz="2400" dirty="0">
                <a:solidFill>
                  <a:srgbClr val="FF0000"/>
                </a:solidFill>
              </a:rPr>
              <a:t>的。 </a:t>
            </a:r>
            <a:r>
              <a:rPr lang="en-US" sz="2400" dirty="0" smtClean="0">
                <a:solidFill>
                  <a:srgbClr val="0000FF"/>
                </a:solidFill>
              </a:rPr>
              <a:t>“</a:t>
            </a:r>
            <a:r>
              <a:rPr lang="en-US" sz="2400" dirty="0">
                <a:solidFill>
                  <a:srgbClr val="0000FF"/>
                </a:solidFill>
              </a:rPr>
              <a:t>挪亚为耶和华筑了一座坛，拿各类洁净的牲畜，飞鸟献在坛上为燔</a:t>
            </a:r>
            <a:r>
              <a:rPr lang="en-US" sz="2400" dirty="0" smtClean="0">
                <a:solidFill>
                  <a:srgbClr val="0000FF"/>
                </a:solidFill>
              </a:rPr>
              <a:t>祭“（</a:t>
            </a:r>
            <a:r>
              <a:rPr lang="en-US" sz="2400" dirty="0">
                <a:solidFill>
                  <a:srgbClr val="0000FF"/>
                </a:solidFill>
              </a:rPr>
              <a:t>8:20）。 </a:t>
            </a:r>
            <a:r>
              <a:rPr lang="en-US" sz="2400" dirty="0">
                <a:solidFill>
                  <a:srgbClr val="FF0000"/>
                </a:solidFill>
              </a:rPr>
              <a:t>应用：诺亚带领他的家庭崇拜。 家庭祭坛：听到神的话语，祷告，一起</a:t>
            </a:r>
            <a:r>
              <a:rPr lang="en-US" sz="2400" dirty="0" smtClean="0">
                <a:solidFill>
                  <a:srgbClr val="FF0000"/>
                </a:solidFill>
              </a:rPr>
              <a:t>敬拜</a:t>
            </a:r>
            <a:r>
              <a:rPr lang="zh-CN" altLang="en-US" sz="2400" dirty="0" smtClean="0">
                <a:solidFill>
                  <a:srgbClr val="FF0000"/>
                </a:solidFill>
              </a:rPr>
              <a:t>神</a:t>
            </a:r>
            <a:r>
              <a:rPr lang="en-US" sz="2400" dirty="0" smtClean="0">
                <a:solidFill>
                  <a:srgbClr val="FF0000"/>
                </a:solidFill>
              </a:rPr>
              <a:t>。</a:t>
            </a:r>
            <a:endParaRPr lang="en-US" sz="2400" dirty="0">
              <a:solidFill>
                <a:srgbClr val="FF0000"/>
              </a:solidFill>
            </a:endParaRPr>
          </a:p>
        </p:txBody>
      </p:sp>
      <p:sp>
        <p:nvSpPr>
          <p:cNvPr id="7" name="Rectangle 6"/>
          <p:cNvSpPr/>
          <p:nvPr/>
        </p:nvSpPr>
        <p:spPr>
          <a:xfrm>
            <a:off x="0" y="1190932"/>
            <a:ext cx="4724522" cy="3046988"/>
          </a:xfrm>
          <a:prstGeom prst="rect">
            <a:avLst/>
          </a:prstGeom>
        </p:spPr>
        <p:txBody>
          <a:bodyPr wrap="square">
            <a:spAutoFit/>
          </a:bodyPr>
          <a:lstStyle/>
          <a:p>
            <a:r>
              <a:rPr lang="en-US" sz="2400" b="1" dirty="0"/>
              <a:t>F. Altar </a:t>
            </a:r>
            <a:r>
              <a:rPr lang="en-US" sz="2400" dirty="0"/>
              <a:t>is built to God. </a:t>
            </a:r>
            <a:r>
              <a:rPr lang="en-US" sz="2400" dirty="0">
                <a:solidFill>
                  <a:srgbClr val="0000FF"/>
                </a:solidFill>
              </a:rPr>
              <a:t>“Then Noah built an altar to the Lord </a:t>
            </a:r>
            <a:r>
              <a:rPr lang="en-US" sz="2400" dirty="0" smtClean="0">
                <a:solidFill>
                  <a:srgbClr val="0000FF"/>
                </a:solidFill>
              </a:rPr>
              <a:t>and</a:t>
            </a:r>
            <a:r>
              <a:rPr lang="en-US" sz="2400" dirty="0">
                <a:solidFill>
                  <a:srgbClr val="0000FF"/>
                </a:solidFill>
              </a:rPr>
              <a:t>, taking some of all the clean animals and clean birds, he sacrificed burnt offerings on it</a:t>
            </a:r>
            <a:r>
              <a:rPr lang="en-US" sz="2400" dirty="0" smtClean="0">
                <a:solidFill>
                  <a:srgbClr val="0000FF"/>
                </a:solidFill>
              </a:rPr>
              <a:t>” (</a:t>
            </a:r>
            <a:r>
              <a:rPr lang="en-US" sz="2400" dirty="0">
                <a:solidFill>
                  <a:srgbClr val="0000FF"/>
                </a:solidFill>
              </a:rPr>
              <a:t>8:20). </a:t>
            </a:r>
            <a:r>
              <a:rPr lang="en-US" sz="2400" dirty="0"/>
              <a:t>Application: Noah lead his family worship. Family altar: to hear God’s Word, to pray, and to worship God together.</a:t>
            </a:r>
          </a:p>
        </p:txBody>
      </p:sp>
      <p:sp>
        <p:nvSpPr>
          <p:cNvPr id="5" name="TextBox 4"/>
          <p:cNvSpPr txBox="1"/>
          <p:nvPr/>
        </p:nvSpPr>
        <p:spPr>
          <a:xfrm>
            <a:off x="8498065" y="6417635"/>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(11)</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4788888" y="1223002"/>
            <a:ext cx="4395427" cy="4395427"/>
          </a:xfrm>
          <a:prstGeom prst="rect">
            <a:avLst/>
          </a:prstGeom>
        </p:spPr>
      </p:pic>
      <p:sp>
        <p:nvSpPr>
          <p:cNvPr id="6" name="TextBox 5"/>
          <p:cNvSpPr txBox="1"/>
          <p:nvPr/>
        </p:nvSpPr>
        <p:spPr>
          <a:xfrm>
            <a:off x="4801805" y="5632509"/>
            <a:ext cx="4342195" cy="461665"/>
          </a:xfrm>
          <a:prstGeom prst="rect">
            <a:avLst/>
          </a:prstGeom>
          <a:noFill/>
        </p:spPr>
        <p:txBody>
          <a:bodyPr wrap="square" rtlCol="0">
            <a:spAutoFit/>
          </a:bodyPr>
          <a:lstStyle/>
          <a:p>
            <a:r>
              <a:rPr lang="zh-TW" altLang="en-US" sz="2400" b="1" dirty="0">
                <a:solidFill>
                  <a:srgbClr val="FF0000"/>
                </a:solidFill>
                <a:latin typeface="华文细黑"/>
                <a:ea typeface="华文细黑"/>
                <a:cs typeface="华文细黑"/>
              </a:rPr>
              <a:t>家庭祭坛可以改变一个家庭。</a:t>
            </a:r>
            <a:endParaRPr lang="en-US" sz="2400" b="1"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3823599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3046988"/>
          </a:xfrm>
          <a:prstGeom prst="rect">
            <a:avLst/>
          </a:prstGeom>
        </p:spPr>
        <p:txBody>
          <a:bodyPr wrap="square">
            <a:spAutoFit/>
          </a:bodyPr>
          <a:lstStyle/>
          <a:p>
            <a:r>
              <a:rPr lang="en-US"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属</a:t>
            </a:r>
            <a:r>
              <a:rPr lang="en-US" sz="2400" dirty="0">
                <a:solidFill>
                  <a:srgbClr val="FF0000"/>
                </a:solidFill>
                <a:latin typeface="华文细黑"/>
                <a:ea typeface="华文细黑"/>
                <a:cs typeface="华文细黑"/>
              </a:rPr>
              <a:t>灵之家的安慰</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指示</a:t>
            </a:r>
            <a:r>
              <a:rPr lang="en-US" sz="2400" dirty="0">
                <a:solidFill>
                  <a:srgbClr val="FF0000"/>
                </a:solidFill>
                <a:latin typeface="华文细黑"/>
                <a:ea typeface="华文细黑"/>
                <a:cs typeface="华文细黑"/>
              </a:rPr>
              <a:t>建造方舟的指示是什么？ </a:t>
            </a:r>
            <a:r>
              <a:rPr lang="en-US" sz="2400" dirty="0" err="1">
                <a:solidFill>
                  <a:srgbClr val="FF0000"/>
                </a:solidFill>
                <a:latin typeface="华文细黑"/>
                <a:ea typeface="华文细黑"/>
                <a:cs typeface="华文细黑"/>
              </a:rPr>
              <a:t>看一下方舟的</a:t>
            </a:r>
            <a:r>
              <a:rPr lang="en-US" sz="2400" dirty="0" err="1" smtClean="0">
                <a:solidFill>
                  <a:srgbClr val="FF0000"/>
                </a:solidFill>
                <a:latin typeface="华文细黑"/>
                <a:ea typeface="华文细黑"/>
                <a:cs typeface="华文细黑"/>
              </a:rPr>
              <a:t>例子</a:t>
            </a:r>
            <a:r>
              <a:rPr lang="en-US" sz="2400" dirty="0" err="1" smtClean="0">
                <a:solidFill>
                  <a:srgbClr val="FF0000"/>
                </a:solidFill>
                <a:latin typeface="华文细黑"/>
                <a:ea typeface="华文细黑"/>
                <a:cs typeface="华文细黑"/>
              </a:rPr>
              <a:t>。A</a:t>
            </a:r>
            <a:r>
              <a:rPr lang="zh-CN" altLang="en-US" sz="2400" dirty="0">
                <a:solidFill>
                  <a:srgbClr val="FF0000"/>
                </a:solidFill>
                <a:latin typeface="华文细黑"/>
                <a:ea typeface="华文细黑"/>
                <a:cs typeface="华文细黑"/>
              </a:rPr>
              <a:t>。强</a:t>
            </a:r>
            <a:r>
              <a:rPr lang="zh-CN" altLang="en-US" sz="2400" dirty="0" smtClean="0">
                <a:solidFill>
                  <a:srgbClr val="FF0000"/>
                </a:solidFill>
                <a:latin typeface="华文细黑"/>
                <a:ea typeface="华文细黑"/>
                <a:cs typeface="华文细黑"/>
              </a:rPr>
              <a:t>壮。</a:t>
            </a:r>
            <a:r>
              <a:rPr lang="en-US" sz="2400" dirty="0" smtClean="0">
                <a:solidFill>
                  <a:srgbClr val="0000FF"/>
                </a:solidFill>
                <a:latin typeface="华文细黑"/>
                <a:ea typeface="华文细黑"/>
                <a:cs typeface="华文细黑"/>
              </a:rPr>
              <a:t>“用</a:t>
            </a:r>
            <a:r>
              <a:rPr lang="en-US" sz="2400" dirty="0">
                <a:solidFill>
                  <a:srgbClr val="0000FF"/>
                </a:solidFill>
                <a:latin typeface="华文细黑"/>
                <a:ea typeface="华文细黑"/>
                <a:cs typeface="华文细黑"/>
              </a:rPr>
              <a:t>歌斐木造一只</a:t>
            </a:r>
            <a:r>
              <a:rPr lang="en-US" sz="2400" dirty="0" smtClean="0">
                <a:solidFill>
                  <a:srgbClr val="0000FF"/>
                </a:solidFill>
                <a:latin typeface="华文细黑"/>
                <a:ea typeface="华文细黑"/>
                <a:cs typeface="华文细黑"/>
              </a:rPr>
              <a:t>方舟”(6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14)</a:t>
            </a:r>
            <a:r>
              <a:rPr lang="zh-CN" alt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“凡</a:t>
            </a:r>
            <a:r>
              <a:rPr lang="en-US" sz="2400" dirty="0">
                <a:solidFill>
                  <a:srgbClr val="0000FF"/>
                </a:solidFill>
                <a:latin typeface="华文细黑"/>
                <a:ea typeface="华文细黑"/>
                <a:cs typeface="华文细黑"/>
              </a:rPr>
              <a:t>听见我这话就去行的，好比一个聪明人，把房子盖在磐石上。雨淋，水冲，风吹，撞着那房子，房子总不倒塌。因为根基立在磐石上。凡听见我这话不去行的，好比一个无知的人，把房子盖在沙土上。雨淋，水冲，风吹，撞着那房子，房子就倒塌了。并且倒塌得很</a:t>
            </a:r>
            <a:r>
              <a:rPr lang="en-US" sz="2400" dirty="0" smtClean="0">
                <a:solidFill>
                  <a:srgbClr val="0000FF"/>
                </a:solidFill>
                <a:latin typeface="华文细黑"/>
                <a:ea typeface="华文细黑"/>
                <a:cs typeface="华文细黑"/>
              </a:rPr>
              <a:t>大”(</a:t>
            </a:r>
            <a:r>
              <a:rPr lang="zh-CN" altLang="en-US" sz="2400" dirty="0" smtClean="0">
                <a:solidFill>
                  <a:srgbClr val="0000FF"/>
                </a:solidFill>
                <a:latin typeface="华文细黑"/>
                <a:ea typeface="华文细黑"/>
                <a:cs typeface="华文细黑"/>
              </a:rPr>
              <a:t>太</a:t>
            </a:r>
            <a:r>
              <a:rPr lang="en-US" sz="2400" dirty="0" smtClean="0">
                <a:solidFill>
                  <a:srgbClr val="0000FF"/>
                </a:solidFill>
                <a:latin typeface="华文细黑"/>
                <a:ea typeface="华文细黑"/>
                <a:cs typeface="华文细黑"/>
              </a:rPr>
              <a:t>7</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24</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27)</a:t>
            </a:r>
            <a:r>
              <a:rPr lang="en-US" sz="2400" dirty="0" smtClean="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应用：</a:t>
            </a:r>
            <a:r>
              <a:rPr lang="zh-CN" altLang="en-US" sz="2400" dirty="0" smtClean="0">
                <a:solidFill>
                  <a:srgbClr val="FF0000"/>
                </a:solidFill>
                <a:latin typeface="华文细黑"/>
                <a:ea typeface="华文细黑"/>
                <a:cs typeface="华文细黑"/>
              </a:rPr>
              <a:t>它</a:t>
            </a:r>
            <a:r>
              <a:rPr lang="en-US" sz="2400" dirty="0" smtClean="0">
                <a:solidFill>
                  <a:srgbClr val="FF0000"/>
                </a:solidFill>
                <a:latin typeface="华文细黑"/>
                <a:ea typeface="华文细黑"/>
                <a:cs typeface="华文细黑"/>
              </a:rPr>
              <a:t>是</a:t>
            </a:r>
            <a:r>
              <a:rPr lang="en-US" sz="2400" dirty="0">
                <a:solidFill>
                  <a:srgbClr val="FF0000"/>
                </a:solidFill>
                <a:latin typeface="华文细黑"/>
                <a:ea typeface="华文细黑"/>
                <a:cs typeface="华文细黑"/>
              </a:rPr>
              <a:t>为了抵御</a:t>
            </a:r>
            <a:r>
              <a:rPr lang="en-US" sz="2400" dirty="0" smtClean="0">
                <a:solidFill>
                  <a:srgbClr val="FF0000"/>
                </a:solidFill>
                <a:latin typeface="华文细黑"/>
                <a:ea typeface="华文细黑"/>
                <a:cs typeface="华文细黑"/>
              </a:rPr>
              <a:t>雨水，溪流和风而</a:t>
            </a:r>
            <a:r>
              <a:rPr lang="en-US" sz="2400" dirty="0">
                <a:solidFill>
                  <a:srgbClr val="FF0000"/>
                </a:solidFill>
                <a:latin typeface="华文细黑"/>
                <a:ea typeface="华文细黑"/>
                <a:cs typeface="华文细黑"/>
              </a:rPr>
              <a:t>建造的</a:t>
            </a:r>
            <a:r>
              <a:rPr lang="en-US" sz="2400" dirty="0" smtClean="0">
                <a:solidFill>
                  <a:srgbClr val="FF0000"/>
                </a:solidFill>
                <a:latin typeface="华文细黑"/>
                <a:ea typeface="华文细黑"/>
                <a:cs typeface="华文细黑"/>
              </a:rPr>
              <a:t>。 “</a:t>
            </a:r>
            <a:r>
              <a:rPr lang="en-US" sz="2400" dirty="0">
                <a:solidFill>
                  <a:srgbClr val="FF0000"/>
                </a:solidFill>
                <a:latin typeface="华文细黑"/>
                <a:ea typeface="华文细黑"/>
                <a:cs typeface="华文细黑"/>
              </a:rPr>
              <a:t>你们要靠着主，倚赖他的大能大力，作刚强的</a:t>
            </a:r>
            <a:r>
              <a:rPr lang="en-US" sz="2400" dirty="0" smtClean="0">
                <a:solidFill>
                  <a:srgbClr val="FF0000"/>
                </a:solidFill>
                <a:latin typeface="华文细黑"/>
                <a:ea typeface="华文细黑"/>
                <a:cs typeface="华文细黑"/>
              </a:rPr>
              <a:t>人</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弗</a:t>
            </a:r>
            <a:r>
              <a:rPr lang="en-US" altLang="zh-CN" sz="2400" dirty="0" smtClean="0">
                <a:solidFill>
                  <a:srgbClr val="FF0000"/>
                </a:solidFill>
                <a:latin typeface="华文细黑"/>
                <a:ea typeface="华文细黑"/>
                <a:cs typeface="华文细黑"/>
              </a:rPr>
              <a:t>6:10</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7" name="Rectangle 6"/>
          <p:cNvSpPr/>
          <p:nvPr/>
        </p:nvSpPr>
        <p:spPr>
          <a:xfrm>
            <a:off x="0" y="3060585"/>
            <a:ext cx="9144001" cy="3816429"/>
          </a:xfrm>
          <a:prstGeom prst="rect">
            <a:avLst/>
          </a:prstGeom>
        </p:spPr>
        <p:txBody>
          <a:bodyPr wrap="square">
            <a:spAutoFit/>
          </a:bodyPr>
          <a:lstStyle/>
          <a:p>
            <a:r>
              <a:rPr lang="en-US" sz="2200" b="1" dirty="0"/>
              <a:t>2. The comfort of a spiritual </a:t>
            </a:r>
            <a:r>
              <a:rPr lang="en-US" sz="2200" b="1" dirty="0" err="1" smtClean="0"/>
              <a:t>home.</a:t>
            </a:r>
            <a:r>
              <a:rPr lang="en-US" sz="2200" dirty="0" err="1" smtClean="0"/>
              <a:t>What</a:t>
            </a:r>
            <a:r>
              <a:rPr lang="en-US" sz="2200" dirty="0" smtClean="0"/>
              <a:t> </a:t>
            </a:r>
            <a:r>
              <a:rPr lang="en-US" sz="2200" dirty="0"/>
              <a:t>were the </a:t>
            </a:r>
            <a:r>
              <a:rPr lang="en-US" sz="2200" dirty="0" smtClean="0"/>
              <a:t>instructions </a:t>
            </a:r>
            <a:r>
              <a:rPr lang="en-US" sz="2200" dirty="0"/>
              <a:t>from God to build the ark</a:t>
            </a:r>
            <a:r>
              <a:rPr lang="en-US" sz="2200" dirty="0" smtClean="0"/>
              <a:t>? Look </a:t>
            </a:r>
            <a:r>
              <a:rPr lang="en-US" sz="2200" dirty="0"/>
              <a:t>at the example of the </a:t>
            </a:r>
            <a:r>
              <a:rPr lang="en-US" sz="2200" dirty="0" err="1" smtClean="0"/>
              <a:t>Ark.</a:t>
            </a:r>
            <a:r>
              <a:rPr lang="en-US" sz="2200" b="1" dirty="0" err="1" smtClean="0"/>
              <a:t>A.Strong</a:t>
            </a:r>
            <a:r>
              <a:rPr lang="en-US" sz="2200" b="1" dirty="0" err="1"/>
              <a:t>.</a:t>
            </a:r>
            <a:r>
              <a:rPr lang="en-US" sz="2200" dirty="0" err="1">
                <a:solidFill>
                  <a:srgbClr val="0000FF"/>
                </a:solidFill>
              </a:rPr>
              <a:t>“Ark</a:t>
            </a:r>
            <a:r>
              <a:rPr lang="en-US" sz="2200" dirty="0">
                <a:solidFill>
                  <a:srgbClr val="0000FF"/>
                </a:solidFill>
              </a:rPr>
              <a:t> of cypress wood</a:t>
            </a:r>
            <a:r>
              <a:rPr lang="en-US" sz="2200" dirty="0" smtClean="0">
                <a:solidFill>
                  <a:srgbClr val="0000FF"/>
                </a:solidFill>
              </a:rPr>
              <a:t>” </a:t>
            </a:r>
          </a:p>
          <a:p>
            <a:r>
              <a:rPr lang="en-US" sz="2200" dirty="0" smtClean="0">
                <a:solidFill>
                  <a:srgbClr val="0000FF"/>
                </a:solidFill>
              </a:rPr>
              <a:t>(</a:t>
            </a:r>
            <a:r>
              <a:rPr lang="en-US" sz="2200" dirty="0">
                <a:solidFill>
                  <a:srgbClr val="0000FF"/>
                </a:solidFill>
              </a:rPr>
              <a:t>6:14b).“Therefore everyone who hears these words of </a:t>
            </a:r>
            <a:r>
              <a:rPr lang="en-US" sz="2200" dirty="0" smtClean="0">
                <a:solidFill>
                  <a:srgbClr val="0000FF"/>
                </a:solidFill>
              </a:rPr>
              <a:t>mine and puts </a:t>
            </a:r>
            <a:r>
              <a:rPr lang="en-US" sz="2200" dirty="0">
                <a:solidFill>
                  <a:srgbClr val="0000FF"/>
                </a:solidFill>
              </a:rPr>
              <a:t>them into practice is like a wise man who built his house on the </a:t>
            </a:r>
            <a:r>
              <a:rPr lang="en-US" sz="2200" dirty="0" err="1">
                <a:solidFill>
                  <a:srgbClr val="0000FF"/>
                </a:solidFill>
              </a:rPr>
              <a:t>rock.The</a:t>
            </a:r>
            <a:r>
              <a:rPr lang="en-US" sz="2200" dirty="0">
                <a:solidFill>
                  <a:srgbClr val="0000FF"/>
                </a:solidFill>
              </a:rPr>
              <a:t> rain came down, the streams rose, and the winds blew and beat against that house; yet it did not </a:t>
            </a:r>
            <a:r>
              <a:rPr lang="en-US" sz="2200" dirty="0" err="1">
                <a:solidFill>
                  <a:srgbClr val="0000FF"/>
                </a:solidFill>
              </a:rPr>
              <a:t>fall</a:t>
            </a:r>
            <a:r>
              <a:rPr lang="en-US" sz="2200" dirty="0" err="1" smtClean="0">
                <a:solidFill>
                  <a:srgbClr val="0000FF"/>
                </a:solidFill>
              </a:rPr>
              <a:t>,because</a:t>
            </a:r>
            <a:r>
              <a:rPr lang="en-US" sz="2200" dirty="0" smtClean="0">
                <a:solidFill>
                  <a:srgbClr val="0000FF"/>
                </a:solidFill>
              </a:rPr>
              <a:t> </a:t>
            </a:r>
            <a:r>
              <a:rPr lang="en-US" sz="2200" dirty="0">
                <a:solidFill>
                  <a:srgbClr val="0000FF"/>
                </a:solidFill>
              </a:rPr>
              <a:t>it had its foundation on the </a:t>
            </a:r>
            <a:r>
              <a:rPr lang="en-US" sz="2200" dirty="0" err="1">
                <a:solidFill>
                  <a:srgbClr val="0000FF"/>
                </a:solidFill>
              </a:rPr>
              <a:t>rock.But</a:t>
            </a:r>
            <a:r>
              <a:rPr lang="en-US" sz="2200" dirty="0">
                <a:solidFill>
                  <a:srgbClr val="0000FF"/>
                </a:solidFill>
              </a:rPr>
              <a:t> everyone who hears these words of mine and does not put them into practice is like a foolish man who built his house on </a:t>
            </a:r>
            <a:r>
              <a:rPr lang="en-US" sz="2200" dirty="0" err="1">
                <a:solidFill>
                  <a:srgbClr val="0000FF"/>
                </a:solidFill>
              </a:rPr>
              <a:t>sand.The</a:t>
            </a:r>
            <a:r>
              <a:rPr lang="en-US" sz="2200" dirty="0">
                <a:solidFill>
                  <a:srgbClr val="0000FF"/>
                </a:solidFill>
              </a:rPr>
              <a:t> rain came </a:t>
            </a:r>
            <a:r>
              <a:rPr lang="en-US" sz="2200" dirty="0" err="1">
                <a:solidFill>
                  <a:srgbClr val="0000FF"/>
                </a:solidFill>
              </a:rPr>
              <a:t>down,the</a:t>
            </a:r>
            <a:r>
              <a:rPr lang="en-US" sz="2200" dirty="0">
                <a:solidFill>
                  <a:srgbClr val="0000FF"/>
                </a:solidFill>
              </a:rPr>
              <a:t> streams </a:t>
            </a:r>
            <a:r>
              <a:rPr lang="en-US" sz="2200" dirty="0" err="1">
                <a:solidFill>
                  <a:srgbClr val="0000FF"/>
                </a:solidFill>
              </a:rPr>
              <a:t>rose,and</a:t>
            </a:r>
            <a:r>
              <a:rPr lang="en-US" sz="2200" dirty="0">
                <a:solidFill>
                  <a:srgbClr val="0000FF"/>
                </a:solidFill>
              </a:rPr>
              <a:t> the winds </a:t>
            </a:r>
            <a:r>
              <a:rPr lang="en-US" sz="2200" dirty="0" smtClean="0">
                <a:solidFill>
                  <a:srgbClr val="0000FF"/>
                </a:solidFill>
              </a:rPr>
              <a:t>blew and beat </a:t>
            </a:r>
            <a:r>
              <a:rPr lang="en-US" sz="2200" dirty="0">
                <a:solidFill>
                  <a:srgbClr val="0000FF"/>
                </a:solidFill>
              </a:rPr>
              <a:t>against that </a:t>
            </a:r>
            <a:r>
              <a:rPr lang="en-US" sz="2200" dirty="0" err="1">
                <a:solidFill>
                  <a:srgbClr val="0000FF"/>
                </a:solidFill>
              </a:rPr>
              <a:t>house,and</a:t>
            </a:r>
            <a:r>
              <a:rPr lang="en-US" sz="2200" dirty="0">
                <a:solidFill>
                  <a:srgbClr val="0000FF"/>
                </a:solidFill>
              </a:rPr>
              <a:t> it fell with a great crash</a:t>
            </a:r>
            <a:r>
              <a:rPr lang="en-US" sz="2200" dirty="0" smtClean="0">
                <a:solidFill>
                  <a:srgbClr val="0000FF"/>
                </a:solidFill>
              </a:rPr>
              <a:t>”(</a:t>
            </a:r>
            <a:r>
              <a:rPr lang="en-US" sz="2200" dirty="0">
                <a:solidFill>
                  <a:srgbClr val="0000FF"/>
                </a:solidFill>
              </a:rPr>
              <a:t>Mt.7:24-27). </a:t>
            </a:r>
            <a:r>
              <a:rPr lang="en-US" sz="2200" dirty="0" smtClean="0"/>
              <a:t>Application: </a:t>
            </a:r>
            <a:r>
              <a:rPr lang="en-US" altLang="zh-CN" sz="2200" dirty="0" smtClean="0"/>
              <a:t>It</a:t>
            </a:r>
            <a:r>
              <a:rPr lang="en-US" sz="2200" dirty="0" smtClean="0"/>
              <a:t> was </a:t>
            </a:r>
            <a:r>
              <a:rPr lang="en-US" sz="2200" dirty="0"/>
              <a:t>built to </a:t>
            </a:r>
            <a:r>
              <a:rPr lang="en-US" sz="2200" dirty="0" smtClean="0"/>
              <a:t>withstand </a:t>
            </a:r>
            <a:r>
              <a:rPr lang="en-US" sz="2200" dirty="0" err="1" smtClean="0"/>
              <a:t>rain</a:t>
            </a:r>
            <a:r>
              <a:rPr lang="en-US" sz="2200" dirty="0" err="1" smtClean="0"/>
              <a:t>,streams,and</a:t>
            </a:r>
            <a:r>
              <a:rPr lang="en-US" sz="2200" dirty="0" smtClean="0"/>
              <a:t> </a:t>
            </a:r>
            <a:r>
              <a:rPr lang="en-US" sz="2200" dirty="0" smtClean="0"/>
              <a:t>winds</a:t>
            </a:r>
            <a:r>
              <a:rPr lang="en-US" sz="2200" dirty="0" smtClean="0"/>
              <a:t>. </a:t>
            </a:r>
            <a:r>
              <a:rPr lang="en-US" sz="2200" dirty="0" smtClean="0"/>
              <a:t>“</a:t>
            </a:r>
            <a:r>
              <a:rPr lang="en-US" sz="2200" dirty="0"/>
              <a:t>Be strong in the Lord and in his mighty power</a:t>
            </a:r>
            <a:r>
              <a:rPr lang="en-US" sz="2200" dirty="0" smtClean="0"/>
              <a:t>” (</a:t>
            </a:r>
            <a:r>
              <a:rPr lang="en-US" sz="2200" dirty="0"/>
              <a:t>Eph.6:10).</a:t>
            </a:r>
            <a:r>
              <a:rPr lang="en-US" sz="2200" dirty="0"/>
              <a:t> </a:t>
            </a:r>
            <a:endParaRPr lang="en-US" sz="2200" dirty="0"/>
          </a:p>
        </p:txBody>
      </p:sp>
      <p:sp>
        <p:nvSpPr>
          <p:cNvPr id="10" name="TextBox 9"/>
          <p:cNvSpPr txBox="1"/>
          <p:nvPr/>
        </p:nvSpPr>
        <p:spPr>
          <a:xfrm>
            <a:off x="8517911" y="6384521"/>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(12)</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27552101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4524315"/>
          </a:xfrm>
          <a:prstGeom prst="rect">
            <a:avLst/>
          </a:prstGeom>
        </p:spPr>
        <p:txBody>
          <a:bodyPr wrap="square">
            <a:spAutoFit/>
          </a:bodyPr>
          <a:lstStyle/>
          <a:p>
            <a:r>
              <a:rPr lang="en-US" sz="2400" dirty="0">
                <a:solidFill>
                  <a:srgbClr val="FF0000"/>
                </a:solidFill>
                <a:latin typeface="华文细黑"/>
                <a:ea typeface="华文细黑"/>
                <a:cs typeface="华文细黑"/>
              </a:rPr>
              <a:t> </a:t>
            </a:r>
            <a:r>
              <a:rPr lang="en-US" sz="2400" dirty="0" smtClean="0">
                <a:solidFill>
                  <a:srgbClr val="FF0000"/>
                </a:solidFill>
                <a:latin typeface="华文细黑"/>
                <a:ea typeface="华文细黑"/>
                <a:cs typeface="华文细黑"/>
              </a:rPr>
              <a:t>B</a:t>
            </a:r>
            <a:r>
              <a:rPr lang="zh-CN" altLang="en-US" sz="2400" dirty="0" err="1">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宽敞。</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分一间一间地</a:t>
            </a:r>
            <a:r>
              <a:rPr lang="en-US" sz="2400" dirty="0" smtClean="0">
                <a:solidFill>
                  <a:srgbClr val="0000FF"/>
                </a:solidFill>
                <a:latin typeface="华文细黑"/>
                <a:ea typeface="华文细黑"/>
                <a:cs typeface="华文细黑"/>
              </a:rPr>
              <a:t>造”</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14c</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en-US" sz="2400" dirty="0">
                <a:solidFill>
                  <a:srgbClr val="FF0000"/>
                </a:solidFill>
                <a:latin typeface="华文细黑"/>
                <a:ea typeface="华文细黑"/>
                <a:cs typeface="华文细黑"/>
              </a:rPr>
              <a:t>它有动物，食物和诺亚家庭的房间</a:t>
            </a:r>
            <a:r>
              <a:rPr lang="en-US" sz="2400" dirty="0" smtClean="0">
                <a:solidFill>
                  <a:srgbClr val="FF0000"/>
                </a:solidFill>
                <a:latin typeface="华文细黑"/>
                <a:ea typeface="华文细黑"/>
                <a:cs typeface="华文细黑"/>
              </a:rPr>
              <a:t>。应用</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它</a:t>
            </a:r>
            <a:r>
              <a:rPr lang="en-US" sz="2400" dirty="0" smtClean="0">
                <a:solidFill>
                  <a:srgbClr val="FF0000"/>
                </a:solidFill>
                <a:latin typeface="华文细黑"/>
                <a:ea typeface="华文细黑"/>
                <a:cs typeface="华文细黑"/>
              </a:rPr>
              <a:t>是</a:t>
            </a:r>
            <a:r>
              <a:rPr lang="en-US" sz="2400" dirty="0">
                <a:solidFill>
                  <a:srgbClr val="FF0000"/>
                </a:solidFill>
                <a:latin typeface="华文细黑"/>
                <a:ea typeface="华文细黑"/>
                <a:cs typeface="华文细黑"/>
              </a:rPr>
              <a:t>为了好客而建造</a:t>
            </a:r>
            <a:r>
              <a:rPr lang="en-US" sz="2400" dirty="0" smtClean="0">
                <a:solidFill>
                  <a:srgbClr val="FF0000"/>
                </a:solidFill>
                <a:latin typeface="华文细黑"/>
                <a:ea typeface="华文细黑"/>
                <a:cs typeface="华文细黑"/>
              </a:rPr>
              <a:t>的</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来</a:t>
            </a:r>
            <a:r>
              <a:rPr lang="en-US" altLang="zh-CN" sz="2400" dirty="0" smtClean="0">
                <a:solidFill>
                  <a:srgbClr val="FF0000"/>
                </a:solidFill>
                <a:latin typeface="华文细黑"/>
                <a:ea typeface="华文细黑"/>
                <a:cs typeface="华文细黑"/>
              </a:rPr>
              <a:t>13:2</a:t>
            </a:r>
            <a:r>
              <a:rPr 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en-US" sz="2400" dirty="0" smtClean="0">
                <a:solidFill>
                  <a:srgbClr val="FF0000"/>
                </a:solidFill>
                <a:latin typeface="华文细黑"/>
                <a:ea typeface="华文细黑"/>
                <a:cs typeface="华文细黑"/>
              </a:rPr>
              <a:t>C</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防水</a:t>
            </a:r>
            <a:r>
              <a:rPr lang="zh-CN" altLang="en-US" sz="2400" dirty="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里外抹上</a:t>
            </a:r>
            <a:r>
              <a:rPr lang="en-US" sz="2400" dirty="0" smtClean="0">
                <a:solidFill>
                  <a:srgbClr val="0000FF"/>
                </a:solidFill>
                <a:latin typeface="华文细黑"/>
                <a:ea typeface="华文细黑"/>
                <a:cs typeface="华文细黑"/>
              </a:rPr>
              <a:t>松香”</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14d</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en-US" sz="2400" dirty="0" smtClean="0">
                <a:solidFill>
                  <a:srgbClr val="FF0000"/>
                </a:solidFill>
                <a:latin typeface="华文细黑"/>
                <a:ea typeface="华文细黑"/>
                <a:cs typeface="华文细黑"/>
              </a:rPr>
              <a:t>应用</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它</a:t>
            </a:r>
            <a:r>
              <a:rPr lang="en-US" sz="2400" dirty="0" smtClean="0">
                <a:solidFill>
                  <a:srgbClr val="FF0000"/>
                </a:solidFill>
                <a:latin typeface="华文细黑"/>
                <a:ea typeface="华文细黑"/>
                <a:cs typeface="华文细黑"/>
              </a:rPr>
              <a:t>建</a:t>
            </a:r>
            <a:r>
              <a:rPr lang="en-US" sz="2400" dirty="0">
                <a:solidFill>
                  <a:srgbClr val="FF0000"/>
                </a:solidFill>
                <a:latin typeface="华文细黑"/>
                <a:ea typeface="华文细黑"/>
                <a:cs typeface="华文细黑"/>
              </a:rPr>
              <a:t>在水中，</a:t>
            </a:r>
            <a:r>
              <a:rPr lang="en-US" sz="2400" dirty="0" smtClean="0">
                <a:solidFill>
                  <a:srgbClr val="FF0000"/>
                </a:solidFill>
                <a:latin typeface="华文细黑"/>
                <a:ea typeface="华文细黑"/>
                <a:cs typeface="华文细黑"/>
              </a:rPr>
              <a:t>但</a:t>
            </a:r>
            <a:r>
              <a:rPr lang="zh-CN" altLang="en-US" sz="2400" dirty="0" smtClean="0">
                <a:solidFill>
                  <a:srgbClr val="FF0000"/>
                </a:solidFill>
                <a:latin typeface="华文细黑"/>
                <a:ea typeface="华文细黑"/>
                <a:cs typeface="华文细黑"/>
              </a:rPr>
              <a:t>它</a:t>
            </a:r>
            <a:r>
              <a:rPr lang="zh-CN" altLang="en-US" sz="2400" dirty="0" smtClean="0">
                <a:solidFill>
                  <a:srgbClr val="FF0000"/>
                </a:solidFill>
                <a:latin typeface="华文细黑"/>
                <a:ea typeface="华文细黑"/>
                <a:cs typeface="华文细黑"/>
              </a:rPr>
              <a:t>内</a:t>
            </a:r>
            <a:r>
              <a:rPr lang="en-US" sz="2400" dirty="0" smtClean="0">
                <a:solidFill>
                  <a:srgbClr val="FF0000"/>
                </a:solidFill>
                <a:latin typeface="华文细黑"/>
                <a:ea typeface="华文细黑"/>
                <a:cs typeface="华文细黑"/>
              </a:rPr>
              <a:t>没有</a:t>
            </a:r>
            <a:r>
              <a:rPr lang="en-US" sz="2400" dirty="0" smtClean="0">
                <a:solidFill>
                  <a:srgbClr val="FF0000"/>
                </a:solidFill>
                <a:latin typeface="华文细黑"/>
                <a:ea typeface="华文细黑"/>
                <a:cs typeface="华文细黑"/>
              </a:rPr>
              <a:t>水(约17:14</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15)。</a:t>
            </a:r>
            <a:endParaRPr lang="en-US" sz="2400" dirty="0">
              <a:solidFill>
                <a:srgbClr val="FF0000"/>
              </a:solidFill>
              <a:latin typeface="华文细黑"/>
              <a:ea typeface="华文细黑"/>
              <a:cs typeface="华文细黑"/>
            </a:endParaRPr>
          </a:p>
          <a:p>
            <a:r>
              <a:rPr lang="en-US" sz="2400" dirty="0" smtClean="0">
                <a:solidFill>
                  <a:srgbClr val="FF0000"/>
                </a:solidFill>
                <a:latin typeface="华文细黑"/>
                <a:ea typeface="华文细黑"/>
                <a:cs typeface="华文细黑"/>
              </a:rPr>
              <a:t>D</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大小</a:t>
            </a:r>
            <a:r>
              <a:rPr lang="zh-CN" alt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方舟的造法乃是这样，要长三百肘，宽五十肘，高三十</a:t>
            </a:r>
            <a:r>
              <a:rPr lang="en-US" sz="2400" dirty="0" smtClean="0">
                <a:solidFill>
                  <a:srgbClr val="0000FF"/>
                </a:solidFill>
                <a:latin typeface="华文细黑"/>
                <a:ea typeface="华文细黑"/>
                <a:cs typeface="华文细黑"/>
              </a:rPr>
              <a:t>肘”</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15)。</a:t>
            </a:r>
            <a:r>
              <a:rPr lang="en-US" sz="2400" dirty="0">
                <a:solidFill>
                  <a:srgbClr val="FF0000"/>
                </a:solidFill>
                <a:latin typeface="华文细黑"/>
                <a:ea typeface="华文细黑"/>
                <a:cs typeface="华文细黑"/>
              </a:rPr>
              <a:t>即长约450英尺，宽75英尺</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高</a:t>
            </a:r>
            <a:r>
              <a:rPr lang="en-US" sz="2400" dirty="0" smtClean="0">
                <a:solidFill>
                  <a:srgbClr val="FF0000"/>
                </a:solidFill>
                <a:latin typeface="华文细黑"/>
                <a:ea typeface="华文细黑"/>
                <a:cs typeface="华文细黑"/>
              </a:rPr>
              <a:t>45 </a:t>
            </a:r>
            <a:r>
              <a:rPr lang="zh-CN" altLang="en-US" sz="2400" dirty="0" smtClean="0">
                <a:solidFill>
                  <a:srgbClr val="FF0000"/>
                </a:solidFill>
                <a:latin typeface="华文细黑"/>
                <a:ea typeface="华文细黑"/>
                <a:cs typeface="华文细黑"/>
              </a:rPr>
              <a:t>或</a:t>
            </a:r>
            <a:r>
              <a:rPr lang="en-US" sz="2400" dirty="0" smtClean="0">
                <a:solidFill>
                  <a:srgbClr val="FF0000"/>
                </a:solidFill>
                <a:latin typeface="华文细黑"/>
                <a:ea typeface="华文细黑"/>
                <a:cs typeface="华文细黑"/>
              </a:rPr>
              <a:t>长</a:t>
            </a:r>
            <a:r>
              <a:rPr lang="en-US" sz="2400" dirty="0">
                <a:solidFill>
                  <a:srgbClr val="FF0000"/>
                </a:solidFill>
                <a:latin typeface="华文细黑"/>
                <a:ea typeface="华文细黑"/>
                <a:cs typeface="华文细黑"/>
              </a:rPr>
              <a:t>约</a:t>
            </a:r>
            <a:r>
              <a:rPr lang="en-US" sz="2400" dirty="0" smtClean="0">
                <a:solidFill>
                  <a:srgbClr val="FF0000"/>
                </a:solidFill>
                <a:latin typeface="华文细黑"/>
                <a:ea typeface="华文细黑"/>
                <a:cs typeface="华文细黑"/>
              </a:rPr>
              <a:t>135</a:t>
            </a:r>
            <a:r>
              <a:rPr lang="en-US" sz="2400" dirty="0">
                <a:solidFill>
                  <a:srgbClr val="FF0000"/>
                </a:solidFill>
                <a:latin typeface="华文细黑"/>
                <a:ea typeface="华文细黑"/>
                <a:cs typeface="华文细黑"/>
              </a:rPr>
              <a:t>米，宽23米，高14米。 </a:t>
            </a:r>
            <a:r>
              <a:rPr lang="en-US" sz="2400" dirty="0" smtClean="0">
                <a:solidFill>
                  <a:srgbClr val="FF0000"/>
                </a:solidFill>
                <a:latin typeface="华文细黑"/>
                <a:ea typeface="华文细黑"/>
                <a:cs typeface="华文细黑"/>
              </a:rPr>
              <a:t>应用</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它</a:t>
            </a:r>
            <a:r>
              <a:rPr lang="en-US" sz="2400" dirty="0" smtClean="0">
                <a:solidFill>
                  <a:srgbClr val="FF0000"/>
                </a:solidFill>
                <a:latin typeface="华文细黑"/>
                <a:ea typeface="华文细黑"/>
                <a:cs typeface="华文细黑"/>
              </a:rPr>
              <a:t>形状</a:t>
            </a:r>
            <a:r>
              <a:rPr lang="en-US" sz="2400" dirty="0">
                <a:solidFill>
                  <a:srgbClr val="FF0000"/>
                </a:solidFill>
                <a:latin typeface="华文细黑"/>
                <a:ea typeface="华文细黑"/>
                <a:cs typeface="华文细黑"/>
              </a:rPr>
              <a:t>不像船，而像房子。 它被建造浮动，而不是导航。</a:t>
            </a:r>
          </a:p>
          <a:p>
            <a:r>
              <a:rPr lang="en-US" sz="2400" dirty="0">
                <a:solidFill>
                  <a:srgbClr val="FF0000"/>
                </a:solidFill>
                <a:latin typeface="华文细黑"/>
                <a:ea typeface="华文细黑"/>
                <a:cs typeface="华文细黑"/>
              </a:rPr>
              <a:t> </a:t>
            </a:r>
          </a:p>
          <a:p>
            <a:r>
              <a:rPr lang="en-US" sz="2400" dirty="0">
                <a:solidFill>
                  <a:srgbClr val="FF0000"/>
                </a:solidFill>
                <a:latin typeface="华文细黑"/>
                <a:ea typeface="华文细黑"/>
                <a:cs typeface="华文细黑"/>
              </a:rPr>
              <a:t> </a:t>
            </a:r>
          </a:p>
          <a:p>
            <a:r>
              <a:rPr lang="en-US" sz="2400" dirty="0">
                <a:solidFill>
                  <a:srgbClr val="FF0000"/>
                </a:solidFill>
                <a:latin typeface="华文细黑"/>
                <a:ea typeface="华文细黑"/>
                <a:cs typeface="华文细黑"/>
              </a:rPr>
              <a:t> </a:t>
            </a:r>
          </a:p>
          <a:p>
            <a:r>
              <a:rPr lang="en-US" sz="2400" dirty="0">
                <a:solidFill>
                  <a:srgbClr val="FF0000"/>
                </a:solidFill>
                <a:latin typeface="华文细黑"/>
                <a:ea typeface="华文细黑"/>
                <a:cs typeface="华文细黑"/>
              </a:rPr>
              <a:t> </a:t>
            </a:r>
          </a:p>
        </p:txBody>
      </p:sp>
      <p:sp>
        <p:nvSpPr>
          <p:cNvPr id="7" name="Rectangle 6"/>
          <p:cNvSpPr/>
          <p:nvPr/>
        </p:nvSpPr>
        <p:spPr>
          <a:xfrm>
            <a:off x="-1" y="2891695"/>
            <a:ext cx="5164667" cy="2462212"/>
          </a:xfrm>
          <a:prstGeom prst="rect">
            <a:avLst/>
          </a:prstGeom>
        </p:spPr>
        <p:txBody>
          <a:bodyPr wrap="square">
            <a:spAutoFit/>
          </a:bodyPr>
          <a:lstStyle/>
          <a:p>
            <a:r>
              <a:rPr lang="en-US" sz="2200" b="1" dirty="0"/>
              <a:t>B. Roomy.</a:t>
            </a:r>
            <a:r>
              <a:rPr lang="en-US" sz="2200" dirty="0"/>
              <a:t> </a:t>
            </a:r>
            <a:r>
              <a:rPr lang="en-US" sz="2200" dirty="0">
                <a:solidFill>
                  <a:srgbClr val="0000FF"/>
                </a:solidFill>
              </a:rPr>
              <a:t>“Make rooms in it”(6:14c). </a:t>
            </a:r>
            <a:r>
              <a:rPr lang="en-US" sz="2200" dirty="0"/>
              <a:t>It had rooms for animals, food, and Noah’s family. </a:t>
            </a:r>
            <a:r>
              <a:rPr lang="en-US" sz="2200" dirty="0" err="1" smtClean="0"/>
              <a:t>Application:It</a:t>
            </a:r>
            <a:r>
              <a:rPr lang="en-US" sz="2200" dirty="0" smtClean="0"/>
              <a:t> was </a:t>
            </a:r>
            <a:r>
              <a:rPr lang="en-US" sz="2200" dirty="0"/>
              <a:t>built for </a:t>
            </a:r>
            <a:r>
              <a:rPr lang="en-US" sz="2200" dirty="0" smtClean="0"/>
              <a:t>hospitality(Heb.13:2). </a:t>
            </a:r>
            <a:endParaRPr lang="en-US" sz="2200" dirty="0"/>
          </a:p>
          <a:p>
            <a:r>
              <a:rPr lang="en-US" sz="2200" b="1" dirty="0" err="1" smtClean="0"/>
              <a:t>C.Watertight</a:t>
            </a:r>
            <a:r>
              <a:rPr lang="en-US" sz="2200" b="1" dirty="0" err="1"/>
              <a:t>.</a:t>
            </a:r>
            <a:r>
              <a:rPr lang="en-US" sz="2200" dirty="0" err="1">
                <a:solidFill>
                  <a:srgbClr val="0000FF"/>
                </a:solidFill>
              </a:rPr>
              <a:t>“Coat</a:t>
            </a:r>
            <a:r>
              <a:rPr lang="en-US" sz="2200" dirty="0">
                <a:solidFill>
                  <a:srgbClr val="0000FF"/>
                </a:solidFill>
              </a:rPr>
              <a:t> it with pitch inside and out”(6:14d)</a:t>
            </a:r>
            <a:r>
              <a:rPr lang="en-US" sz="2200" dirty="0" smtClean="0">
                <a:solidFill>
                  <a:srgbClr val="0000FF"/>
                </a:solidFill>
              </a:rPr>
              <a:t>.</a:t>
            </a:r>
            <a:r>
              <a:rPr lang="en-US" sz="2200" dirty="0" err="1" smtClean="0"/>
              <a:t>Application:</a:t>
            </a:r>
            <a:r>
              <a:rPr lang="en-US" altLang="zh-CN" sz="2200" dirty="0" err="1" smtClean="0"/>
              <a:t>It</a:t>
            </a:r>
            <a:r>
              <a:rPr lang="en-US" altLang="zh-CN" sz="2200" dirty="0" smtClean="0"/>
              <a:t> </a:t>
            </a:r>
            <a:r>
              <a:rPr lang="en-US" altLang="zh-CN" sz="2200" dirty="0" smtClean="0"/>
              <a:t>wa</a:t>
            </a:r>
            <a:r>
              <a:rPr lang="en-US" sz="2200" dirty="0" smtClean="0"/>
              <a:t>s </a:t>
            </a:r>
            <a:r>
              <a:rPr lang="en-US" sz="2200" dirty="0"/>
              <a:t>built to be in </a:t>
            </a:r>
            <a:r>
              <a:rPr lang="en-US" sz="2200" dirty="0" err="1"/>
              <a:t>water,but</a:t>
            </a:r>
            <a:r>
              <a:rPr lang="en-US" sz="2200" dirty="0"/>
              <a:t> not water in </a:t>
            </a:r>
            <a:r>
              <a:rPr lang="en-US" sz="2200" dirty="0"/>
              <a:t>i</a:t>
            </a:r>
            <a:r>
              <a:rPr lang="en-US" sz="2200" dirty="0" smtClean="0"/>
              <a:t>t</a:t>
            </a:r>
            <a:r>
              <a:rPr lang="en-US" sz="2200" dirty="0"/>
              <a:t>(Jn.17</a:t>
            </a:r>
            <a:r>
              <a:rPr lang="en-US" sz="2200" dirty="0" smtClean="0"/>
              <a:t>: 4</a:t>
            </a:r>
            <a:r>
              <a:rPr lang="en-US" sz="2200" dirty="0"/>
              <a:t>-15)</a:t>
            </a:r>
            <a:r>
              <a:rPr lang="en-US" sz="2200" dirty="0" smtClean="0"/>
              <a:t>.</a:t>
            </a:r>
            <a:endParaRPr lang="en-US" sz="2200" dirty="0"/>
          </a:p>
        </p:txBody>
      </p:sp>
      <p:sp>
        <p:nvSpPr>
          <p:cNvPr id="5" name="TextBox 4"/>
          <p:cNvSpPr txBox="1"/>
          <p:nvPr/>
        </p:nvSpPr>
        <p:spPr>
          <a:xfrm>
            <a:off x="8460013" y="6339098"/>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(13)</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5164667" y="2714740"/>
            <a:ext cx="4023228" cy="2345746"/>
          </a:xfrm>
          <a:prstGeom prst="rect">
            <a:avLst/>
          </a:prstGeom>
        </p:spPr>
      </p:pic>
      <p:sp>
        <p:nvSpPr>
          <p:cNvPr id="3" name="TextBox 2"/>
          <p:cNvSpPr txBox="1"/>
          <p:nvPr/>
        </p:nvSpPr>
        <p:spPr>
          <a:xfrm>
            <a:off x="0" y="5181607"/>
            <a:ext cx="9187895" cy="2123658"/>
          </a:xfrm>
          <a:prstGeom prst="rect">
            <a:avLst/>
          </a:prstGeom>
          <a:noFill/>
        </p:spPr>
        <p:txBody>
          <a:bodyPr wrap="square" rtlCol="0">
            <a:spAutoFit/>
          </a:bodyPr>
          <a:lstStyle/>
          <a:p>
            <a:r>
              <a:rPr lang="en-US" sz="2200" b="1" dirty="0"/>
              <a:t>D. </a:t>
            </a:r>
            <a:r>
              <a:rPr lang="en-US" sz="2200" b="1" dirty="0" err="1" smtClean="0"/>
              <a:t>Size.</a:t>
            </a:r>
            <a:r>
              <a:rPr lang="en-US" sz="2200" dirty="0" err="1">
                <a:solidFill>
                  <a:srgbClr val="0000FF"/>
                </a:solidFill>
              </a:rPr>
              <a:t>“This</a:t>
            </a:r>
            <a:r>
              <a:rPr lang="en-US" sz="2200" dirty="0">
                <a:solidFill>
                  <a:srgbClr val="0000FF"/>
                </a:solidFill>
              </a:rPr>
              <a:t> is how you are to build </a:t>
            </a:r>
            <a:r>
              <a:rPr lang="en-US" sz="2200" dirty="0" err="1">
                <a:solidFill>
                  <a:srgbClr val="0000FF"/>
                </a:solidFill>
              </a:rPr>
              <a:t>it:The</a:t>
            </a:r>
            <a:r>
              <a:rPr lang="en-US" sz="2200" dirty="0">
                <a:solidFill>
                  <a:srgbClr val="0000FF"/>
                </a:solidFill>
              </a:rPr>
              <a:t> ark is to be 300 cubits long,</a:t>
            </a:r>
            <a:r>
              <a:rPr lang="en-US" sz="2200" dirty="0" smtClean="0">
                <a:solidFill>
                  <a:srgbClr val="0000FF"/>
                </a:solidFill>
              </a:rPr>
              <a:t>50 cubits </a:t>
            </a:r>
            <a:r>
              <a:rPr lang="en-US" sz="2200" dirty="0">
                <a:solidFill>
                  <a:srgbClr val="0000FF"/>
                </a:solidFill>
              </a:rPr>
              <a:t>wide and </a:t>
            </a:r>
            <a:r>
              <a:rPr lang="en-US" sz="2200" dirty="0" smtClean="0">
                <a:solidFill>
                  <a:srgbClr val="0000FF"/>
                </a:solidFill>
              </a:rPr>
              <a:t>30 cubits </a:t>
            </a:r>
            <a:r>
              <a:rPr lang="en-US" sz="2200" dirty="0">
                <a:solidFill>
                  <a:srgbClr val="0000FF"/>
                </a:solidFill>
              </a:rPr>
              <a:t>high”(6:15).</a:t>
            </a:r>
            <a:r>
              <a:rPr lang="en-US" sz="2200" dirty="0"/>
              <a:t>That </a:t>
            </a:r>
            <a:r>
              <a:rPr lang="en-US" sz="2200" dirty="0" err="1"/>
              <a:t>is,about</a:t>
            </a:r>
            <a:r>
              <a:rPr lang="en-US" sz="2200" dirty="0"/>
              <a:t> </a:t>
            </a:r>
            <a:r>
              <a:rPr lang="en-US" sz="2200" dirty="0" smtClean="0"/>
              <a:t>450 feet </a:t>
            </a:r>
            <a:r>
              <a:rPr lang="en-US" sz="2200" dirty="0"/>
              <a:t>long,</a:t>
            </a:r>
            <a:r>
              <a:rPr lang="en-US" sz="2200" dirty="0" smtClean="0"/>
              <a:t>75 feet </a:t>
            </a:r>
            <a:r>
              <a:rPr lang="en-US" sz="2200" dirty="0"/>
              <a:t>wide and 45 feet high or about 135 meters long,23 meters wide and 14 meters high. </a:t>
            </a:r>
            <a:r>
              <a:rPr lang="en-US" sz="2200" dirty="0" err="1" smtClean="0"/>
              <a:t>Application:It</a:t>
            </a:r>
            <a:r>
              <a:rPr lang="en-US" sz="2200" dirty="0" smtClean="0"/>
              <a:t> </a:t>
            </a:r>
            <a:r>
              <a:rPr lang="en-US" sz="2200" dirty="0"/>
              <a:t>was not shaped like a </a:t>
            </a:r>
            <a:r>
              <a:rPr lang="en-US" sz="2200" dirty="0" err="1"/>
              <a:t>boat</a:t>
            </a:r>
            <a:r>
              <a:rPr lang="en-US" sz="2200" dirty="0" err="1" smtClean="0"/>
              <a:t>,but</a:t>
            </a:r>
            <a:r>
              <a:rPr lang="en-US" sz="2200" dirty="0" smtClean="0"/>
              <a:t> </a:t>
            </a:r>
            <a:r>
              <a:rPr lang="en-US" sz="2200" dirty="0"/>
              <a:t>like a </a:t>
            </a:r>
            <a:r>
              <a:rPr lang="en-US" sz="2200" dirty="0" err="1" smtClean="0"/>
              <a:t>house.It</a:t>
            </a:r>
            <a:r>
              <a:rPr lang="en-US" sz="2200" dirty="0" smtClean="0"/>
              <a:t> </a:t>
            </a:r>
            <a:r>
              <a:rPr lang="en-US" sz="2200" dirty="0"/>
              <a:t>was built to float, not to navigate. </a:t>
            </a:r>
          </a:p>
          <a:p>
            <a:endParaRPr lang="en-US" sz="2200" dirty="0"/>
          </a:p>
        </p:txBody>
      </p:sp>
    </p:spTree>
    <p:extLst>
      <p:ext uri="{BB962C8B-B14F-4D97-AF65-F5344CB8AC3E}">
        <p14:creationId xmlns:p14="http://schemas.microsoft.com/office/powerpoint/2010/main" val="6039911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3416320"/>
          </a:xfrm>
          <a:prstGeom prst="rect">
            <a:avLst/>
          </a:prstGeom>
        </p:spPr>
        <p:txBody>
          <a:bodyPr wrap="square">
            <a:spAutoFit/>
          </a:bodyPr>
          <a:lstStyle/>
          <a:p>
            <a:r>
              <a:rPr lang="en-US" sz="2400" dirty="0" smtClean="0">
                <a:solidFill>
                  <a:srgbClr val="FF0000"/>
                </a:solidFill>
                <a:latin typeface="华文细黑"/>
                <a:ea typeface="华文细黑"/>
                <a:cs typeface="华文细黑"/>
              </a:rPr>
              <a:t>E</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窗口</a:t>
            </a:r>
            <a:r>
              <a:rPr lang="en-US" sz="2400" dirty="0">
                <a:solidFill>
                  <a:srgbClr val="0000FF"/>
                </a:solidFill>
                <a:latin typeface="华文细黑"/>
                <a:ea typeface="华文细黑"/>
                <a:cs typeface="华文细黑"/>
              </a:rPr>
              <a:t>。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方舟上边要留透光处，高一</a:t>
            </a:r>
            <a:r>
              <a:rPr lang="en-US" sz="2400" dirty="0" smtClean="0">
                <a:solidFill>
                  <a:srgbClr val="0000FF"/>
                </a:solidFill>
                <a:latin typeface="华文细黑"/>
                <a:ea typeface="华文细黑"/>
                <a:cs typeface="华文细黑"/>
              </a:rPr>
              <a:t>肘(18英寸)”</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6: 16b)</a:t>
            </a:r>
            <a:r>
              <a:rPr lang="en-US" sz="2400" dirty="0" smtClean="0">
                <a:solidFill>
                  <a:srgbClr val="0000FF"/>
                </a:solidFill>
                <a:latin typeface="华文细黑"/>
                <a:ea typeface="华文细黑"/>
                <a:cs typeface="华文细黑"/>
              </a:rPr>
              <a:t>。</a:t>
            </a:r>
          </a:p>
          <a:p>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过了四十天，挪亚开了方舟的窗户，放出一只乌鸦去。那乌鸦飞来飞去，直到地上的水都干了。他又放出一只鸽子去，要看看水从地上退了没有。但遍地上都是水，鸽子找不着落脚之地，就回到方舟挪亚那里</a:t>
            </a:r>
            <a:r>
              <a:rPr lang="en-US" sz="2400" dirty="0">
                <a:solidFill>
                  <a:srgbClr val="0000FF"/>
                </a:solidFill>
                <a:latin typeface="华文细黑"/>
                <a:ea typeface="华文细黑"/>
                <a:cs typeface="华文细黑"/>
              </a:rPr>
              <a:t>，挪亚伸手把鸽子接进方舟来。他又等了七天，再把鸽子从方舟放出去。到了晚上，鸽子回到他那里，嘴里叼着一个新拧下来的橄榄</a:t>
            </a:r>
            <a:r>
              <a:rPr lang="en-US" sz="2400" dirty="0" smtClean="0">
                <a:solidFill>
                  <a:srgbClr val="0000FF"/>
                </a:solidFill>
                <a:latin typeface="华文细黑"/>
                <a:ea typeface="华文细黑"/>
                <a:cs typeface="华文细黑"/>
              </a:rPr>
              <a:t>叶子”</a:t>
            </a:r>
            <a:r>
              <a:rPr lang="en-US" sz="2400" dirty="0">
                <a:solidFill>
                  <a:srgbClr val="0000FF"/>
                </a:solidFill>
                <a:latin typeface="华文细黑"/>
                <a:ea typeface="华文细黑"/>
                <a:cs typeface="华文细黑"/>
              </a:rPr>
              <a:t>(8:6-</a:t>
            </a:r>
            <a:r>
              <a:rPr lang="en-US" sz="2400" dirty="0" smtClean="0">
                <a:solidFill>
                  <a:srgbClr val="0000FF"/>
                </a:solidFill>
                <a:latin typeface="华文细黑"/>
                <a:ea typeface="华文细黑"/>
                <a:cs typeface="华文细黑"/>
              </a:rPr>
              <a:t>11)</a:t>
            </a:r>
            <a:r>
              <a:rPr lang="zh-CN" altLang="en-US" sz="2400" dirty="0" smtClean="0">
                <a:solidFill>
                  <a:srgbClr val="0000FF"/>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叼着</a:t>
            </a:r>
            <a:r>
              <a:rPr lang="en-US" sz="2400" dirty="0" smtClean="0">
                <a:solidFill>
                  <a:srgbClr val="FF0000"/>
                </a:solidFill>
                <a:latin typeface="华文细黑"/>
                <a:ea typeface="华文细黑"/>
                <a:cs typeface="华文细黑"/>
              </a:rPr>
              <a:t>橄榄</a:t>
            </a:r>
            <a:r>
              <a:rPr lang="en-US" sz="2400" dirty="0">
                <a:solidFill>
                  <a:srgbClr val="FF0000"/>
                </a:solidFill>
                <a:latin typeface="华文细黑"/>
                <a:ea typeface="华文细黑"/>
                <a:cs typeface="华文细黑"/>
              </a:rPr>
              <a:t>枝的鸽子是全世界熟悉的和平象征。 应用：窗户用于照明和通风。 </a:t>
            </a:r>
          </a:p>
          <a:p>
            <a:endParaRPr lang="en-US" sz="2400" dirty="0">
              <a:solidFill>
                <a:srgbClr val="0000FF"/>
              </a:solidFill>
              <a:latin typeface="华文细黑"/>
              <a:ea typeface="华文细黑"/>
              <a:cs typeface="华文细黑"/>
            </a:endParaRPr>
          </a:p>
        </p:txBody>
      </p:sp>
      <p:sp>
        <p:nvSpPr>
          <p:cNvPr id="7" name="Rectangle 6"/>
          <p:cNvSpPr/>
          <p:nvPr/>
        </p:nvSpPr>
        <p:spPr>
          <a:xfrm>
            <a:off x="23382" y="2813552"/>
            <a:ext cx="9119950" cy="4154983"/>
          </a:xfrm>
          <a:prstGeom prst="rect">
            <a:avLst/>
          </a:prstGeom>
        </p:spPr>
        <p:txBody>
          <a:bodyPr wrap="square">
            <a:spAutoFit/>
          </a:bodyPr>
          <a:lstStyle/>
          <a:p>
            <a:r>
              <a:rPr lang="en-US" sz="2200" b="1" dirty="0"/>
              <a:t>E</a:t>
            </a:r>
            <a:r>
              <a:rPr lang="en-US" sz="2200" b="1" dirty="0" smtClean="0"/>
              <a:t>. </a:t>
            </a:r>
            <a:r>
              <a:rPr lang="en-US" sz="2200" b="1" dirty="0"/>
              <a:t>Window. </a:t>
            </a:r>
            <a:r>
              <a:rPr lang="en-US" sz="2200" dirty="0">
                <a:solidFill>
                  <a:srgbClr val="0000FF"/>
                </a:solidFill>
              </a:rPr>
              <a:t>“Leaving below the roof an opening one cubit(18 inches)</a:t>
            </a:r>
            <a:r>
              <a:rPr lang="en-US" sz="2200" baseline="30000" dirty="0">
                <a:solidFill>
                  <a:srgbClr val="0000FF"/>
                </a:solidFill>
              </a:rPr>
              <a:t> </a:t>
            </a:r>
            <a:r>
              <a:rPr lang="en-US" sz="2200" dirty="0">
                <a:solidFill>
                  <a:srgbClr val="0000FF"/>
                </a:solidFill>
              </a:rPr>
              <a:t>high all around”(6:16b).“After forty days Noah opened a window he had made in the ark and sent out a raven, and it kept flying back and forth until the water had dried up from the </a:t>
            </a:r>
            <a:r>
              <a:rPr lang="en-US" sz="2200" dirty="0" err="1">
                <a:solidFill>
                  <a:srgbClr val="0000FF"/>
                </a:solidFill>
              </a:rPr>
              <a:t>earth.Then</a:t>
            </a:r>
            <a:r>
              <a:rPr lang="en-US" sz="2200" dirty="0">
                <a:solidFill>
                  <a:srgbClr val="0000FF"/>
                </a:solidFill>
              </a:rPr>
              <a:t> he sent out a dove to see if the water had receded from the surface of the </a:t>
            </a:r>
            <a:r>
              <a:rPr lang="en-US" sz="2200" dirty="0" err="1">
                <a:solidFill>
                  <a:srgbClr val="0000FF"/>
                </a:solidFill>
              </a:rPr>
              <a:t>ground.But</a:t>
            </a:r>
            <a:r>
              <a:rPr lang="en-US" sz="2200" dirty="0">
                <a:solidFill>
                  <a:srgbClr val="0000FF"/>
                </a:solidFill>
              </a:rPr>
              <a:t> the dove could find nowhere to perch because there was water over all the surface of the earth; so it returned to Noah in the ark. </a:t>
            </a:r>
            <a:r>
              <a:rPr lang="en-US" sz="2200" dirty="0">
                <a:solidFill>
                  <a:srgbClr val="0000FF"/>
                </a:solidFill>
              </a:rPr>
              <a:t>He reached out his hand and took the dove and brought it back to himself in the ark. He waited seven more days and again sent out the dove from the </a:t>
            </a:r>
            <a:r>
              <a:rPr lang="en-US" sz="2200" dirty="0" err="1">
                <a:solidFill>
                  <a:srgbClr val="0000FF"/>
                </a:solidFill>
              </a:rPr>
              <a:t>ark.When</a:t>
            </a:r>
            <a:r>
              <a:rPr lang="en-US" sz="2200" dirty="0">
                <a:solidFill>
                  <a:srgbClr val="0000FF"/>
                </a:solidFill>
              </a:rPr>
              <a:t> the dove returned to him in the evening, there in its beak was a freshly plucked olive leaf</a:t>
            </a:r>
            <a:r>
              <a:rPr lang="en-US" sz="2200" dirty="0" smtClean="0">
                <a:solidFill>
                  <a:srgbClr val="0000FF"/>
                </a:solidFill>
              </a:rPr>
              <a:t>!”</a:t>
            </a:r>
            <a:r>
              <a:rPr lang="en-US" sz="2200" dirty="0">
                <a:solidFill>
                  <a:srgbClr val="0000FF"/>
                </a:solidFill>
              </a:rPr>
              <a:t>(8:6-</a:t>
            </a:r>
            <a:r>
              <a:rPr lang="en-US" sz="2200" dirty="0" smtClean="0">
                <a:solidFill>
                  <a:srgbClr val="0000FF"/>
                </a:solidFill>
              </a:rPr>
              <a:t>11)</a:t>
            </a:r>
            <a:r>
              <a:rPr lang="en-US" sz="2200" dirty="0">
                <a:solidFill>
                  <a:srgbClr val="0000FF"/>
                </a:solidFill>
              </a:rPr>
              <a:t>. </a:t>
            </a:r>
            <a:r>
              <a:rPr lang="en-US" sz="2200" dirty="0"/>
              <a:t>A dove bearing an olive branch is a familiar symbol of peace around the world. </a:t>
            </a:r>
            <a:r>
              <a:rPr lang="en-US" sz="2200" dirty="0" err="1" smtClean="0"/>
              <a:t>Application:The</a:t>
            </a:r>
            <a:r>
              <a:rPr lang="en-US" sz="2200" dirty="0" smtClean="0"/>
              <a:t> </a:t>
            </a:r>
            <a:r>
              <a:rPr lang="en-US" sz="2200" dirty="0"/>
              <a:t>window is for light and ventilation. </a:t>
            </a:r>
          </a:p>
        </p:txBody>
      </p:sp>
      <p:sp>
        <p:nvSpPr>
          <p:cNvPr id="6" name="TextBox 5"/>
          <p:cNvSpPr txBox="1"/>
          <p:nvPr/>
        </p:nvSpPr>
        <p:spPr>
          <a:xfrm>
            <a:off x="8498065"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(14)</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31002750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9396"/>
            <a:ext cx="9144000" cy="830997"/>
          </a:xfrm>
          <a:prstGeom prst="rect">
            <a:avLst/>
          </a:prstGeom>
        </p:spPr>
        <p:txBody>
          <a:bodyPr wrap="square">
            <a:spAutoFit/>
          </a:bodyPr>
          <a:lstStyle/>
          <a:p>
            <a:r>
              <a:rPr lang="en-US" altLang="zh-CN" sz="2400" dirty="0" smtClean="0">
                <a:solidFill>
                  <a:srgbClr val="FF0000"/>
                </a:solidFill>
                <a:latin typeface="华文细黑"/>
                <a:ea typeface="华文细黑"/>
                <a:cs typeface="华文细黑"/>
              </a:rPr>
              <a:t>F</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门。</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方舟的门要开在</a:t>
            </a:r>
            <a:r>
              <a:rPr lang="en-US" sz="2400" dirty="0" smtClean="0">
                <a:solidFill>
                  <a:srgbClr val="0000FF"/>
                </a:solidFill>
                <a:latin typeface="华文细黑"/>
                <a:ea typeface="华文细黑"/>
                <a:cs typeface="华文细黑"/>
              </a:rPr>
              <a:t>旁边</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(6:16c)</a:t>
            </a:r>
            <a:r>
              <a:rPr lang="zh-CN" altLang="en-US" sz="2400" dirty="0" smtClean="0">
                <a:solidFill>
                  <a:srgbClr val="0000FF"/>
                </a:solidFill>
                <a:latin typeface="华文细黑"/>
                <a:ea typeface="华文细黑"/>
                <a:cs typeface="华文细黑"/>
              </a:rPr>
              <a:t>。 </a:t>
            </a:r>
            <a:r>
              <a:rPr lang="en-US" sz="2400" dirty="0">
                <a:solidFill>
                  <a:srgbClr val="FF0000"/>
                </a:solidFill>
                <a:latin typeface="华文细黑"/>
                <a:ea typeface="华文细黑"/>
                <a:cs typeface="华文细黑"/>
              </a:rPr>
              <a:t>打开</a:t>
            </a:r>
            <a:r>
              <a:rPr lang="en-US" sz="2400" dirty="0" smtClean="0">
                <a:solidFill>
                  <a:srgbClr val="FF0000"/>
                </a:solidFill>
                <a:latin typeface="华文细黑"/>
                <a:ea typeface="华文细黑"/>
                <a:cs typeface="华文细黑"/>
              </a:rPr>
              <a:t>进入。 </a:t>
            </a:r>
            <a:r>
              <a:rPr lang="en-US" sz="2400" dirty="0">
                <a:solidFill>
                  <a:srgbClr val="FF0000"/>
                </a:solidFill>
                <a:latin typeface="华文细黑"/>
                <a:ea typeface="华文细黑"/>
                <a:cs typeface="华文细黑"/>
              </a:rPr>
              <a:t>应用：门是救赎的方式</a:t>
            </a:r>
            <a:r>
              <a:rPr lang="en-US" sz="2400" dirty="0" smtClean="0">
                <a:solidFill>
                  <a:srgbClr val="FF0000"/>
                </a:solidFill>
                <a:latin typeface="华文细黑"/>
                <a:ea typeface="华文细黑"/>
                <a:cs typeface="华文细黑"/>
              </a:rPr>
              <a:t>。</a:t>
            </a:r>
            <a:r>
              <a:rPr lang="en-US" sz="2400" dirty="0">
                <a:latin typeface="华文细黑"/>
                <a:ea typeface="华文细黑"/>
                <a:cs typeface="华文细黑"/>
              </a:rPr>
              <a:t> </a:t>
            </a:r>
          </a:p>
        </p:txBody>
      </p:sp>
      <p:sp>
        <p:nvSpPr>
          <p:cNvPr id="7" name="Rectangle 6"/>
          <p:cNvSpPr/>
          <p:nvPr/>
        </p:nvSpPr>
        <p:spPr>
          <a:xfrm>
            <a:off x="0" y="753869"/>
            <a:ext cx="9143976" cy="830997"/>
          </a:xfrm>
          <a:prstGeom prst="rect">
            <a:avLst/>
          </a:prstGeom>
        </p:spPr>
        <p:txBody>
          <a:bodyPr wrap="square">
            <a:spAutoFit/>
          </a:bodyPr>
          <a:lstStyle/>
          <a:p>
            <a:r>
              <a:rPr lang="en-US" sz="2400" b="1" dirty="0"/>
              <a:t>F</a:t>
            </a:r>
            <a:r>
              <a:rPr lang="en-US" sz="2400" b="1" dirty="0" smtClean="0"/>
              <a:t>. </a:t>
            </a:r>
            <a:r>
              <a:rPr lang="en-US" sz="2400" b="1" dirty="0"/>
              <a:t>Door.</a:t>
            </a:r>
            <a:r>
              <a:rPr lang="en-US" sz="2400" dirty="0"/>
              <a:t> </a:t>
            </a:r>
            <a:r>
              <a:rPr lang="en-US" sz="2400" dirty="0">
                <a:solidFill>
                  <a:srgbClr val="0000FF"/>
                </a:solidFill>
              </a:rPr>
              <a:t>“Put a door in the side of the ark”(6:16c). </a:t>
            </a:r>
            <a:r>
              <a:rPr lang="en-US" sz="2400" dirty="0"/>
              <a:t>Opening for </a:t>
            </a:r>
            <a:r>
              <a:rPr lang="en-US" sz="2400" dirty="0" smtClean="0"/>
              <a:t>entering. </a:t>
            </a:r>
            <a:r>
              <a:rPr lang="en-US" sz="2400" dirty="0"/>
              <a:t>Application: The door is the way of salvation</a:t>
            </a:r>
            <a:r>
              <a:rPr lang="en-US" sz="2400" dirty="0" smtClean="0"/>
              <a:t>.</a:t>
            </a:r>
            <a:endParaRPr lang="en-US" sz="2400" dirty="0"/>
          </a:p>
        </p:txBody>
      </p:sp>
      <p:pic>
        <p:nvPicPr>
          <p:cNvPr id="4" name="Picture 3"/>
          <p:cNvPicPr>
            <a:picLocks noChangeAspect="1"/>
          </p:cNvPicPr>
          <p:nvPr/>
        </p:nvPicPr>
        <p:blipFill>
          <a:blip r:embed="rId3"/>
          <a:stretch>
            <a:fillRect/>
          </a:stretch>
        </p:blipFill>
        <p:spPr>
          <a:xfrm>
            <a:off x="2388748" y="1693340"/>
            <a:ext cx="6755228" cy="4402660"/>
          </a:xfrm>
          <a:prstGeom prst="rect">
            <a:avLst/>
          </a:prstGeom>
        </p:spPr>
      </p:pic>
      <p:sp>
        <p:nvSpPr>
          <p:cNvPr id="9" name="TextBox 8"/>
          <p:cNvSpPr txBox="1"/>
          <p:nvPr/>
        </p:nvSpPr>
        <p:spPr>
          <a:xfrm>
            <a:off x="1" y="6334780"/>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15)</a:t>
            </a:r>
            <a:endParaRPr lang="en-US" sz="2800" dirty="0">
              <a:solidFill>
                <a:srgbClr val="008000"/>
              </a:solidFill>
              <a:latin typeface="Arial Narrow"/>
              <a:ea typeface="华文细黑"/>
              <a:cs typeface="Arial Narrow"/>
            </a:endParaRPr>
          </a:p>
        </p:txBody>
      </p:sp>
      <p:sp>
        <p:nvSpPr>
          <p:cNvPr id="10" name="TextBox 9"/>
          <p:cNvSpPr txBox="1"/>
          <p:nvPr/>
        </p:nvSpPr>
        <p:spPr>
          <a:xfrm>
            <a:off x="1" y="1889660"/>
            <a:ext cx="2434284" cy="3046988"/>
          </a:xfrm>
          <a:prstGeom prst="rect">
            <a:avLst/>
          </a:prstGeom>
          <a:noFill/>
        </p:spPr>
        <p:txBody>
          <a:bodyPr wrap="square" rtlCol="0">
            <a:spAutoFit/>
          </a:bodyPr>
          <a:lstStyle/>
          <a:p>
            <a:r>
              <a:rPr lang="en-US" sz="2400" dirty="0">
                <a:solidFill>
                  <a:srgbClr val="FF0000"/>
                </a:solidFill>
                <a:latin typeface="华文细黑"/>
                <a:ea typeface="华文细黑"/>
                <a:cs typeface="华文细黑"/>
              </a:rPr>
              <a:t>方舟和它的</a:t>
            </a:r>
            <a:r>
              <a:rPr lang="en-US" sz="2400" dirty="0" smtClean="0">
                <a:solidFill>
                  <a:srgbClr val="FF0000"/>
                </a:solidFill>
                <a:latin typeface="华文细黑"/>
                <a:ea typeface="华文细黑"/>
                <a:cs typeface="华文细黑"/>
              </a:rPr>
              <a:t>门</a:t>
            </a:r>
            <a:r>
              <a:rPr lang="zh-CN" altLang="en-US" sz="2400" dirty="0" smtClean="0">
                <a:solidFill>
                  <a:srgbClr val="FF0000"/>
                </a:solidFill>
                <a:latin typeface="华文细黑"/>
                <a:ea typeface="华文细黑"/>
                <a:cs typeface="华文细黑"/>
              </a:rPr>
              <a:t>预表</a:t>
            </a:r>
            <a:r>
              <a:rPr lang="en-US" sz="2400" dirty="0" smtClean="0">
                <a:solidFill>
                  <a:srgbClr val="FF0000"/>
                </a:solidFill>
                <a:latin typeface="华文细黑"/>
                <a:ea typeface="华文细黑"/>
                <a:cs typeface="华文细黑"/>
              </a:rPr>
              <a:t>耶稣基督</a:t>
            </a:r>
            <a:r>
              <a:rPr lang="en-US" sz="2400" dirty="0">
                <a:solidFill>
                  <a:srgbClr val="FF0000"/>
                </a:solidFill>
                <a:latin typeface="华文细黑"/>
                <a:ea typeface="华文细黑"/>
                <a:cs typeface="华文细黑"/>
              </a:rPr>
              <a:t>拯救，</a:t>
            </a:r>
            <a:r>
              <a:rPr lang="en-US" sz="2400" dirty="0" smtClean="0">
                <a:solidFill>
                  <a:srgbClr val="FF0000"/>
                </a:solidFill>
                <a:latin typeface="华文细黑"/>
                <a:ea typeface="华文细黑"/>
                <a:cs typeface="华文细黑"/>
              </a:rPr>
              <a:t>我们</a:t>
            </a:r>
            <a:r>
              <a:rPr lang="zh-CN" altLang="en-US" sz="2400" dirty="0" smtClean="0">
                <a:solidFill>
                  <a:srgbClr val="FF0000"/>
                </a:solidFill>
                <a:latin typeface="华文细黑"/>
                <a:ea typeface="华文细黑"/>
                <a:cs typeface="华文细黑"/>
              </a:rPr>
              <a:t>得救的</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方舟”。 </a:t>
            </a:r>
            <a:endParaRPr lang="en-US" sz="2400" dirty="0" smtClean="0">
              <a:solidFill>
                <a:srgbClr val="FF0000"/>
              </a:solidFill>
              <a:latin typeface="华文细黑"/>
              <a:ea typeface="华文细黑"/>
              <a:cs typeface="华文细黑"/>
            </a:endParaRPr>
          </a:p>
          <a:p>
            <a:r>
              <a:rPr lang="en-US" sz="2400" dirty="0" smtClean="0">
                <a:solidFill>
                  <a:srgbClr val="FF0000"/>
                </a:solidFill>
                <a:latin typeface="华文细黑"/>
                <a:ea typeface="华文细黑"/>
                <a:cs typeface="华文细黑"/>
              </a:rPr>
              <a:t>耶稣</a:t>
            </a:r>
            <a:r>
              <a:rPr lang="en-US" sz="2400" dirty="0">
                <a:solidFill>
                  <a:srgbClr val="FF0000"/>
                </a:solidFill>
                <a:latin typeface="华文细黑"/>
                <a:ea typeface="华文细黑"/>
                <a:cs typeface="华文细黑"/>
              </a:rPr>
              <a:t>说</a:t>
            </a:r>
            <a:r>
              <a:rPr 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我</a:t>
            </a:r>
            <a:r>
              <a:rPr lang="en-US" sz="2400" dirty="0">
                <a:solidFill>
                  <a:srgbClr val="FF0000"/>
                </a:solidFill>
                <a:latin typeface="华文细黑"/>
                <a:ea typeface="华文细黑"/>
                <a:cs typeface="华文细黑"/>
              </a:rPr>
              <a:t>就是门。凡从我进来的，必然</a:t>
            </a:r>
            <a:r>
              <a:rPr lang="en-US" sz="2400" dirty="0" smtClean="0">
                <a:solidFill>
                  <a:srgbClr val="FF0000"/>
                </a:solidFill>
                <a:latin typeface="华文细黑"/>
                <a:ea typeface="华文细黑"/>
                <a:cs typeface="华文细黑"/>
              </a:rPr>
              <a:t>得救(</a:t>
            </a:r>
            <a:r>
              <a:rPr lang="zh-CN" altLang="en-US" sz="2400" dirty="0" smtClean="0">
                <a:solidFill>
                  <a:srgbClr val="FF0000"/>
                </a:solidFill>
                <a:latin typeface="华文细黑"/>
                <a:ea typeface="华文细黑"/>
                <a:cs typeface="华文细黑"/>
              </a:rPr>
              <a:t>约</a:t>
            </a:r>
            <a:r>
              <a:rPr lang="en-US" altLang="zh-CN" sz="2400" dirty="0" smtClean="0">
                <a:solidFill>
                  <a:srgbClr val="FF0000"/>
                </a:solidFill>
                <a:latin typeface="华文细黑"/>
                <a:ea typeface="华文细黑"/>
                <a:cs typeface="华文细黑"/>
              </a:rPr>
              <a:t>10:9</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3823819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3416320"/>
          </a:xfrm>
          <a:prstGeom prst="rect">
            <a:avLst/>
          </a:prstGeom>
        </p:spPr>
        <p:txBody>
          <a:bodyPr wrap="square">
            <a:spAutoFit/>
          </a:bodyPr>
          <a:lstStyle/>
          <a:p>
            <a:r>
              <a:rPr lang="en-US" sz="2400" dirty="0" smtClean="0">
                <a:solidFill>
                  <a:srgbClr val="FF0000"/>
                </a:solidFill>
                <a:latin typeface="华文细黑"/>
                <a:ea typeface="华文细黑"/>
                <a:cs typeface="华文细黑"/>
              </a:rPr>
              <a:t>3</a:t>
            </a:r>
            <a:r>
              <a:rPr lang="zh-CN" altLang="en-US" sz="2400" dirty="0" smtClean="0">
                <a:solidFill>
                  <a:srgbClr val="FF0000"/>
                </a:solidFill>
                <a:latin typeface="华文细黑"/>
                <a:ea typeface="华文细黑"/>
                <a:cs typeface="华文细黑"/>
              </a:rPr>
              <a:t>。属灵</a:t>
            </a:r>
            <a:r>
              <a:rPr lang="en-US" sz="2400" dirty="0" smtClean="0">
                <a:solidFill>
                  <a:srgbClr val="FF0000"/>
                </a:solidFill>
                <a:latin typeface="华文细黑"/>
                <a:ea typeface="华文细黑"/>
                <a:cs typeface="华文细黑"/>
              </a:rPr>
              <a:t>祝福</a:t>
            </a:r>
            <a:r>
              <a:rPr lang="en-US" sz="2400" dirty="0">
                <a:solidFill>
                  <a:srgbClr val="FF0000"/>
                </a:solidFill>
                <a:latin typeface="华文细黑"/>
                <a:ea typeface="华文细黑"/>
                <a:cs typeface="华文细黑"/>
              </a:rPr>
              <a:t>的安慰和属灵咒诅的警告。 什么是祝福和诅咒？看看诺亚的儿子的榜样。</a:t>
            </a:r>
          </a:p>
          <a:p>
            <a:r>
              <a:rPr lang="en-US"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。属灵</a:t>
            </a:r>
            <a:r>
              <a:rPr lang="en-US" sz="2400" dirty="0" smtClean="0">
                <a:solidFill>
                  <a:srgbClr val="FF0000"/>
                </a:solidFill>
                <a:latin typeface="华文细黑"/>
                <a:ea typeface="华文细黑"/>
                <a:cs typeface="华文细黑"/>
              </a:rPr>
              <a:t>的祝福</a:t>
            </a:r>
            <a:r>
              <a:rPr lang="zh-CN" altLang="en-US" sz="2400" dirty="0" smtClean="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繁殖</a:t>
            </a:r>
            <a:r>
              <a:rPr lang="en-US" sz="2400" dirty="0" smtClean="0">
                <a:solidFill>
                  <a:srgbClr val="FF0000"/>
                </a:solidFill>
                <a:latin typeface="华文细黑"/>
                <a:ea typeface="华文细黑"/>
                <a:cs typeface="华文细黑"/>
              </a:rPr>
              <a:t>生命</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神赐福给挪亚和他的儿子，对他们说，你们要生养众多，遍满了</a:t>
            </a:r>
            <a:r>
              <a:rPr lang="en-US" sz="2400" dirty="0" smtClean="0">
                <a:solidFill>
                  <a:srgbClr val="0000FF"/>
                </a:solidFill>
                <a:latin typeface="华文细黑"/>
                <a:ea typeface="华文细黑"/>
                <a:cs typeface="华文细黑"/>
              </a:rPr>
              <a:t>地”(9</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更新</a:t>
            </a:r>
            <a:r>
              <a:rPr lang="en-US" sz="2400" dirty="0">
                <a:solidFill>
                  <a:srgbClr val="FF0000"/>
                </a:solidFill>
                <a:latin typeface="华文细黑"/>
                <a:ea typeface="华文细黑"/>
                <a:cs typeface="华文细黑"/>
              </a:rPr>
              <a:t>了他原来的</a:t>
            </a:r>
            <a:r>
              <a:rPr lang="en-US" sz="2400" dirty="0" smtClean="0">
                <a:solidFill>
                  <a:srgbClr val="FF0000"/>
                </a:solidFill>
                <a:latin typeface="华文细黑"/>
                <a:ea typeface="华文细黑"/>
                <a:cs typeface="华文细黑"/>
              </a:rPr>
              <a:t>祝福(1</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28)和</a:t>
            </a:r>
            <a:r>
              <a:rPr lang="en-US" sz="2400" dirty="0">
                <a:solidFill>
                  <a:srgbClr val="FF0000"/>
                </a:solidFill>
                <a:latin typeface="华文细黑"/>
                <a:ea typeface="华文细黑"/>
                <a:cs typeface="华文细黑"/>
              </a:rPr>
              <a:t>他对人类食物的</a:t>
            </a:r>
            <a:r>
              <a:rPr lang="en-US" sz="2400" dirty="0" smtClean="0">
                <a:solidFill>
                  <a:srgbClr val="FF0000"/>
                </a:solidFill>
                <a:latin typeface="华文细黑"/>
                <a:ea typeface="华文细黑"/>
                <a:cs typeface="华文细黑"/>
              </a:rPr>
              <a:t>供应(9</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3</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保护</a:t>
            </a:r>
            <a:r>
              <a:rPr lang="en-US" sz="2400" dirty="0">
                <a:solidFill>
                  <a:srgbClr val="FF0000"/>
                </a:solidFill>
                <a:latin typeface="华文细黑"/>
                <a:ea typeface="华文细黑"/>
                <a:cs typeface="华文细黑"/>
              </a:rPr>
              <a:t>生命</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凡流人血的，他的血也必被人所流。因为神造人是照自己的形像造</a:t>
            </a:r>
            <a:r>
              <a:rPr lang="en-US" sz="2400" dirty="0" smtClean="0">
                <a:solidFill>
                  <a:srgbClr val="0000FF"/>
                </a:solidFill>
                <a:latin typeface="华文细黑"/>
                <a:ea typeface="华文细黑"/>
                <a:cs typeface="华文细黑"/>
              </a:rPr>
              <a:t>的”(9</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在</a:t>
            </a:r>
            <a:r>
              <a:rPr lang="en-US" sz="2400" dirty="0">
                <a:solidFill>
                  <a:srgbClr val="FF0000"/>
                </a:solidFill>
                <a:latin typeface="华文细黑"/>
                <a:ea typeface="华文细黑"/>
                <a:cs typeface="华文细黑"/>
              </a:rPr>
              <a:t>这地球上建立了三个机构：婚姻/</a:t>
            </a:r>
            <a:r>
              <a:rPr lang="en-US" sz="2400" dirty="0" smtClean="0">
                <a:solidFill>
                  <a:srgbClr val="FF0000"/>
                </a:solidFill>
                <a:latin typeface="华文细黑"/>
                <a:ea typeface="华文细黑"/>
                <a:cs typeface="华文细黑"/>
              </a:rPr>
              <a:t>家庭(1</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26</a:t>
            </a:r>
            <a:r>
              <a:rPr lang="en-US" sz="2400" dirty="0">
                <a:solidFill>
                  <a:srgbClr val="FF0000"/>
                </a:solidFill>
                <a:latin typeface="华文细黑"/>
                <a:ea typeface="华文细黑"/>
                <a:cs typeface="华文细黑"/>
              </a:rPr>
              <a:t>-28; </a:t>
            </a:r>
            <a:r>
              <a:rPr lang="en-US" sz="2400" dirty="0" smtClean="0">
                <a:solidFill>
                  <a:srgbClr val="FF0000"/>
                </a:solidFill>
                <a:latin typeface="华文细黑"/>
                <a:ea typeface="华文细黑"/>
                <a:cs typeface="华文细黑"/>
              </a:rPr>
              <a:t>2:18</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25)，</a:t>
            </a:r>
            <a:r>
              <a:rPr lang="en-US" sz="2400" dirty="0">
                <a:solidFill>
                  <a:srgbClr val="FF0000"/>
                </a:solidFill>
                <a:latin typeface="华文细黑"/>
                <a:ea typeface="华文细黑"/>
                <a:cs typeface="华文细黑"/>
              </a:rPr>
              <a:t>人类</a:t>
            </a:r>
            <a:r>
              <a:rPr lang="en-US" sz="2400" dirty="0" smtClean="0">
                <a:solidFill>
                  <a:srgbClr val="FF0000"/>
                </a:solidFill>
                <a:latin typeface="华文细黑"/>
                <a:ea typeface="华文细黑"/>
                <a:cs typeface="华文细黑"/>
              </a:rPr>
              <a:t>管理(9:6</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和教会(太16:13</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19;</a:t>
            </a:r>
            <a:r>
              <a:rPr lang="zh-CN" altLang="en-US" sz="2400" dirty="0" smtClean="0">
                <a:solidFill>
                  <a:srgbClr val="FF0000"/>
                </a:solidFill>
                <a:latin typeface="华文细黑"/>
                <a:ea typeface="华文细黑"/>
                <a:cs typeface="华文细黑"/>
              </a:rPr>
              <a:t>徒</a:t>
            </a:r>
            <a:r>
              <a:rPr lang="en-US" sz="2400" dirty="0" smtClean="0">
                <a:solidFill>
                  <a:srgbClr val="FF0000"/>
                </a:solidFill>
                <a:latin typeface="华文细黑"/>
                <a:ea typeface="华文细黑"/>
                <a:cs typeface="华文细黑"/>
              </a:rPr>
              <a:t>2</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。(3</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享受</a:t>
            </a:r>
            <a:r>
              <a:rPr lang="en-US" sz="2400" dirty="0">
                <a:solidFill>
                  <a:srgbClr val="FF0000"/>
                </a:solidFill>
                <a:latin typeface="华文细黑"/>
                <a:ea typeface="华文细黑"/>
                <a:cs typeface="华文细黑"/>
              </a:rPr>
              <a:t>生活。 </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与</a:t>
            </a:r>
            <a:r>
              <a:rPr lang="en-US" sz="2400" dirty="0">
                <a:solidFill>
                  <a:srgbClr val="FF0000"/>
                </a:solidFill>
                <a:latin typeface="华文细黑"/>
                <a:ea typeface="华文细黑"/>
                <a:cs typeface="华文细黑"/>
              </a:rPr>
              <a:t>挪亚的约。 圣约的标志是彩虹。</a:t>
            </a:r>
          </a:p>
        </p:txBody>
      </p:sp>
      <p:sp>
        <p:nvSpPr>
          <p:cNvPr id="7" name="Rectangle 6"/>
          <p:cNvSpPr/>
          <p:nvPr/>
        </p:nvSpPr>
        <p:spPr>
          <a:xfrm>
            <a:off x="24049" y="3308367"/>
            <a:ext cx="9144001" cy="3477875"/>
          </a:xfrm>
          <a:prstGeom prst="rect">
            <a:avLst/>
          </a:prstGeom>
        </p:spPr>
        <p:txBody>
          <a:bodyPr wrap="square">
            <a:spAutoFit/>
          </a:bodyPr>
          <a:lstStyle/>
          <a:p>
            <a:r>
              <a:rPr lang="en-US" sz="2200" b="1" dirty="0"/>
              <a:t>3. The comfort of spiritual blessings and warning of spiritual curses</a:t>
            </a:r>
            <a:r>
              <a:rPr lang="en-US" sz="2200" b="1" dirty="0" smtClean="0"/>
              <a:t>. </a:t>
            </a:r>
            <a:r>
              <a:rPr lang="en-US" sz="2200" dirty="0" smtClean="0"/>
              <a:t>What </a:t>
            </a:r>
            <a:r>
              <a:rPr lang="en-US" sz="2200" dirty="0"/>
              <a:t>were the blessings and </a:t>
            </a:r>
            <a:r>
              <a:rPr lang="en-US" sz="2200" dirty="0" err="1"/>
              <a:t>curses?Look</a:t>
            </a:r>
            <a:r>
              <a:rPr lang="en-US" sz="2200" dirty="0"/>
              <a:t> at Noah’s sons example.</a:t>
            </a:r>
          </a:p>
          <a:p>
            <a:r>
              <a:rPr lang="en-US" sz="2200" b="1" dirty="0" smtClean="0"/>
              <a:t>A. Spiritual </a:t>
            </a:r>
            <a:r>
              <a:rPr lang="en-US" sz="2200" b="1" dirty="0"/>
              <a:t>blessings</a:t>
            </a:r>
            <a:r>
              <a:rPr lang="en-US" sz="2200" dirty="0"/>
              <a:t>. (1)Multiplying </a:t>
            </a:r>
            <a:r>
              <a:rPr lang="en-US" sz="2200" dirty="0" err="1"/>
              <a:t>life</a:t>
            </a:r>
            <a:r>
              <a:rPr lang="en-US" sz="2200" dirty="0" err="1" smtClean="0"/>
              <a:t>.</a:t>
            </a:r>
            <a:r>
              <a:rPr lang="en-US" sz="2200" dirty="0" err="1" smtClean="0">
                <a:solidFill>
                  <a:srgbClr val="0000FF"/>
                </a:solidFill>
              </a:rPr>
              <a:t>“</a:t>
            </a:r>
            <a:r>
              <a:rPr lang="en-US" sz="2200" dirty="0" err="1">
                <a:solidFill>
                  <a:srgbClr val="0000FF"/>
                </a:solidFill>
              </a:rPr>
              <a:t>Then</a:t>
            </a:r>
            <a:r>
              <a:rPr lang="en-US" sz="2200" dirty="0">
                <a:solidFill>
                  <a:srgbClr val="0000FF"/>
                </a:solidFill>
              </a:rPr>
              <a:t> God blessed Noah and his sons, saying to </a:t>
            </a:r>
            <a:r>
              <a:rPr lang="en-US" sz="2200" dirty="0" err="1">
                <a:solidFill>
                  <a:srgbClr val="0000FF"/>
                </a:solidFill>
              </a:rPr>
              <a:t>them</a:t>
            </a:r>
            <a:r>
              <a:rPr lang="en-US" sz="2200" dirty="0" err="1" smtClean="0">
                <a:solidFill>
                  <a:srgbClr val="0000FF"/>
                </a:solidFill>
              </a:rPr>
              <a:t>,Be</a:t>
            </a:r>
            <a:r>
              <a:rPr lang="en-US" sz="2200" dirty="0" smtClean="0">
                <a:solidFill>
                  <a:srgbClr val="0000FF"/>
                </a:solidFill>
              </a:rPr>
              <a:t> </a:t>
            </a:r>
            <a:r>
              <a:rPr lang="en-US" sz="2200" dirty="0">
                <a:solidFill>
                  <a:srgbClr val="0000FF"/>
                </a:solidFill>
              </a:rPr>
              <a:t>fruitful and increase in number and fill the earth</a:t>
            </a:r>
            <a:r>
              <a:rPr lang="en-US" sz="2200" dirty="0" smtClean="0">
                <a:solidFill>
                  <a:srgbClr val="0000FF"/>
                </a:solidFill>
              </a:rPr>
              <a:t>”(</a:t>
            </a:r>
            <a:r>
              <a:rPr lang="en-US" sz="2200" dirty="0">
                <a:solidFill>
                  <a:srgbClr val="0000FF"/>
                </a:solidFill>
              </a:rPr>
              <a:t>9:</a:t>
            </a:r>
            <a:r>
              <a:rPr lang="en-US" sz="2200" dirty="0" smtClean="0">
                <a:solidFill>
                  <a:srgbClr val="0000FF"/>
                </a:solidFill>
              </a:rPr>
              <a:t>1)</a:t>
            </a:r>
            <a:r>
              <a:rPr lang="en-US" sz="2200" dirty="0">
                <a:solidFill>
                  <a:srgbClr val="0000FF"/>
                </a:solidFill>
              </a:rPr>
              <a:t>. </a:t>
            </a:r>
            <a:r>
              <a:rPr lang="en-US" sz="2200" dirty="0"/>
              <a:t>God renewed his original blessing(1:28) and his provision for humanity’s food(9:3)</a:t>
            </a:r>
            <a:r>
              <a:rPr lang="en-US" sz="2200" dirty="0" smtClean="0"/>
              <a:t>.(</a:t>
            </a:r>
            <a:r>
              <a:rPr lang="en-US" sz="2200" dirty="0"/>
              <a:t>2)Protecting </a:t>
            </a:r>
            <a:r>
              <a:rPr lang="en-US" sz="2200" dirty="0" err="1"/>
              <a:t>life</a:t>
            </a:r>
            <a:r>
              <a:rPr lang="en-US" sz="2200" dirty="0" err="1" smtClean="0"/>
              <a:t>.</a:t>
            </a:r>
            <a:r>
              <a:rPr lang="en-US" sz="2200" dirty="0" err="1" smtClean="0">
                <a:solidFill>
                  <a:srgbClr val="0000FF"/>
                </a:solidFill>
              </a:rPr>
              <a:t>“Whoever</a:t>
            </a:r>
            <a:r>
              <a:rPr lang="en-US" sz="2200" dirty="0" smtClean="0">
                <a:solidFill>
                  <a:srgbClr val="0000FF"/>
                </a:solidFill>
              </a:rPr>
              <a:t> </a:t>
            </a:r>
            <a:r>
              <a:rPr lang="en-US" sz="2200" dirty="0">
                <a:solidFill>
                  <a:srgbClr val="0000FF"/>
                </a:solidFill>
              </a:rPr>
              <a:t>sheds human blood, by humans shall their blood be shed; for in the image of God has God made mankind”(9</a:t>
            </a:r>
            <a:r>
              <a:rPr lang="en-US" sz="2200" dirty="0" smtClean="0">
                <a:solidFill>
                  <a:srgbClr val="0000FF"/>
                </a:solidFill>
              </a:rPr>
              <a:t>:6</a:t>
            </a:r>
            <a:r>
              <a:rPr lang="en-US" sz="2200" dirty="0">
                <a:solidFill>
                  <a:srgbClr val="0000FF"/>
                </a:solidFill>
              </a:rPr>
              <a:t>).</a:t>
            </a:r>
            <a:r>
              <a:rPr lang="en-US" sz="2200" dirty="0"/>
              <a:t> God ordained and established three institutions on this earth: marriage/family (1:26-28;2</a:t>
            </a:r>
            <a:r>
              <a:rPr lang="en-US" sz="2200" dirty="0" smtClean="0"/>
              <a:t>:18- 25</a:t>
            </a:r>
            <a:r>
              <a:rPr lang="en-US" sz="2200" dirty="0"/>
              <a:t>)</a:t>
            </a:r>
            <a:r>
              <a:rPr lang="en-US" sz="2200" dirty="0" smtClean="0"/>
              <a:t>,human government(</a:t>
            </a:r>
            <a:r>
              <a:rPr lang="en-US" sz="2200" dirty="0"/>
              <a:t>9</a:t>
            </a:r>
            <a:r>
              <a:rPr lang="en-US" sz="2200" dirty="0" smtClean="0"/>
              <a:t>:6</a:t>
            </a:r>
            <a:r>
              <a:rPr lang="en-US" sz="2200" dirty="0"/>
              <a:t>), and the church(Mt.16:13-19</a:t>
            </a:r>
            <a:r>
              <a:rPr lang="en-US" sz="2200" dirty="0" smtClean="0"/>
              <a:t>;Ac</a:t>
            </a:r>
            <a:r>
              <a:rPr lang="en-US" sz="2200" dirty="0"/>
              <a:t>.2</a:t>
            </a:r>
            <a:r>
              <a:rPr lang="en-US" sz="2200" dirty="0" smtClean="0"/>
              <a:t>).(</a:t>
            </a:r>
            <a:r>
              <a:rPr lang="en-US" sz="2200" dirty="0"/>
              <a:t>3)</a:t>
            </a:r>
            <a:r>
              <a:rPr lang="en-US" sz="2200" dirty="0" smtClean="0"/>
              <a:t>Enjoyin</a:t>
            </a:r>
            <a:r>
              <a:rPr lang="en-US" altLang="zh-CN" sz="2200" dirty="0" smtClean="0"/>
              <a:t>g</a:t>
            </a:r>
            <a:r>
              <a:rPr lang="en-US" sz="2200" dirty="0" smtClean="0"/>
              <a:t> life</a:t>
            </a:r>
            <a:r>
              <a:rPr lang="en-US" sz="2200" dirty="0"/>
              <a:t>. God’s covenant with Noah. The covenant sign was the rainbow. 	 </a:t>
            </a:r>
            <a:endParaRPr lang="en-US" sz="2200" dirty="0">
              <a:solidFill>
                <a:srgbClr val="0000FF"/>
              </a:solidFill>
            </a:endParaRPr>
          </a:p>
        </p:txBody>
      </p:sp>
      <p:sp>
        <p:nvSpPr>
          <p:cNvPr id="5" name="TextBox 4"/>
          <p:cNvSpPr txBox="1"/>
          <p:nvPr/>
        </p:nvSpPr>
        <p:spPr>
          <a:xfrm>
            <a:off x="8517911"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a:t>
            </a:r>
            <a:r>
              <a:rPr lang="en-US" altLang="zh-CN" sz="2800" dirty="0" smtClean="0">
                <a:solidFill>
                  <a:srgbClr val="008000"/>
                </a:solidFill>
                <a:latin typeface="Arial Narrow"/>
                <a:ea typeface="华文细黑"/>
                <a:cs typeface="Arial Narrow"/>
              </a:rPr>
              <a:t>6</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13783178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1938992"/>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。属灵</a:t>
            </a:r>
            <a:r>
              <a:rPr lang="zh-TW" altLang="en-US" sz="2400" b="1" dirty="0" smtClean="0">
                <a:solidFill>
                  <a:srgbClr val="FF0000"/>
                </a:solidFill>
                <a:latin typeface="华文细黑"/>
                <a:ea typeface="华文细黑"/>
                <a:cs typeface="华文细黑"/>
              </a:rPr>
              <a:t>的诅咒。</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家庭悲剧的。</a:t>
            </a:r>
            <a:r>
              <a:rPr lang="en-US" altLang="zh-TW" sz="2400" dirty="0" smtClean="0">
                <a:solidFill>
                  <a:srgbClr val="FF0000"/>
                </a:solidFill>
                <a:latin typeface="华文细黑"/>
                <a:ea typeface="华文细黑"/>
                <a:cs typeface="华文细黑"/>
              </a:rPr>
              <a:t>(a</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羞耻。</a:t>
            </a:r>
            <a:r>
              <a:rPr lang="en-US" sz="2400" dirty="0" smtClean="0">
                <a:solidFill>
                  <a:srgbClr val="0000FF"/>
                </a:solidFill>
                <a:latin typeface="华文细黑"/>
                <a:ea typeface="华文细黑"/>
                <a:cs typeface="华文细黑"/>
              </a:rPr>
              <a:t>便</a:t>
            </a:r>
            <a:r>
              <a:rPr lang="en-US" sz="2400" dirty="0">
                <a:solidFill>
                  <a:srgbClr val="0000FF"/>
                </a:solidFill>
                <a:latin typeface="华文细黑"/>
                <a:ea typeface="华文细黑"/>
                <a:cs typeface="华文细黑"/>
              </a:rPr>
              <a:t>醉了，在帐棚里赤着</a:t>
            </a:r>
            <a:r>
              <a:rPr lang="en-US" sz="2400" dirty="0" smtClean="0">
                <a:solidFill>
                  <a:srgbClr val="0000FF"/>
                </a:solidFill>
                <a:latin typeface="华文细黑"/>
                <a:ea typeface="华文细黑"/>
                <a:cs typeface="华文细黑"/>
              </a:rPr>
              <a:t>身子</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(9:20</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21)</a:t>
            </a:r>
            <a:r>
              <a:rPr lang="zh-CN" altLang="en-US"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 </a:t>
            </a:r>
            <a:r>
              <a:rPr lang="zh-TW" altLang="en-US" sz="2400" dirty="0">
                <a:solidFill>
                  <a:srgbClr val="FF0000"/>
                </a:solidFill>
                <a:latin typeface="华文细黑"/>
                <a:ea typeface="华文细黑"/>
                <a:cs typeface="华文细黑"/>
              </a:rPr>
              <a:t>他的醉酒和赤身裸体是可耻</a:t>
            </a:r>
            <a:r>
              <a:rPr lang="zh-TW" altLang="en-US" sz="2400" dirty="0" smtClean="0">
                <a:solidFill>
                  <a:srgbClr val="FF0000"/>
                </a:solidFill>
                <a:latin typeface="华文细黑"/>
                <a:ea typeface="华文细黑"/>
                <a:cs typeface="华文细黑"/>
              </a:rPr>
              <a:t>的</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弗</a:t>
            </a:r>
            <a:r>
              <a:rPr lang="en-US" altLang="zh-CN" sz="2400" dirty="0" smtClean="0">
                <a:solidFill>
                  <a:srgbClr val="FF0000"/>
                </a:solidFill>
                <a:latin typeface="华文细黑"/>
                <a:ea typeface="华文细黑"/>
                <a:cs typeface="华文细黑"/>
              </a:rPr>
              <a:t>5:18</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这个人先是喝了第一杯酒，然后一杯接一杯停不下来，直到全人被酒</a:t>
            </a:r>
            <a:r>
              <a:rPr lang="zh-CN" altLang="en-US" sz="2400" dirty="0" smtClean="0">
                <a:solidFill>
                  <a:srgbClr val="FF0000"/>
                </a:solidFill>
                <a:latin typeface="华文细黑"/>
                <a:ea typeface="华文细黑"/>
                <a:cs typeface="华文细黑"/>
              </a:rPr>
              <a:t>控制</a:t>
            </a:r>
            <a:r>
              <a:rPr lang="zh-TW"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(b)</a:t>
            </a:r>
            <a:r>
              <a:rPr lang="zh-TW" altLang="en-US" sz="2400" dirty="0" smtClean="0">
                <a:solidFill>
                  <a:srgbClr val="FF0000"/>
                </a:solidFill>
                <a:latin typeface="华文细黑"/>
                <a:ea typeface="华文细黑"/>
                <a:cs typeface="华文细黑"/>
              </a:rPr>
              <a:t>不</a:t>
            </a:r>
            <a:r>
              <a:rPr lang="zh-CN" altLang="en-US" sz="2400" dirty="0" smtClean="0">
                <a:solidFill>
                  <a:srgbClr val="FF0000"/>
                </a:solidFill>
                <a:latin typeface="华文细黑"/>
                <a:ea typeface="华文细黑"/>
                <a:cs typeface="华文细黑"/>
              </a:rPr>
              <a:t>尊</a:t>
            </a:r>
            <a:r>
              <a:rPr lang="zh-TW" altLang="en-US" sz="2400" dirty="0" smtClean="0">
                <a:solidFill>
                  <a:srgbClr val="FF0000"/>
                </a:solidFill>
                <a:latin typeface="华文细黑"/>
                <a:ea typeface="华文细黑"/>
                <a:cs typeface="华文细黑"/>
              </a:rPr>
              <a:t>敬。</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迦南的父亲含，看见他父亲赤身，就到外边告诉他两个</a:t>
            </a:r>
            <a:r>
              <a:rPr lang="en-US" sz="2400" dirty="0" smtClean="0">
                <a:solidFill>
                  <a:srgbClr val="0000FF"/>
                </a:solidFill>
                <a:latin typeface="华文细黑"/>
                <a:ea typeface="华文细黑"/>
                <a:cs typeface="华文细黑"/>
              </a:rPr>
              <a:t>弟兄</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(9</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22)</a:t>
            </a:r>
            <a:r>
              <a:rPr lang="zh-TW" altLang="en-US" sz="2400" dirty="0" smtClean="0">
                <a:solidFill>
                  <a:srgbClr val="0000FF"/>
                </a:solidFill>
                <a:latin typeface="华文细黑"/>
                <a:ea typeface="华文细黑"/>
                <a:cs typeface="华文细黑"/>
              </a:rPr>
              <a:t>。 </a:t>
            </a:r>
            <a:r>
              <a:rPr lang="en-US" sz="2400" dirty="0" smtClean="0">
                <a:solidFill>
                  <a:srgbClr val="FF0000"/>
                </a:solidFill>
                <a:latin typeface="华文细黑"/>
                <a:ea typeface="华文细黑"/>
                <a:cs typeface="华文细黑"/>
              </a:rPr>
              <a:t>含</a:t>
            </a:r>
            <a:r>
              <a:rPr lang="zh-TW" altLang="en-US" sz="2400" dirty="0" smtClean="0">
                <a:solidFill>
                  <a:srgbClr val="FF0000"/>
                </a:solidFill>
                <a:latin typeface="华文细黑"/>
                <a:ea typeface="华文细黑"/>
                <a:cs typeface="华文细黑"/>
              </a:rPr>
              <a:t>显示</a:t>
            </a:r>
            <a:r>
              <a:rPr lang="zh-TW" altLang="en-US" sz="2400" dirty="0">
                <a:solidFill>
                  <a:srgbClr val="FF0000"/>
                </a:solidFill>
                <a:latin typeface="华文细黑"/>
                <a:ea typeface="华文细黑"/>
                <a:cs typeface="华文细黑"/>
              </a:rPr>
              <a:t>出他的后代会出现一个弱点。</a:t>
            </a:r>
            <a:endParaRPr lang="en-US" sz="2400" dirty="0">
              <a:solidFill>
                <a:srgbClr val="0000FF"/>
              </a:solidFill>
              <a:latin typeface="华文细黑"/>
              <a:ea typeface="华文细黑"/>
              <a:cs typeface="华文细黑"/>
            </a:endParaRPr>
          </a:p>
        </p:txBody>
      </p:sp>
      <p:sp>
        <p:nvSpPr>
          <p:cNvPr id="5" name="TextBox 4"/>
          <p:cNvSpPr txBox="1"/>
          <p:nvPr/>
        </p:nvSpPr>
        <p:spPr>
          <a:xfrm>
            <a:off x="8517911"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17)</a:t>
            </a:r>
            <a:endParaRPr lang="en-US" sz="2800" dirty="0">
              <a:solidFill>
                <a:srgbClr val="008000"/>
              </a:solidFill>
              <a:latin typeface="Arial Narrow"/>
              <a:ea typeface="华文细黑"/>
              <a:cs typeface="Arial Narrow"/>
            </a:endParaRPr>
          </a:p>
        </p:txBody>
      </p:sp>
      <p:sp>
        <p:nvSpPr>
          <p:cNvPr id="6" name="Rectangle 5"/>
          <p:cNvSpPr/>
          <p:nvPr/>
        </p:nvSpPr>
        <p:spPr>
          <a:xfrm>
            <a:off x="1" y="1856676"/>
            <a:ext cx="5164666" cy="3785652"/>
          </a:xfrm>
          <a:prstGeom prst="rect">
            <a:avLst/>
          </a:prstGeom>
        </p:spPr>
        <p:txBody>
          <a:bodyPr wrap="square">
            <a:spAutoFit/>
          </a:bodyPr>
          <a:lstStyle/>
          <a:p>
            <a:r>
              <a:rPr lang="en-US" sz="2400" b="1" dirty="0"/>
              <a:t>B. Spiritual curses.</a:t>
            </a:r>
            <a:r>
              <a:rPr lang="en-US" sz="2400" dirty="0"/>
              <a:t> (1)A family tragedy. (a)Disgrace. </a:t>
            </a:r>
            <a:r>
              <a:rPr lang="en-US" sz="2400" dirty="0">
                <a:solidFill>
                  <a:srgbClr val="0000FF"/>
                </a:solidFill>
              </a:rPr>
              <a:t>“</a:t>
            </a:r>
            <a:r>
              <a:rPr lang="en-US" sz="2400" dirty="0" err="1">
                <a:solidFill>
                  <a:srgbClr val="0000FF"/>
                </a:solidFill>
              </a:rPr>
              <a:t>Noah,a</a:t>
            </a:r>
            <a:r>
              <a:rPr lang="en-US" sz="2400" dirty="0">
                <a:solidFill>
                  <a:srgbClr val="0000FF"/>
                </a:solidFill>
              </a:rPr>
              <a:t> man of the soil</a:t>
            </a:r>
            <a:r>
              <a:rPr lang="en-US" sz="2400" dirty="0" smtClean="0">
                <a:solidFill>
                  <a:srgbClr val="0000FF"/>
                </a:solidFill>
              </a:rPr>
              <a:t>, proceeded </a:t>
            </a:r>
            <a:r>
              <a:rPr lang="en-US" sz="2400" dirty="0">
                <a:solidFill>
                  <a:srgbClr val="0000FF"/>
                </a:solidFill>
              </a:rPr>
              <a:t>to plant a </a:t>
            </a:r>
            <a:r>
              <a:rPr lang="en-US" sz="2400" dirty="0" err="1">
                <a:solidFill>
                  <a:srgbClr val="0000FF"/>
                </a:solidFill>
              </a:rPr>
              <a:t>vineyard.When</a:t>
            </a:r>
            <a:r>
              <a:rPr lang="en-US" sz="2400" dirty="0">
                <a:solidFill>
                  <a:srgbClr val="0000FF"/>
                </a:solidFill>
              </a:rPr>
              <a:t> </a:t>
            </a:r>
            <a:endParaRPr lang="en-US" sz="2400" dirty="0" smtClean="0">
              <a:solidFill>
                <a:srgbClr val="0000FF"/>
              </a:solidFill>
            </a:endParaRPr>
          </a:p>
          <a:p>
            <a:r>
              <a:rPr lang="en-US" sz="2400" dirty="0" smtClean="0">
                <a:solidFill>
                  <a:srgbClr val="0000FF"/>
                </a:solidFill>
              </a:rPr>
              <a:t>he </a:t>
            </a:r>
            <a:r>
              <a:rPr lang="en-US" sz="2400" dirty="0">
                <a:solidFill>
                  <a:srgbClr val="0000FF"/>
                </a:solidFill>
              </a:rPr>
              <a:t>drank some of its wine, he became drunk and lay uncovered inside his tent”(9:20</a:t>
            </a:r>
            <a:r>
              <a:rPr lang="en-US" sz="2400" dirty="0" smtClean="0">
                <a:solidFill>
                  <a:srgbClr val="0000FF"/>
                </a:solidFill>
              </a:rPr>
              <a:t>- 21</a:t>
            </a:r>
            <a:r>
              <a:rPr lang="en-US" sz="2400" dirty="0">
                <a:solidFill>
                  <a:srgbClr val="0000FF"/>
                </a:solidFill>
              </a:rPr>
              <a:t>)</a:t>
            </a:r>
            <a:r>
              <a:rPr lang="en-US" sz="2400" dirty="0" smtClean="0">
                <a:solidFill>
                  <a:srgbClr val="0000FF"/>
                </a:solidFill>
              </a:rPr>
              <a:t>.</a:t>
            </a:r>
            <a:r>
              <a:rPr lang="en-US" sz="2400" dirty="0" smtClean="0"/>
              <a:t>His drunkenness </a:t>
            </a:r>
            <a:r>
              <a:rPr lang="en-US" sz="2400" dirty="0"/>
              <a:t>and nakedness were </a:t>
            </a:r>
            <a:r>
              <a:rPr lang="en-US" sz="2400" dirty="0" smtClean="0"/>
              <a:t>disgraceful(Eph.5:18). </a:t>
            </a:r>
            <a:r>
              <a:rPr lang="en-US" sz="2400" dirty="0"/>
              <a:t>“First the man takes a drink, then the drink takes a drink, and then the drink takes the </a:t>
            </a:r>
            <a:r>
              <a:rPr lang="en-US" sz="2400" dirty="0" smtClean="0"/>
              <a:t>man.” </a:t>
            </a:r>
            <a:endParaRPr lang="en-US" sz="2400" dirty="0" smtClean="0"/>
          </a:p>
        </p:txBody>
      </p:sp>
      <p:pic>
        <p:nvPicPr>
          <p:cNvPr id="2" name="Picture 1"/>
          <p:cNvPicPr>
            <a:picLocks noChangeAspect="1"/>
          </p:cNvPicPr>
          <p:nvPr/>
        </p:nvPicPr>
        <p:blipFill>
          <a:blip r:embed="rId3"/>
          <a:stretch>
            <a:fillRect/>
          </a:stretch>
        </p:blipFill>
        <p:spPr>
          <a:xfrm>
            <a:off x="4960399" y="2010976"/>
            <a:ext cx="4227498" cy="3170623"/>
          </a:xfrm>
          <a:prstGeom prst="rect">
            <a:avLst/>
          </a:prstGeom>
        </p:spPr>
      </p:pic>
      <p:sp>
        <p:nvSpPr>
          <p:cNvPr id="3" name="TextBox 2"/>
          <p:cNvSpPr txBox="1"/>
          <p:nvPr/>
        </p:nvSpPr>
        <p:spPr>
          <a:xfrm>
            <a:off x="0" y="5554131"/>
            <a:ext cx="9144000" cy="1569660"/>
          </a:xfrm>
          <a:prstGeom prst="rect">
            <a:avLst/>
          </a:prstGeom>
          <a:noFill/>
        </p:spPr>
        <p:txBody>
          <a:bodyPr wrap="square" rtlCol="0">
            <a:spAutoFit/>
          </a:bodyPr>
          <a:lstStyle/>
          <a:p>
            <a:r>
              <a:rPr lang="en-US" sz="2400" dirty="0"/>
              <a:t>(b)</a:t>
            </a:r>
            <a:r>
              <a:rPr lang="en-US" sz="2400" dirty="0" smtClean="0"/>
              <a:t>Disrespect</a:t>
            </a:r>
            <a:r>
              <a:rPr lang="en-US" sz="2400" dirty="0"/>
              <a:t>. </a:t>
            </a:r>
            <a:r>
              <a:rPr lang="en-US" sz="2400" dirty="0">
                <a:solidFill>
                  <a:srgbClr val="0000FF"/>
                </a:solidFill>
              </a:rPr>
              <a:t>“Ham, the father of Canaan, saw his father naked and told his two brothers outside”(9:22). </a:t>
            </a:r>
            <a:r>
              <a:rPr lang="en-US" sz="2400" dirty="0"/>
              <a:t>Ham revealed a weakness in his character that would show up in his descendants. </a:t>
            </a:r>
            <a:endParaRPr lang="en-US" sz="2400" dirty="0">
              <a:solidFill>
                <a:srgbClr val="0000FF"/>
              </a:solidFill>
            </a:endParaRPr>
          </a:p>
          <a:p>
            <a:endParaRPr lang="en-US" sz="2400" dirty="0"/>
          </a:p>
        </p:txBody>
      </p:sp>
      <p:sp>
        <p:nvSpPr>
          <p:cNvPr id="4" name="TextBox 3"/>
          <p:cNvSpPr txBox="1"/>
          <p:nvPr/>
        </p:nvSpPr>
        <p:spPr>
          <a:xfrm>
            <a:off x="4944538" y="4741333"/>
            <a:ext cx="4199462" cy="830997"/>
          </a:xfrm>
          <a:prstGeom prst="rect">
            <a:avLst/>
          </a:prstGeom>
          <a:noFill/>
        </p:spPr>
        <p:txBody>
          <a:bodyPr wrap="square" rtlCol="0">
            <a:spAutoFit/>
          </a:bodyPr>
          <a:lstStyle/>
          <a:p>
            <a:r>
              <a:rPr lang="en-US" sz="2400" dirty="0">
                <a:solidFill>
                  <a:srgbClr val="0000FF"/>
                </a:solidFill>
              </a:rPr>
              <a:t>不要醉酒，酒能使人放荡，乃要被圣灵充满（弗：5:18）</a:t>
            </a:r>
            <a:r>
              <a:rPr lang="en-US" sz="2400" dirty="0" smtClean="0">
                <a:solidFill>
                  <a:srgbClr val="0000FF"/>
                </a:solidFill>
              </a:rPr>
              <a:t>。</a:t>
            </a:r>
            <a:endParaRPr lang="en-US" sz="2400" dirty="0">
              <a:solidFill>
                <a:srgbClr val="0000FF"/>
              </a:solidFill>
            </a:endParaRPr>
          </a:p>
        </p:txBody>
      </p:sp>
    </p:spTree>
    <p:extLst>
      <p:ext uri="{BB962C8B-B14F-4D97-AF65-F5344CB8AC3E}">
        <p14:creationId xmlns:p14="http://schemas.microsoft.com/office/powerpoint/2010/main" val="3138281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3046988"/>
          </a:xfrm>
          <a:prstGeom prst="rect">
            <a:avLst/>
          </a:prstGeom>
        </p:spPr>
        <p:txBody>
          <a:bodyPr wrap="square">
            <a:spAutoFit/>
          </a:bodyPr>
          <a:lstStyle/>
          <a:p>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d</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端正。</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于是闪和雅弗，拿件衣服搭在肩上，倒退着进去，给他父亲盖上。他们背着脸就看不见父亲的</a:t>
            </a:r>
            <a:r>
              <a:rPr lang="en-US" sz="2400" dirty="0" smtClean="0">
                <a:solidFill>
                  <a:srgbClr val="0000FF"/>
                </a:solidFill>
                <a:latin typeface="华文细黑"/>
                <a:ea typeface="华文细黑"/>
                <a:cs typeface="华文细黑"/>
              </a:rPr>
              <a:t>赤身”(9</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23)。“</a:t>
            </a:r>
            <a:r>
              <a:rPr lang="en-US" sz="2400" dirty="0">
                <a:solidFill>
                  <a:srgbClr val="0000FF"/>
                </a:solidFill>
                <a:latin typeface="华文细黑"/>
                <a:ea typeface="华文细黑"/>
                <a:cs typeface="华文细黑"/>
              </a:rPr>
              <a:t>爱能遮掩许多的</a:t>
            </a:r>
            <a:r>
              <a:rPr lang="en-US" sz="2400" dirty="0" smtClean="0">
                <a:solidFill>
                  <a:srgbClr val="0000FF"/>
                </a:solidFill>
                <a:latin typeface="华文细黑"/>
                <a:ea typeface="华文细黑"/>
                <a:cs typeface="华文细黑"/>
              </a:rPr>
              <a:t>罪”</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彼</a:t>
            </a:r>
            <a:r>
              <a:rPr lang="en-US" sz="2400" dirty="0">
                <a:solidFill>
                  <a:srgbClr val="0000FF"/>
                </a:solidFill>
                <a:latin typeface="华文细黑"/>
                <a:ea typeface="华文细黑"/>
                <a:cs typeface="华文细黑"/>
              </a:rPr>
              <a:t>后</a:t>
            </a:r>
            <a:r>
              <a:rPr lang="en-US" sz="2400" dirty="0" smtClean="0">
                <a:solidFill>
                  <a:srgbClr val="0000FF"/>
                </a:solidFill>
                <a:latin typeface="华文细黑"/>
                <a:ea typeface="华文细黑"/>
                <a:cs typeface="华文细黑"/>
              </a:rPr>
              <a:t>4:8;</a:t>
            </a:r>
            <a:r>
              <a:rPr lang="zh-CN" altLang="en-US" sz="2400" dirty="0" smtClean="0">
                <a:solidFill>
                  <a:srgbClr val="0000FF"/>
                </a:solidFill>
                <a:latin typeface="华文细黑"/>
                <a:ea typeface="华文细黑"/>
                <a:cs typeface="华文细黑"/>
              </a:rPr>
              <a:t>箴</a:t>
            </a:r>
            <a:r>
              <a:rPr lang="en-US" sz="2400" dirty="0" smtClean="0">
                <a:solidFill>
                  <a:srgbClr val="0000FF"/>
                </a:solidFill>
                <a:latin typeface="华文细黑"/>
                <a:ea typeface="华文细黑"/>
                <a:cs typeface="华文细黑"/>
              </a:rPr>
              <a:t>10:12)</a:t>
            </a:r>
            <a:r>
              <a:rPr lang="en-US" sz="2400" dirty="0" smtClean="0">
                <a:solidFill>
                  <a:srgbClr val="0000FF"/>
                </a:solidFill>
                <a:latin typeface="华文细黑"/>
                <a:ea typeface="华文细黑"/>
                <a:cs typeface="华文细黑"/>
              </a:rPr>
              <a:t>。</a:t>
            </a:r>
            <a:r>
              <a:rPr lang="zh-CN" altLang="en-US" sz="2400" dirty="0">
                <a:solidFill>
                  <a:srgbClr val="FF0000"/>
                </a:solidFill>
                <a:latin typeface="华文细黑"/>
                <a:ea typeface="华文细黑"/>
                <a:cs typeface="华文细黑"/>
              </a:rPr>
              <a:t>对未承认</a:t>
            </a:r>
            <a:r>
              <a:rPr lang="zh-CN" altLang="en-US" sz="2400" dirty="0" smtClean="0">
                <a:solidFill>
                  <a:srgbClr val="FF0000"/>
                </a:solidFill>
                <a:latin typeface="华文细黑"/>
                <a:ea typeface="华文细黑"/>
                <a:cs typeface="华文细黑"/>
              </a:rPr>
              <a:t>的罪没有遮掩</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家庭的</a:t>
            </a:r>
            <a:r>
              <a:rPr lang="en-US" sz="2400" dirty="0">
                <a:solidFill>
                  <a:srgbClr val="FF0000"/>
                </a:solidFill>
                <a:latin typeface="华文细黑"/>
                <a:ea typeface="华文细黑"/>
                <a:cs typeface="华文细黑"/>
              </a:rPr>
              <a:t>预言</a:t>
            </a:r>
            <a:r>
              <a:rPr lang="en-US" sz="2400" dirty="0" smtClean="0">
                <a:solidFill>
                  <a:srgbClr val="FF0000"/>
                </a:solidFill>
                <a:latin typeface="华文细黑"/>
                <a:ea typeface="华文细黑"/>
                <a:cs typeface="华文细黑"/>
              </a:rPr>
              <a:t>。</a:t>
            </a:r>
          </a:p>
          <a:p>
            <a:r>
              <a:rPr 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a)迦南</a:t>
            </a:r>
            <a:r>
              <a:rPr lang="zh-CN" altLang="en-US" sz="2400" dirty="0" smtClean="0">
                <a:solidFill>
                  <a:srgbClr val="FF0000"/>
                </a:solidFill>
                <a:latin typeface="华文细黑"/>
                <a:ea typeface="华文细黑"/>
                <a:cs typeface="华文细黑"/>
              </a:rPr>
              <a:t>作奴仆的</a:t>
            </a:r>
            <a:r>
              <a:rPr lang="en-US" sz="2400" dirty="0" smtClean="0">
                <a:solidFill>
                  <a:srgbClr val="FF0000"/>
                </a:solidFill>
                <a:latin typeface="华文细黑"/>
                <a:ea typeface="华文细黑"/>
                <a:cs typeface="华文细黑"/>
              </a:rPr>
              <a:t>(9</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25)</a:t>
            </a:r>
            <a:r>
              <a:rPr lang="en-US" sz="2400" dirty="0" smtClean="0">
                <a:solidFill>
                  <a:srgbClr val="FF0000"/>
                </a:solidFill>
                <a:latin typeface="华文细黑"/>
                <a:ea typeface="华文细黑"/>
                <a:cs typeface="华文细黑"/>
              </a:rPr>
              <a:t>。</a:t>
            </a:r>
          </a:p>
          <a:p>
            <a:r>
              <a:rPr 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b)</a:t>
            </a:r>
            <a:r>
              <a:rPr lang="en-US" sz="2400" dirty="0">
                <a:solidFill>
                  <a:srgbClr val="FF0000"/>
                </a:solidFill>
                <a:latin typeface="华文细黑"/>
                <a:ea typeface="华文细黑"/>
                <a:cs typeface="华文细黑"/>
              </a:rPr>
              <a:t> </a:t>
            </a:r>
            <a:r>
              <a:rPr lang="en-US" sz="2400" dirty="0" smtClean="0">
                <a:solidFill>
                  <a:srgbClr val="FF0000"/>
                </a:solidFill>
                <a:latin typeface="华文细黑"/>
                <a:ea typeface="华文细黑"/>
                <a:cs typeface="华文细黑"/>
              </a:rPr>
              <a:t>闪</a:t>
            </a:r>
            <a:r>
              <a:rPr lang="zh-CN" altLang="en-US" sz="2400" dirty="0" smtClean="0">
                <a:solidFill>
                  <a:srgbClr val="FF0000"/>
                </a:solidFill>
                <a:latin typeface="华文细黑"/>
                <a:ea typeface="华文细黑"/>
                <a:cs typeface="华文细黑"/>
              </a:rPr>
              <a:t>成为</a:t>
            </a:r>
            <a:r>
              <a:rPr lang="en-US" sz="2400" dirty="0" smtClean="0">
                <a:solidFill>
                  <a:srgbClr val="FF0000"/>
                </a:solidFill>
                <a:latin typeface="华文细黑"/>
                <a:ea typeface="华文细黑"/>
                <a:cs typeface="华文细黑"/>
              </a:rPr>
              <a:t>富</a:t>
            </a:r>
            <a:r>
              <a:rPr lang="zh-CN" altLang="en-US" sz="2400" dirty="0" smtClean="0">
                <a:solidFill>
                  <a:srgbClr val="FF0000"/>
                </a:solidFill>
                <a:latin typeface="华文细黑"/>
                <a:ea typeface="华文细黑"/>
                <a:cs typeface="华文细黑"/>
              </a:rPr>
              <a:t>足</a:t>
            </a:r>
            <a:r>
              <a:rPr lang="zh-CN" alt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又说，耶和华闪的神，是应当称颂的，愿迦南作闪的</a:t>
            </a:r>
            <a:r>
              <a:rPr lang="en-US" sz="2400" dirty="0" smtClean="0">
                <a:solidFill>
                  <a:srgbClr val="0000FF"/>
                </a:solidFill>
                <a:latin typeface="华文细黑"/>
                <a:ea typeface="华文细黑"/>
                <a:cs typeface="华文细黑"/>
              </a:rPr>
              <a:t>奴仆</a:t>
            </a:r>
            <a:r>
              <a:rPr lang="zh-CN" altLang="en-US" sz="2400" dirty="0" smtClean="0">
                <a:solidFill>
                  <a:srgbClr val="0000FF"/>
                </a:solidFill>
                <a:latin typeface="华文细黑"/>
                <a:ea typeface="华文细黑"/>
                <a:cs typeface="华文细黑"/>
              </a:rPr>
              <a:t>”</a:t>
            </a:r>
            <a:r>
              <a:rPr lang="en-US" altLang="zh-CN"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9</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26)</a:t>
            </a:r>
            <a:r>
              <a:rPr lang="en-US" sz="2400" dirty="0" smtClean="0">
                <a:solidFill>
                  <a:srgbClr val="FF0000"/>
                </a:solidFill>
                <a:latin typeface="华文细黑"/>
                <a:ea typeface="华文细黑"/>
                <a:cs typeface="华文细黑"/>
              </a:rPr>
              <a:t>。</a:t>
            </a:r>
          </a:p>
          <a:p>
            <a:r>
              <a:rPr 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c)</a:t>
            </a:r>
            <a:r>
              <a:rPr lang="zh-CHT" altLang="en-US" sz="2400" dirty="0" smtClean="0">
                <a:solidFill>
                  <a:srgbClr val="FF0000"/>
                </a:solidFill>
                <a:latin typeface="华文细黑"/>
                <a:ea typeface="华文细黑"/>
                <a:cs typeface="华文细黑"/>
              </a:rPr>
              <a:t>雅弗</a:t>
            </a:r>
            <a:r>
              <a:rPr lang="en-US" sz="2400" dirty="0" smtClean="0">
                <a:solidFill>
                  <a:srgbClr val="FF0000"/>
                </a:solidFill>
                <a:latin typeface="华文细黑"/>
                <a:ea typeface="华文细黑"/>
                <a:cs typeface="华文细黑"/>
              </a:rPr>
              <a:t>扩</a:t>
            </a:r>
            <a:r>
              <a:rPr lang="zh-CN" altLang="en-US" sz="2400" dirty="0" smtClean="0">
                <a:solidFill>
                  <a:srgbClr val="FF0000"/>
                </a:solidFill>
                <a:latin typeface="华文细黑"/>
                <a:ea typeface="华文细黑"/>
                <a:cs typeface="华文细黑"/>
              </a:rPr>
              <a:t>张。</a:t>
            </a:r>
            <a:r>
              <a:rPr lang="en-US" altLang="zh-CHT" sz="2400" dirty="0" smtClean="0">
                <a:solidFill>
                  <a:srgbClr val="FF0000"/>
                </a:solidFill>
                <a:latin typeface="华文细黑"/>
                <a:ea typeface="华文细黑"/>
                <a:cs typeface="华文细黑"/>
              </a:rPr>
              <a:t> </a:t>
            </a:r>
            <a:r>
              <a:rPr lang="en-US" altLang="zh-CHT"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愿神使雅弗</a:t>
            </a:r>
            <a:r>
              <a:rPr lang="en-US" sz="2400" dirty="0" smtClean="0">
                <a:solidFill>
                  <a:srgbClr val="0000FF"/>
                </a:solidFill>
                <a:latin typeface="华文细黑"/>
                <a:ea typeface="华文细黑"/>
                <a:cs typeface="华文细黑"/>
              </a:rPr>
              <a:t>扩张</a:t>
            </a:r>
            <a:r>
              <a:rPr lang="en-US" altLang="zh-CHT"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(9</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27)。</a:t>
            </a:r>
            <a:endParaRPr lang="en-US" sz="2400" dirty="0">
              <a:solidFill>
                <a:srgbClr val="0000FF"/>
              </a:solidFill>
              <a:latin typeface="华文细黑"/>
              <a:ea typeface="华文细黑"/>
              <a:cs typeface="华文细黑"/>
            </a:endParaRPr>
          </a:p>
        </p:txBody>
      </p:sp>
      <p:sp>
        <p:nvSpPr>
          <p:cNvPr id="7" name="Rectangle 6"/>
          <p:cNvSpPr/>
          <p:nvPr/>
        </p:nvSpPr>
        <p:spPr>
          <a:xfrm>
            <a:off x="-6904" y="2902128"/>
            <a:ext cx="9144001" cy="3785652"/>
          </a:xfrm>
          <a:prstGeom prst="rect">
            <a:avLst/>
          </a:prstGeom>
        </p:spPr>
        <p:txBody>
          <a:bodyPr wrap="square">
            <a:spAutoFit/>
          </a:bodyPr>
          <a:lstStyle/>
          <a:p>
            <a:r>
              <a:rPr lang="en-US" sz="2400" dirty="0"/>
              <a:t>(d)</a:t>
            </a:r>
            <a:r>
              <a:rPr lang="en-US" sz="2400" dirty="0" smtClean="0"/>
              <a:t>Decency.</a:t>
            </a:r>
            <a:r>
              <a:rPr lang="en-US" sz="2400" dirty="0"/>
              <a:t> </a:t>
            </a:r>
            <a:r>
              <a:rPr lang="en-US" sz="2400" dirty="0" smtClean="0">
                <a:solidFill>
                  <a:srgbClr val="0000FF"/>
                </a:solidFill>
              </a:rPr>
              <a:t>“But </a:t>
            </a:r>
            <a:r>
              <a:rPr lang="en-US" sz="2400" dirty="0">
                <a:solidFill>
                  <a:srgbClr val="0000FF"/>
                </a:solidFill>
              </a:rPr>
              <a:t>Shem and Japheth took a garment and laid it across their shoulders; then they walked in backward and covered their father’s naked </a:t>
            </a:r>
            <a:r>
              <a:rPr lang="en-US" sz="2400" dirty="0" err="1">
                <a:solidFill>
                  <a:srgbClr val="0000FF"/>
                </a:solidFill>
              </a:rPr>
              <a:t>body.Their</a:t>
            </a:r>
            <a:r>
              <a:rPr lang="en-US" sz="2400" dirty="0">
                <a:solidFill>
                  <a:srgbClr val="0000FF"/>
                </a:solidFill>
              </a:rPr>
              <a:t> faces were turned the other way so that they would not see their father naked”(9:23). “Love covers all sins”</a:t>
            </a:r>
            <a:r>
              <a:rPr lang="en-US" sz="2400" dirty="0" smtClean="0">
                <a:solidFill>
                  <a:srgbClr val="0000FF"/>
                </a:solidFill>
              </a:rPr>
              <a:t>(1Pe.</a:t>
            </a:r>
            <a:r>
              <a:rPr lang="en-US" sz="2400" dirty="0">
                <a:solidFill>
                  <a:srgbClr val="0000FF"/>
                </a:solidFill>
              </a:rPr>
              <a:t>4:8; Pr.10:</a:t>
            </a:r>
            <a:r>
              <a:rPr lang="en-US" sz="2400" dirty="0" smtClean="0">
                <a:solidFill>
                  <a:srgbClr val="0000FF"/>
                </a:solidFill>
              </a:rPr>
              <a:t>12).</a:t>
            </a:r>
            <a:r>
              <a:rPr lang="en-US" sz="2400" dirty="0" smtClean="0"/>
              <a:t>There </a:t>
            </a:r>
            <a:r>
              <a:rPr lang="en-US" sz="2400" dirty="0"/>
              <a:t>is no covering for </a:t>
            </a:r>
            <a:r>
              <a:rPr lang="en-US" sz="2400" dirty="0" err="1"/>
              <a:t>unconfessed</a:t>
            </a:r>
            <a:r>
              <a:rPr lang="en-US" sz="2400" dirty="0"/>
              <a:t> </a:t>
            </a:r>
            <a:r>
              <a:rPr lang="en-US" sz="2400" dirty="0" smtClean="0"/>
              <a:t>sin</a:t>
            </a:r>
            <a:r>
              <a:rPr lang="en-US" sz="2400" dirty="0" smtClean="0"/>
              <a:t>.</a:t>
            </a:r>
          </a:p>
          <a:p>
            <a:r>
              <a:rPr lang="en-US" sz="2400" dirty="0" smtClean="0"/>
              <a:t>(</a:t>
            </a:r>
            <a:r>
              <a:rPr lang="en-US" sz="2400" dirty="0"/>
              <a:t>2)A family prophecy. </a:t>
            </a:r>
            <a:endParaRPr lang="en-US" sz="2400" dirty="0" smtClean="0"/>
          </a:p>
          <a:p>
            <a:r>
              <a:rPr lang="en-US" sz="2400" dirty="0" smtClean="0"/>
              <a:t>(</a:t>
            </a:r>
            <a:r>
              <a:rPr lang="en-US" sz="2400" dirty="0"/>
              <a:t>a</a:t>
            </a:r>
            <a:r>
              <a:rPr lang="en-US" sz="2400" dirty="0" smtClean="0"/>
              <a:t>)Canaan</a:t>
            </a:r>
            <a:r>
              <a:rPr lang="en-US" sz="2400" dirty="0"/>
              <a:t> </a:t>
            </a:r>
            <a:r>
              <a:rPr lang="en-US" sz="2400" dirty="0" smtClean="0"/>
              <a:t>enslaved(</a:t>
            </a:r>
            <a:r>
              <a:rPr lang="en-US" sz="2400" dirty="0"/>
              <a:t>9:25). </a:t>
            </a:r>
            <a:endParaRPr lang="en-US" sz="2400" dirty="0" smtClean="0"/>
          </a:p>
          <a:p>
            <a:r>
              <a:rPr lang="en-US" sz="2400" dirty="0" smtClean="0"/>
              <a:t>(</a:t>
            </a:r>
            <a:r>
              <a:rPr lang="en-US" sz="2400" dirty="0"/>
              <a:t>b)</a:t>
            </a:r>
            <a:r>
              <a:rPr lang="en-US" sz="2400" dirty="0" smtClean="0"/>
              <a:t>Shem </a:t>
            </a:r>
            <a:r>
              <a:rPr lang="en-US" sz="2400" dirty="0" err="1" smtClean="0"/>
              <a:t>enriched.</a:t>
            </a:r>
            <a:r>
              <a:rPr lang="en-US" sz="2400" dirty="0" err="1" smtClean="0">
                <a:solidFill>
                  <a:srgbClr val="0000FF"/>
                </a:solidFill>
              </a:rPr>
              <a:t>“</a:t>
            </a:r>
            <a:r>
              <a:rPr lang="en-US" sz="2400" dirty="0" err="1">
                <a:solidFill>
                  <a:srgbClr val="0000FF"/>
                </a:solidFill>
              </a:rPr>
              <a:t>Praise</a:t>
            </a:r>
            <a:r>
              <a:rPr lang="en-US" sz="2400" dirty="0">
                <a:solidFill>
                  <a:srgbClr val="0000FF"/>
                </a:solidFill>
              </a:rPr>
              <a:t> be to the </a:t>
            </a:r>
            <a:r>
              <a:rPr lang="en-US" sz="2400" dirty="0" smtClean="0">
                <a:solidFill>
                  <a:srgbClr val="0000FF"/>
                </a:solidFill>
              </a:rPr>
              <a:t>Lord, </a:t>
            </a:r>
            <a:r>
              <a:rPr lang="en-US" sz="2400" dirty="0">
                <a:solidFill>
                  <a:srgbClr val="0000FF"/>
                </a:solidFill>
              </a:rPr>
              <a:t>the </a:t>
            </a:r>
            <a:endParaRPr lang="en-US" sz="2400" dirty="0" smtClean="0">
              <a:solidFill>
                <a:srgbClr val="0000FF"/>
              </a:solidFill>
            </a:endParaRPr>
          </a:p>
          <a:p>
            <a:r>
              <a:rPr lang="en-US" sz="2400" dirty="0" smtClean="0">
                <a:solidFill>
                  <a:srgbClr val="0000FF"/>
                </a:solidFill>
              </a:rPr>
              <a:t>God </a:t>
            </a:r>
            <a:r>
              <a:rPr lang="en-US" sz="2400" dirty="0">
                <a:solidFill>
                  <a:srgbClr val="0000FF"/>
                </a:solidFill>
              </a:rPr>
              <a:t>of Shem! May Canaan be the slave of Shem”(9:26)</a:t>
            </a:r>
            <a:r>
              <a:rPr lang="en-US" sz="2400" dirty="0" smtClean="0"/>
              <a:t>.</a:t>
            </a:r>
          </a:p>
          <a:p>
            <a:r>
              <a:rPr lang="en-US" sz="2400" dirty="0" smtClean="0"/>
              <a:t>(</a:t>
            </a:r>
            <a:r>
              <a:rPr lang="en-US" sz="2400" dirty="0"/>
              <a:t>c)</a:t>
            </a:r>
            <a:r>
              <a:rPr lang="en-US" sz="2400" dirty="0" smtClean="0"/>
              <a:t>Japheth enlarged. </a:t>
            </a:r>
            <a:r>
              <a:rPr lang="en-US" sz="2400" dirty="0" smtClean="0">
                <a:solidFill>
                  <a:srgbClr val="0000FF"/>
                </a:solidFill>
              </a:rPr>
              <a:t>“God will enlarge Japheth”(</a:t>
            </a:r>
            <a:r>
              <a:rPr lang="en-US" sz="2400" dirty="0">
                <a:solidFill>
                  <a:srgbClr val="0000FF"/>
                </a:solidFill>
              </a:rPr>
              <a:t>9:27). </a:t>
            </a:r>
          </a:p>
        </p:txBody>
      </p:sp>
      <p:sp>
        <p:nvSpPr>
          <p:cNvPr id="5" name="TextBox 4"/>
          <p:cNvSpPr txBox="1"/>
          <p:nvPr/>
        </p:nvSpPr>
        <p:spPr>
          <a:xfrm>
            <a:off x="8458373"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18)</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15122890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6013"/>
            <a:ext cx="7046383" cy="3046988"/>
          </a:xfrm>
          <a:prstGeom prst="rect">
            <a:avLst/>
          </a:prstGeom>
        </p:spPr>
        <p:txBody>
          <a:bodyPr wrap="square">
            <a:spAutoFit/>
          </a:bodyPr>
          <a:lstStyle/>
          <a:p>
            <a:r>
              <a:rPr lang="en-US" sz="2400" dirty="0">
                <a:solidFill>
                  <a:srgbClr val="FF0000"/>
                </a:solidFill>
                <a:latin typeface="华文细黑"/>
                <a:ea typeface="华文细黑"/>
                <a:cs typeface="华文细黑"/>
              </a:rPr>
              <a:t>结论</a:t>
            </a:r>
            <a:r>
              <a:rPr 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无论生命中的风暴多大</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神</a:t>
            </a:r>
            <a:r>
              <a:rPr lang="zh-CN" altLang="en-US" sz="2400" dirty="0" smtClean="0">
                <a:solidFill>
                  <a:srgbClr val="FF0000"/>
                </a:solidFill>
                <a:latin typeface="华文细黑"/>
                <a:ea typeface="华文细黑"/>
                <a:cs typeface="华文细黑"/>
              </a:rPr>
              <a:t>仍稳坐在</a:t>
            </a:r>
            <a:r>
              <a:rPr lang="zh-CN" altLang="en-US" sz="2400" dirty="0">
                <a:solidFill>
                  <a:srgbClr val="FF0000"/>
                </a:solidFill>
                <a:latin typeface="华文细黑"/>
                <a:ea typeface="华文细黑"/>
                <a:cs typeface="华文细黑"/>
              </a:rPr>
              <a:t>宝座上，</a:t>
            </a:r>
            <a:r>
              <a:rPr lang="zh-CN" altLang="en-US" sz="2400" dirty="0" smtClean="0">
                <a:solidFill>
                  <a:srgbClr val="FF0000"/>
                </a:solidFill>
                <a:latin typeface="华文细黑"/>
                <a:ea typeface="华文细黑"/>
                <a:cs typeface="华文细黑"/>
              </a:rPr>
              <a:t>让万事互相效力</a:t>
            </a:r>
            <a:r>
              <a:rPr lang="en-US" sz="2400" dirty="0" smtClean="0">
                <a:solidFill>
                  <a:srgbClr val="FF0000"/>
                </a:solidFill>
                <a:latin typeface="华文细黑"/>
                <a:ea typeface="华文细黑"/>
                <a:cs typeface="华文细黑"/>
              </a:rPr>
              <a:t>。 </a:t>
            </a:r>
            <a:r>
              <a:rPr lang="en-US" sz="2400" dirty="0">
                <a:solidFill>
                  <a:srgbClr val="FF0000"/>
                </a:solidFill>
                <a:latin typeface="华文细黑"/>
                <a:ea typeface="华文细黑"/>
                <a:cs typeface="华文细黑"/>
              </a:rPr>
              <a:t>在生命的风雨中，总是</a:t>
            </a:r>
            <a:r>
              <a:rPr lang="en-US" sz="2400" dirty="0" smtClean="0">
                <a:solidFill>
                  <a:srgbClr val="FF0000"/>
                </a:solidFill>
                <a:latin typeface="华文细黑"/>
                <a:ea typeface="华文细黑"/>
                <a:cs typeface="华文细黑"/>
              </a:rPr>
              <a:t>寻找</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盟约承诺的彩虹。 像约翰</a:t>
            </a:r>
            <a:r>
              <a:rPr lang="en-US" sz="2400" dirty="0" smtClean="0">
                <a:solidFill>
                  <a:srgbClr val="FF0000"/>
                </a:solidFill>
                <a:latin typeface="华文细黑"/>
                <a:ea typeface="华文细黑"/>
                <a:cs typeface="华文细黑"/>
              </a:rPr>
              <a:t>一样</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启4</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3;10</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你可能在风暴之前看到彩虹; 像以西</a:t>
            </a:r>
            <a:r>
              <a:rPr lang="en-US" sz="2400" dirty="0" smtClean="0">
                <a:solidFill>
                  <a:srgbClr val="FF0000"/>
                </a:solidFill>
                <a:latin typeface="华文细黑"/>
                <a:ea typeface="华文细黑"/>
                <a:cs typeface="华文细黑"/>
              </a:rPr>
              <a:t>结(1</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28)，</a:t>
            </a:r>
            <a:r>
              <a:rPr lang="en-US" sz="2400" dirty="0">
                <a:solidFill>
                  <a:srgbClr val="FF0000"/>
                </a:solidFill>
                <a:latin typeface="华文细黑"/>
                <a:ea typeface="华文细黑"/>
                <a:cs typeface="华文细黑"/>
              </a:rPr>
              <a:t>你可能在风暴中看见它; 或者挪</a:t>
            </a:r>
            <a:r>
              <a:rPr lang="en-US" sz="2400" dirty="0" smtClean="0">
                <a:solidFill>
                  <a:srgbClr val="FF0000"/>
                </a:solidFill>
                <a:latin typeface="华文细黑"/>
                <a:ea typeface="华文细黑"/>
                <a:cs typeface="华文细黑"/>
              </a:rPr>
              <a:t>亚(创9:13,14,16</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你可能要等到暴风雨过后。 但是如果你凭信心看，你总能</a:t>
            </a:r>
            <a:r>
              <a:rPr lang="en-US" sz="2400" dirty="0" smtClean="0">
                <a:solidFill>
                  <a:srgbClr val="FF0000"/>
                </a:solidFill>
                <a:latin typeface="华文细黑"/>
                <a:ea typeface="华文细黑"/>
                <a:cs typeface="华文细黑"/>
              </a:rPr>
              <a:t>看到</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应许</a:t>
            </a:r>
            <a:r>
              <a:rPr lang="en-US" sz="2400" dirty="0">
                <a:solidFill>
                  <a:srgbClr val="FF0000"/>
                </a:solidFill>
                <a:latin typeface="华文细黑"/>
                <a:ea typeface="华文细黑"/>
                <a:cs typeface="华文细黑"/>
              </a:rPr>
              <a:t>的彩虹</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我们的家园将成为生活风暴中的“庇护所”</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你的家是不是</a:t>
            </a:r>
            <a:r>
              <a:rPr lang="zh-CHT" altLang="en-US" sz="2400" dirty="0" smtClean="0">
                <a:solidFill>
                  <a:srgbClr val="FF0000"/>
                </a:solidFill>
                <a:latin typeface="华文细黑"/>
                <a:ea typeface="华文细黑"/>
                <a:cs typeface="华文细黑"/>
              </a:rPr>
              <a:t>家甜蜜的家</a:t>
            </a:r>
            <a:r>
              <a:rPr lang="zh-CHT"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7" name="Rectangle 6"/>
          <p:cNvSpPr/>
          <p:nvPr/>
        </p:nvSpPr>
        <p:spPr>
          <a:xfrm>
            <a:off x="0" y="2804615"/>
            <a:ext cx="7046383" cy="4154983"/>
          </a:xfrm>
          <a:prstGeom prst="rect">
            <a:avLst/>
          </a:prstGeom>
        </p:spPr>
        <p:txBody>
          <a:bodyPr wrap="square">
            <a:spAutoFit/>
          </a:bodyPr>
          <a:lstStyle/>
          <a:p>
            <a:r>
              <a:rPr lang="en-US" sz="2400" b="1" dirty="0" err="1"/>
              <a:t>Conclusion</a:t>
            </a:r>
            <a:r>
              <a:rPr lang="en-US" sz="2400" dirty="0" err="1"/>
              <a:t>:No</a:t>
            </a:r>
            <a:r>
              <a:rPr lang="en-US" sz="2400" dirty="0"/>
              <a:t> matter how great the storms of life may </a:t>
            </a:r>
            <a:r>
              <a:rPr lang="en-US" sz="2400" dirty="0" err="1"/>
              <a:t>be</a:t>
            </a:r>
            <a:r>
              <a:rPr lang="en-US" sz="2400" dirty="0" err="1" smtClean="0"/>
              <a:t>,God</a:t>
            </a:r>
            <a:r>
              <a:rPr lang="en-US" sz="2400" dirty="0" smtClean="0"/>
              <a:t> </a:t>
            </a:r>
            <a:r>
              <a:rPr lang="en-US" sz="2400" dirty="0"/>
              <a:t>is still on the throne causing everything to work together for good. In the storms of life, always look for the rainbow of God’s covenant </a:t>
            </a:r>
            <a:r>
              <a:rPr lang="en-US" sz="2400" dirty="0" err="1" smtClean="0"/>
              <a:t>promise.Like</a:t>
            </a:r>
            <a:r>
              <a:rPr lang="en-US" sz="2400" dirty="0" smtClean="0"/>
              <a:t> </a:t>
            </a:r>
            <a:r>
              <a:rPr lang="en-US" sz="2400" dirty="0" smtClean="0"/>
              <a:t>John (Rev</a:t>
            </a:r>
            <a:r>
              <a:rPr lang="en-US" sz="2400" dirty="0"/>
              <a:t>.4:3;10:1), you may see the rainbow before the storm; like </a:t>
            </a:r>
            <a:r>
              <a:rPr lang="en-US" sz="2400" dirty="0" smtClean="0"/>
              <a:t>Ezekiel (</a:t>
            </a:r>
            <a:r>
              <a:rPr lang="en-US" sz="2400" dirty="0"/>
              <a:t>1:28)</a:t>
            </a:r>
            <a:r>
              <a:rPr lang="en-US" sz="2400" dirty="0" smtClean="0"/>
              <a:t>,you </a:t>
            </a:r>
            <a:r>
              <a:rPr lang="en-US" sz="2400" dirty="0"/>
              <a:t>may see it in the midst of the </a:t>
            </a:r>
            <a:r>
              <a:rPr lang="en-US" sz="2400" dirty="0" err="1"/>
              <a:t>storm</a:t>
            </a:r>
            <a:r>
              <a:rPr lang="en-US" sz="2400" dirty="0" err="1" smtClean="0"/>
              <a:t>;or</a:t>
            </a:r>
            <a:r>
              <a:rPr lang="en-US" sz="2400" dirty="0" smtClean="0"/>
              <a:t> </a:t>
            </a:r>
            <a:r>
              <a:rPr lang="en-US" sz="2400" dirty="0"/>
              <a:t>like Noah(Gen.9:</a:t>
            </a:r>
            <a:r>
              <a:rPr lang="en-US" sz="2400" dirty="0" smtClean="0"/>
              <a:t>13,14, 16</a:t>
            </a:r>
            <a:r>
              <a:rPr lang="en-US" sz="2400" dirty="0"/>
              <a:t>),you may have to wait until after the storm. But you will always see the rainbow of God’s promise if you look by faith. Our homes are to be shelters in the midst of the storms </a:t>
            </a:r>
            <a:endParaRPr lang="en-US" sz="2400" dirty="0" smtClean="0"/>
          </a:p>
          <a:p>
            <a:r>
              <a:rPr lang="en-US" sz="2400" dirty="0" smtClean="0"/>
              <a:t>of </a:t>
            </a:r>
            <a:r>
              <a:rPr lang="en-US" sz="2400" dirty="0" smtClean="0"/>
              <a:t>life</a:t>
            </a:r>
            <a:r>
              <a:rPr lang="en-US" sz="2400" dirty="0"/>
              <a:t>.</a:t>
            </a:r>
            <a:r>
              <a:rPr lang="en-US" sz="2400" dirty="0" smtClean="0"/>
              <a:t> Is your home “Home sweet home”?</a:t>
            </a:r>
            <a:endParaRPr lang="en-US" sz="2400" dirty="0">
              <a:solidFill>
                <a:srgbClr val="0000FF"/>
              </a:solidFill>
            </a:endParaRPr>
          </a:p>
        </p:txBody>
      </p:sp>
      <p:pic>
        <p:nvPicPr>
          <p:cNvPr id="9" name="Picture 8"/>
          <p:cNvPicPr>
            <a:picLocks noChangeAspect="1"/>
          </p:cNvPicPr>
          <p:nvPr/>
        </p:nvPicPr>
        <p:blipFill>
          <a:blip r:embed="rId3"/>
          <a:stretch>
            <a:fillRect/>
          </a:stretch>
        </p:blipFill>
        <p:spPr>
          <a:xfrm>
            <a:off x="7046383" y="0"/>
            <a:ext cx="2114550" cy="6858000"/>
          </a:xfrm>
          <a:prstGeom prst="rect">
            <a:avLst/>
          </a:prstGeom>
        </p:spPr>
      </p:pic>
      <p:sp>
        <p:nvSpPr>
          <p:cNvPr id="10" name="TextBox 9"/>
          <p:cNvSpPr txBox="1"/>
          <p:nvPr/>
        </p:nvSpPr>
        <p:spPr>
          <a:xfrm>
            <a:off x="8534398" y="623442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smtClean="0">
                <a:solidFill>
                  <a:srgbClr val="008000"/>
                </a:solidFill>
                <a:latin typeface="Arial Narrow"/>
                <a:ea typeface="华文细黑"/>
                <a:cs typeface="Arial Narrow"/>
              </a:rPr>
              <a:t>19</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spTree>
    <p:extLst>
      <p:ext uri="{BB962C8B-B14F-4D97-AF65-F5344CB8AC3E}">
        <p14:creationId xmlns:p14="http://schemas.microsoft.com/office/powerpoint/2010/main" val="2154214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44000" cy="2308324"/>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引言：</a:t>
            </a:r>
            <a:r>
              <a:rPr lang="en-US"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亚当</a:t>
            </a:r>
            <a:r>
              <a:rPr lang="en-US" sz="2400" b="1" dirty="0">
                <a:solidFill>
                  <a:srgbClr val="FF0000"/>
                </a:solidFill>
                <a:latin typeface="华文细黑"/>
                <a:ea typeface="华文细黑"/>
                <a:cs typeface="华文细黑"/>
              </a:rPr>
              <a:t>的</a:t>
            </a:r>
            <a:r>
              <a:rPr lang="en-US" sz="2400" b="1" dirty="0" smtClean="0">
                <a:solidFill>
                  <a:srgbClr val="FF0000"/>
                </a:solidFill>
                <a:latin typeface="华文细黑"/>
                <a:ea typeface="华文细黑"/>
                <a:cs typeface="华文细黑"/>
              </a:rPr>
              <a:t>家谱</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亚当的后代记在</a:t>
            </a:r>
            <a:r>
              <a:rPr lang="en-US" sz="2400" dirty="0" smtClean="0">
                <a:solidFill>
                  <a:srgbClr val="0000FF"/>
                </a:solidFill>
                <a:latin typeface="华文细黑"/>
                <a:ea typeface="华文细黑"/>
                <a:cs typeface="华文细黑"/>
              </a:rPr>
              <a:t>下面”</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5</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1a</a:t>
            </a:r>
            <a:r>
              <a:rPr 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zh-CN" altLang="en-US" sz="2400" dirty="0">
                <a:solidFill>
                  <a:srgbClr val="FF0000"/>
                </a:solidFill>
                <a:latin typeface="华文细黑"/>
                <a:ea typeface="华文细黑"/>
                <a:cs typeface="华文细黑"/>
              </a:rPr>
              <a:t>我们</a:t>
            </a:r>
            <a:r>
              <a:rPr lang="zh-CN" altLang="en-US" sz="2400" dirty="0" smtClean="0">
                <a:solidFill>
                  <a:srgbClr val="FF0000"/>
                </a:solidFill>
                <a:latin typeface="华文细黑"/>
                <a:ea typeface="华文细黑"/>
                <a:cs typeface="华文细黑"/>
              </a:rPr>
              <a:t>的家谱都可以追溯到亚当</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 </a:t>
            </a:r>
          </a:p>
          <a:p>
            <a:r>
              <a:rPr lang="en-US"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挪亚</a:t>
            </a:r>
            <a:r>
              <a:rPr lang="en-US" sz="2400" b="1" dirty="0" smtClean="0">
                <a:solidFill>
                  <a:srgbClr val="FF0000"/>
                </a:solidFill>
                <a:latin typeface="华文细黑"/>
                <a:ea typeface="华文细黑"/>
                <a:cs typeface="华文细黑"/>
              </a:rPr>
              <a:t>的</a:t>
            </a:r>
            <a:r>
              <a:rPr lang="en-US" sz="2400" b="1" dirty="0" smtClean="0">
                <a:solidFill>
                  <a:srgbClr val="FF0000"/>
                </a:solidFill>
                <a:latin typeface="华文细黑"/>
                <a:ea typeface="华文细黑"/>
                <a:cs typeface="华文细黑"/>
              </a:rPr>
              <a:t>家谱</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给他起名叫挪亚，说，这个儿子必为我们的操作和手中的劳苦安慰我们。这操作劳苦是因为耶和华咒诅</a:t>
            </a:r>
            <a:r>
              <a:rPr lang="en-US" sz="2400" dirty="0" smtClean="0">
                <a:solidFill>
                  <a:srgbClr val="0000FF"/>
                </a:solidFill>
                <a:latin typeface="华文细黑"/>
                <a:ea typeface="华文细黑"/>
                <a:cs typeface="华文细黑"/>
              </a:rPr>
              <a:t>地”</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5</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29)</a:t>
            </a:r>
            <a:r>
              <a:rPr lang="en-US" sz="2400" dirty="0" smtClean="0">
                <a:solidFill>
                  <a:srgbClr val="0000FF"/>
                </a:solidFill>
                <a:latin typeface="华文细黑"/>
                <a:ea typeface="华文细黑"/>
                <a:cs typeface="华文细黑"/>
              </a:rPr>
              <a:t>。</a:t>
            </a:r>
            <a:r>
              <a:rPr lang="zh-CN" altLang="en-US" sz="2400" dirty="0">
                <a:solidFill>
                  <a:srgbClr val="FF0000"/>
                </a:solidFill>
                <a:latin typeface="华文细黑"/>
                <a:ea typeface="华文细黑"/>
                <a:cs typeface="华文细黑"/>
              </a:rPr>
              <a:t>我们</a:t>
            </a:r>
            <a:r>
              <a:rPr lang="zh-CN" altLang="en-US" sz="2400" dirty="0" smtClean="0">
                <a:solidFill>
                  <a:srgbClr val="FF0000"/>
                </a:solidFill>
                <a:latin typeface="华文细黑"/>
                <a:ea typeface="华文细黑"/>
                <a:cs typeface="华文细黑"/>
              </a:rPr>
              <a:t>的家谱都可以追溯到挪亚</a:t>
            </a:r>
            <a:r>
              <a:rPr lang="zh-CN" altLang="en-US" sz="2400" dirty="0">
                <a:solidFill>
                  <a:srgbClr val="FF0000"/>
                </a:solidFill>
                <a:latin typeface="华文细黑"/>
                <a:ea typeface="华文细黑"/>
                <a:cs typeface="华文细黑"/>
              </a:rPr>
              <a:t>。所有的人种和文化都来自亚当和挪亚。</a:t>
            </a:r>
            <a:r>
              <a:rPr lang="en-US" sz="2400" dirty="0">
                <a:solidFill>
                  <a:srgbClr val="FF0000"/>
                </a:solidFill>
                <a:latin typeface="华文细黑"/>
                <a:ea typeface="华文细黑"/>
                <a:cs typeface="华文细黑"/>
              </a:rPr>
              <a:t> </a:t>
            </a:r>
            <a:r>
              <a:rPr lang="en-US" sz="2400" dirty="0" err="1" smtClean="0">
                <a:solidFill>
                  <a:srgbClr val="FF0000"/>
                </a:solidFill>
                <a:latin typeface="华文细黑"/>
                <a:ea typeface="华文细黑"/>
                <a:cs typeface="华文细黑"/>
              </a:rPr>
              <a:t>挪</a:t>
            </a:r>
            <a:r>
              <a:rPr lang="en-US" sz="2400" dirty="0" err="1">
                <a:solidFill>
                  <a:srgbClr val="FF0000"/>
                </a:solidFill>
                <a:latin typeface="华文细黑"/>
                <a:ea typeface="华文细黑"/>
                <a:cs typeface="华文细黑"/>
              </a:rPr>
              <a:t>亚的意思是“安慰</a:t>
            </a:r>
            <a:r>
              <a:rPr lang="en-US" sz="2400" dirty="0">
                <a:solidFill>
                  <a:srgbClr val="FF0000"/>
                </a:solidFill>
                <a:latin typeface="华文细黑"/>
                <a:ea typeface="华文细黑"/>
                <a:cs typeface="华文细黑"/>
              </a:rPr>
              <a:t>”。</a:t>
            </a:r>
          </a:p>
        </p:txBody>
      </p:sp>
      <p:sp>
        <p:nvSpPr>
          <p:cNvPr id="7" name="Rectangle 6"/>
          <p:cNvSpPr/>
          <p:nvPr/>
        </p:nvSpPr>
        <p:spPr>
          <a:xfrm>
            <a:off x="2" y="2291721"/>
            <a:ext cx="5317065" cy="4524315"/>
          </a:xfrm>
          <a:prstGeom prst="rect">
            <a:avLst/>
          </a:prstGeom>
        </p:spPr>
        <p:txBody>
          <a:bodyPr wrap="square">
            <a:spAutoFit/>
          </a:bodyPr>
          <a:lstStyle/>
          <a:p>
            <a:r>
              <a:rPr lang="en-US" sz="2400" b="1" dirty="0" smtClean="0"/>
              <a:t>Introduction: </a:t>
            </a:r>
            <a:r>
              <a:rPr lang="en-US" sz="2400" b="1" dirty="0" err="1" smtClean="0"/>
              <a:t>A.Adam’s</a:t>
            </a:r>
            <a:r>
              <a:rPr lang="en-US" sz="2400" b="1" dirty="0" smtClean="0"/>
              <a:t> </a:t>
            </a:r>
            <a:r>
              <a:rPr lang="en-US" sz="2400" b="1" dirty="0"/>
              <a:t>Family Tree. </a:t>
            </a:r>
            <a:endParaRPr lang="en-US" sz="2400" b="1" dirty="0" smtClean="0"/>
          </a:p>
          <a:p>
            <a:r>
              <a:rPr lang="en-US" sz="2400" dirty="0" smtClean="0">
                <a:solidFill>
                  <a:srgbClr val="0000FF"/>
                </a:solidFill>
              </a:rPr>
              <a:t>“</a:t>
            </a:r>
            <a:r>
              <a:rPr lang="en-US" sz="2400" dirty="0">
                <a:solidFill>
                  <a:srgbClr val="0000FF"/>
                </a:solidFill>
              </a:rPr>
              <a:t>This is the written account of Adam’s </a:t>
            </a:r>
            <a:endParaRPr lang="en-US" sz="2400" dirty="0" smtClean="0">
              <a:solidFill>
                <a:srgbClr val="0000FF"/>
              </a:solidFill>
            </a:endParaRPr>
          </a:p>
          <a:p>
            <a:r>
              <a:rPr lang="en-US" sz="2400" dirty="0">
                <a:solidFill>
                  <a:srgbClr val="0000FF"/>
                </a:solidFill>
              </a:rPr>
              <a:t>f</a:t>
            </a:r>
            <a:r>
              <a:rPr lang="en-US" sz="2400" dirty="0" smtClean="0">
                <a:solidFill>
                  <a:srgbClr val="0000FF"/>
                </a:solidFill>
              </a:rPr>
              <a:t>amily”(</a:t>
            </a:r>
            <a:r>
              <a:rPr lang="en-US" sz="2400" dirty="0">
                <a:solidFill>
                  <a:srgbClr val="0000FF"/>
                </a:solidFill>
              </a:rPr>
              <a:t>5:1a).</a:t>
            </a:r>
            <a:r>
              <a:rPr lang="en-US" sz="2400" dirty="0"/>
              <a:t>We can all trace our </a:t>
            </a:r>
            <a:endParaRPr lang="en-US" sz="2400" dirty="0" smtClean="0"/>
          </a:p>
          <a:p>
            <a:r>
              <a:rPr lang="en-US" sz="2400" dirty="0" smtClean="0"/>
              <a:t>family </a:t>
            </a:r>
            <a:r>
              <a:rPr lang="en-US" sz="2400" dirty="0"/>
              <a:t>tree back to Adam.</a:t>
            </a:r>
            <a:r>
              <a:rPr lang="en-US" sz="2400" b="1" dirty="0"/>
              <a:t> </a:t>
            </a:r>
            <a:r>
              <a:rPr lang="en-US" sz="2400" dirty="0"/>
              <a:t> </a:t>
            </a:r>
            <a:endParaRPr lang="en-US" sz="2400" dirty="0" smtClean="0"/>
          </a:p>
          <a:p>
            <a:r>
              <a:rPr lang="en-US" sz="2400" b="1" dirty="0" err="1" smtClean="0"/>
              <a:t>B.Noah’s</a:t>
            </a:r>
            <a:r>
              <a:rPr lang="en-US" sz="2400" b="1" dirty="0" smtClean="0"/>
              <a:t> </a:t>
            </a:r>
            <a:r>
              <a:rPr lang="en-US" sz="2400" b="1" dirty="0"/>
              <a:t>Family Tree. </a:t>
            </a:r>
            <a:r>
              <a:rPr lang="en-US" sz="2400" dirty="0">
                <a:solidFill>
                  <a:srgbClr val="0000FF"/>
                </a:solidFill>
              </a:rPr>
              <a:t>“He name him Noah and said, He will comfort us in the labor and painful toil of our hands caused by the ground the LORD has cursed”(5:29).</a:t>
            </a:r>
            <a:r>
              <a:rPr lang="en-US" sz="2400" dirty="0"/>
              <a:t>We can all trace our family tree back to </a:t>
            </a:r>
            <a:r>
              <a:rPr lang="en-US" sz="2400" dirty="0" err="1"/>
              <a:t>Noah.All</a:t>
            </a:r>
            <a:r>
              <a:rPr lang="en-US" sz="2400" dirty="0"/>
              <a:t> races and cultures come from Adam and Noah. Noah means “comfort.” </a:t>
            </a:r>
            <a:endParaRPr lang="en-US" sz="2400" b="1" dirty="0" smtClean="0">
              <a:solidFill>
                <a:srgbClr val="0000FF"/>
              </a:solidFill>
              <a:latin typeface="Arial Narrow"/>
              <a:cs typeface="Arial Narrow"/>
            </a:endParaRPr>
          </a:p>
        </p:txBody>
      </p:sp>
      <p:sp>
        <p:nvSpPr>
          <p:cNvPr id="9" name="TextBox 8"/>
          <p:cNvSpPr txBox="1"/>
          <p:nvPr/>
        </p:nvSpPr>
        <p:spPr>
          <a:xfrm>
            <a:off x="8608087" y="6349526"/>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(2)</a:t>
            </a:r>
            <a:endParaRPr lang="en-US" sz="2800" dirty="0">
              <a:solidFill>
                <a:srgbClr val="008000"/>
              </a:solidFill>
              <a:latin typeface="Arial Narrow"/>
              <a:ea typeface="华文细黑"/>
              <a:cs typeface="Arial Narrow"/>
            </a:endParaRPr>
          </a:p>
        </p:txBody>
      </p:sp>
      <p:pic>
        <p:nvPicPr>
          <p:cNvPr id="3" name="Picture 2"/>
          <p:cNvPicPr>
            <a:picLocks noChangeAspect="1"/>
          </p:cNvPicPr>
          <p:nvPr/>
        </p:nvPicPr>
        <p:blipFill>
          <a:blip r:embed="rId3"/>
          <a:stretch>
            <a:fillRect/>
          </a:stretch>
        </p:blipFill>
        <p:spPr>
          <a:xfrm>
            <a:off x="5307516" y="2335530"/>
            <a:ext cx="3836484" cy="4065264"/>
          </a:xfrm>
          <a:prstGeom prst="rect">
            <a:avLst/>
          </a:prstGeom>
        </p:spPr>
      </p:pic>
    </p:spTree>
    <p:extLst>
      <p:ext uri="{BB962C8B-B14F-4D97-AF65-F5344CB8AC3E}">
        <p14:creationId xmlns:p14="http://schemas.microsoft.com/office/powerpoint/2010/main" val="34791964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4047062" y="6400803"/>
            <a:ext cx="5096938" cy="400110"/>
          </a:xfrm>
          <a:prstGeom prst="rect">
            <a:avLst/>
          </a:prstGeom>
          <a:noFill/>
        </p:spPr>
        <p:txBody>
          <a:bodyPr wrap="square" rtlCol="0">
            <a:spAutoFit/>
          </a:bodyPr>
          <a:lstStyle/>
          <a:p>
            <a:r>
              <a:rPr lang="en-US" sz="2000" dirty="0" smtClean="0"/>
              <a:t>Would you rather be in the Ark or the Titanic?</a:t>
            </a:r>
            <a:endParaRPr lang="en-US" sz="2000" dirty="0"/>
          </a:p>
        </p:txBody>
      </p:sp>
      <p:sp>
        <p:nvSpPr>
          <p:cNvPr id="6" name="TextBox 5"/>
          <p:cNvSpPr txBox="1"/>
          <p:nvPr/>
        </p:nvSpPr>
        <p:spPr>
          <a:xfrm>
            <a:off x="4131727" y="-57085"/>
            <a:ext cx="5096938" cy="400110"/>
          </a:xfrm>
          <a:prstGeom prst="rect">
            <a:avLst/>
          </a:prstGeom>
          <a:noFill/>
        </p:spPr>
        <p:txBody>
          <a:bodyPr wrap="square" rtlCol="0">
            <a:spAutoFit/>
          </a:bodyPr>
          <a:lstStyle/>
          <a:p>
            <a:r>
              <a:rPr lang="zh-CN" altLang="en-US" sz="2000" dirty="0" smtClean="0">
                <a:solidFill>
                  <a:srgbClr val="FF0000"/>
                </a:solidFill>
                <a:latin typeface="华文细黑"/>
                <a:ea typeface="华文细黑"/>
                <a:cs typeface="华文细黑"/>
              </a:rPr>
              <a:t>方舟是“异象</a:t>
            </a:r>
            <a:r>
              <a:rPr lang="zh-CN" altLang="en-US" sz="2000" dirty="0">
                <a:solidFill>
                  <a:srgbClr val="FF0000"/>
                </a:solidFill>
                <a:latin typeface="华文细黑"/>
                <a:ea typeface="华文细黑"/>
                <a:cs typeface="华文细黑"/>
              </a:rPr>
              <a:t>之</a:t>
            </a:r>
            <a:r>
              <a:rPr lang="zh-CN" altLang="en-US" sz="2000" dirty="0" smtClean="0">
                <a:solidFill>
                  <a:srgbClr val="FF0000"/>
                </a:solidFill>
                <a:latin typeface="华文细黑"/>
                <a:ea typeface="华文细黑"/>
                <a:cs typeface="华文细黑"/>
              </a:rPr>
              <a:t>船。”</a:t>
            </a:r>
            <a:endParaRPr lang="en-US" sz="2000" dirty="0">
              <a:solidFill>
                <a:srgbClr val="FF0000"/>
              </a:solidFill>
              <a:latin typeface="华文细黑"/>
              <a:ea typeface="华文细黑"/>
              <a:cs typeface="华文细黑"/>
            </a:endParaRPr>
          </a:p>
        </p:txBody>
      </p:sp>
      <p:sp>
        <p:nvSpPr>
          <p:cNvPr id="7" name="TextBox 6"/>
          <p:cNvSpPr txBox="1"/>
          <p:nvPr/>
        </p:nvSpPr>
        <p:spPr>
          <a:xfrm>
            <a:off x="3962397" y="3272493"/>
            <a:ext cx="5096938" cy="400110"/>
          </a:xfrm>
          <a:prstGeom prst="rect">
            <a:avLst/>
          </a:prstGeom>
          <a:noFill/>
        </p:spPr>
        <p:txBody>
          <a:bodyPr wrap="square" rtlCol="0">
            <a:spAutoFit/>
          </a:bodyPr>
          <a:lstStyle/>
          <a:p>
            <a:r>
              <a:rPr lang="zh-CN" altLang="en-US" sz="2000" dirty="0" smtClean="0">
                <a:solidFill>
                  <a:srgbClr val="FF0000"/>
                </a:solidFill>
                <a:latin typeface="华文细黑"/>
                <a:ea typeface="华文细黑"/>
                <a:cs typeface="华文细黑"/>
              </a:rPr>
              <a:t>泰坦尼克是“梦想之船。”</a:t>
            </a:r>
            <a:endParaRPr lang="en-US" sz="20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3623952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2901276"/>
              </p:ext>
            </p:extLst>
          </p:nvPr>
        </p:nvGraphicFramePr>
        <p:xfrm>
          <a:off x="52596" y="49408"/>
          <a:ext cx="4454548" cy="6727311"/>
        </p:xfrm>
        <a:graphic>
          <a:graphicData uri="http://schemas.openxmlformats.org/drawingml/2006/table">
            <a:tbl>
              <a:tblPr firstRow="1" bandRow="1">
                <a:tableStyleId>{5940675A-B579-460E-94D1-54222C63F5DA}</a:tableStyleId>
              </a:tblPr>
              <a:tblGrid>
                <a:gridCol w="1874377"/>
                <a:gridCol w="2580171"/>
              </a:tblGrid>
              <a:tr h="337831">
                <a:tc>
                  <a:txBody>
                    <a:bodyPr/>
                    <a:lstStyle/>
                    <a:p>
                      <a:r>
                        <a:rPr lang="en-US" sz="1400" b="1" dirty="0" smtClean="0"/>
                        <a:t>Pastor’s Prayer Guide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Week: January</a:t>
                      </a:r>
                      <a:r>
                        <a:rPr lang="en-US" sz="1400" b="1" baseline="0" dirty="0" smtClean="0"/>
                        <a:t> 22</a:t>
                      </a:r>
                      <a:r>
                        <a:rPr lang="en-US" sz="1400" b="1" dirty="0" smtClean="0"/>
                        <a:t>-28, 2018</a:t>
                      </a:r>
                    </a:p>
                  </a:txBody>
                  <a:tcPr/>
                </a:tc>
              </a:tr>
              <a:tr h="7119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Pray </a:t>
                      </a:r>
                      <a:r>
                        <a:rPr lang="en-US" sz="1400" baseline="0" dirty="0" smtClean="0"/>
                        <a:t>God’s </a:t>
                      </a:r>
                      <a:r>
                        <a:rPr lang="en-US" sz="1400" dirty="0" smtClean="0"/>
                        <a:t>Name: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Ask in His Name.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 Most</a:t>
                      </a:r>
                      <a:r>
                        <a:rPr lang="en-US" sz="1400" baseline="0" dirty="0" smtClean="0"/>
                        <a:t> High God</a:t>
                      </a:r>
                      <a:r>
                        <a:rPr lang="en-US" sz="1400" dirty="0" smtClean="0"/>
                        <a:t>(El Elyon,Gen.14:17-22).</a:t>
                      </a:r>
                      <a:endParaRPr lang="en-US" sz="1400" dirty="0"/>
                    </a:p>
                  </a:txBody>
                  <a:tcPr/>
                </a:tc>
              </a:tr>
              <a:tr h="711920">
                <a:tc>
                  <a:txBody>
                    <a:bodyPr/>
                    <a:lstStyle/>
                    <a:p>
                      <a:r>
                        <a:rPr lang="en-US" sz="1400" dirty="0" smtClean="0"/>
                        <a:t>Praise</a:t>
                      </a:r>
                      <a:r>
                        <a:rPr lang="en-US" sz="1400" baseline="0" dirty="0" smtClean="0"/>
                        <a:t> and Thanksgiving:</a:t>
                      </a:r>
                      <a:endParaRPr lang="en-US" sz="1400" dirty="0"/>
                    </a:p>
                  </a:txBody>
                  <a:tcPr/>
                </a:tc>
                <a:tc>
                  <a:txBody>
                    <a:bodyPr/>
                    <a:lstStyle/>
                    <a:p>
                      <a:r>
                        <a:rPr lang="en-US" sz="1400" dirty="0" smtClean="0"/>
                        <a:t>For </a:t>
                      </a:r>
                      <a:r>
                        <a:rPr lang="en-US" altLang="zh-CN" sz="1400" dirty="0" smtClean="0"/>
                        <a:t>parents</a:t>
                      </a:r>
                      <a:r>
                        <a:rPr lang="en-US" sz="1400" dirty="0" smtClean="0"/>
                        <a:t>(Eph.6:2).</a:t>
                      </a:r>
                      <a:endParaRPr lang="en-US" sz="1400" dirty="0"/>
                    </a:p>
                  </a:txBody>
                  <a:tcPr/>
                </a:tc>
              </a:tr>
              <a:tr h="711920">
                <a:tc>
                  <a:txBody>
                    <a:bodyPr/>
                    <a:lstStyle/>
                    <a:p>
                      <a:r>
                        <a:rPr lang="en-US" sz="1400" dirty="0" smtClean="0"/>
                        <a:t>God Seeking:</a:t>
                      </a:r>
                    </a:p>
                    <a:p>
                      <a:r>
                        <a:rPr lang="en-US" sz="1400" dirty="0" smtClean="0"/>
                        <a:t>Seekers</a:t>
                      </a:r>
                      <a:r>
                        <a:rPr lang="en-US" sz="1400" baseline="0" dirty="0" smtClean="0"/>
                        <a:t>.</a:t>
                      </a:r>
                      <a:endParaRPr lang="en-US" sz="1400" dirty="0"/>
                    </a:p>
                  </a:txBody>
                  <a:tcPr/>
                </a:tc>
                <a:tc>
                  <a:txBody>
                    <a:bodyPr/>
                    <a:lstStyle/>
                    <a:p>
                      <a:r>
                        <a:rPr lang="en-US" sz="1400" dirty="0" smtClean="0"/>
                        <a:t>For prodigals(Lk.15:12-24).</a:t>
                      </a:r>
                      <a:endParaRPr lang="en-US" sz="1400" dirty="0"/>
                    </a:p>
                  </a:txBody>
                  <a:tcPr/>
                </a:tc>
              </a:tr>
              <a:tr h="711920">
                <a:tc>
                  <a:txBody>
                    <a:bodyPr/>
                    <a:lstStyle/>
                    <a:p>
                      <a:r>
                        <a:rPr lang="en-US" sz="1400" dirty="0" smtClean="0"/>
                        <a:t>Kingdom Praying:</a:t>
                      </a:r>
                    </a:p>
                    <a:p>
                      <a:r>
                        <a:rPr lang="en-US" altLang="zh-CN" sz="1400" dirty="0" smtClean="0"/>
                        <a:t>Individual</a:t>
                      </a:r>
                      <a:r>
                        <a:rPr lang="en-US" sz="1400" dirty="0" smtClean="0"/>
                        <a:t> prayer time.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Prayer promise: </a:t>
                      </a:r>
                      <a:r>
                        <a:rPr lang="en-US" sz="1400" baseline="0" dirty="0" smtClean="0"/>
                        <a:t>Performs all things </a:t>
                      </a:r>
                      <a:r>
                        <a:rPr lang="en-US" sz="1400" dirty="0" smtClean="0"/>
                        <a:t>(Ps.57:2).</a:t>
                      </a:r>
                    </a:p>
                  </a:txBody>
                  <a:tcPr/>
                </a:tc>
              </a:tr>
              <a:tr h="711920">
                <a:tc>
                  <a:txBody>
                    <a:bodyPr/>
                    <a:lstStyle/>
                    <a:p>
                      <a:r>
                        <a:rPr lang="en-US" sz="1400" dirty="0" smtClean="0"/>
                        <a:t>Connecting with God:</a:t>
                      </a:r>
                    </a:p>
                    <a:p>
                      <a:r>
                        <a:rPr lang="en-US" altLang="zh-CN" sz="1400" dirty="0" err="1" smtClean="0"/>
                        <a:t>Abraham&amp;Sarah</a:t>
                      </a:r>
                      <a:r>
                        <a:rPr lang="en-US" sz="1400" dirty="0" smtClean="0"/>
                        <a:t>(Ge</a:t>
                      </a:r>
                      <a:r>
                        <a:rPr lang="en-US" sz="1400" baseline="0" dirty="0" smtClean="0"/>
                        <a:t>.6</a:t>
                      </a:r>
                      <a:r>
                        <a:rPr lang="en-US" sz="1400" dirty="0" smtClean="0"/>
                        <a:t>:9-22)(Jan.2</a:t>
                      </a:r>
                      <a:r>
                        <a:rPr lang="en-US" altLang="zh-CN" sz="1400" dirty="0" smtClean="0"/>
                        <a:t>8</a:t>
                      </a:r>
                      <a:r>
                        <a:rPr lang="en-US" sz="1400" dirty="0" smtClean="0"/>
                        <a:t>,2018)</a:t>
                      </a:r>
                    </a:p>
                  </a:txBody>
                  <a:tcPr/>
                </a:tc>
                <a:tc>
                  <a:txBody>
                    <a:bodyPr/>
                    <a:lstStyle/>
                    <a:p>
                      <a:r>
                        <a:rPr lang="en-US" sz="1400" dirty="0" smtClean="0"/>
                        <a:t>Message: Pastor Gary Hart</a:t>
                      </a:r>
                    </a:p>
                    <a:p>
                      <a:r>
                        <a:rPr lang="en-US" sz="1400" dirty="0" smtClean="0"/>
                        <a:t>Leader: Michael</a:t>
                      </a:r>
                      <a:r>
                        <a:rPr lang="en-US" sz="1400" baseline="0" dirty="0" smtClean="0"/>
                        <a:t> </a:t>
                      </a:r>
                      <a:r>
                        <a:rPr lang="en-US" sz="1400" baseline="0" dirty="0" err="1" smtClean="0"/>
                        <a:t>Zuo</a:t>
                      </a:r>
                      <a:endParaRPr lang="en-US" sz="1400" dirty="0" smtClean="0"/>
                    </a:p>
                    <a:p>
                      <a:r>
                        <a:rPr lang="en-US" sz="1400" dirty="0" smtClean="0"/>
                        <a:t>Music: Grace </a:t>
                      </a:r>
                      <a:r>
                        <a:rPr lang="en-US" sz="1400" dirty="0" err="1" smtClean="0"/>
                        <a:t>Zuo</a:t>
                      </a:r>
                      <a:endParaRPr lang="en-US" sz="1400" dirty="0"/>
                    </a:p>
                  </a:txBody>
                  <a:tcPr/>
                </a:tc>
              </a:tr>
              <a:tr h="711920">
                <a:tc>
                  <a:txBody>
                    <a:bodyPr/>
                    <a:lstStyle/>
                    <a:p>
                      <a:r>
                        <a:rPr lang="en-US" sz="1400" dirty="0" smtClean="0"/>
                        <a:t>Caring for others:</a:t>
                      </a:r>
                    </a:p>
                    <a:p>
                      <a:r>
                        <a:rPr lang="en-US" sz="1400" dirty="0" smtClean="0"/>
                        <a:t>Fellowship.</a:t>
                      </a:r>
                      <a:endParaRPr lang="en-US" sz="1400" dirty="0"/>
                    </a:p>
                  </a:txBody>
                  <a:tcPr/>
                </a:tc>
                <a:tc>
                  <a:txBody>
                    <a:bodyPr/>
                    <a:lstStyle/>
                    <a:p>
                      <a:r>
                        <a:rPr lang="en-US" sz="1400" dirty="0" smtClean="0"/>
                        <a:t>Families.</a:t>
                      </a:r>
                    </a:p>
                  </a:txBody>
                  <a:tcPr/>
                </a:tc>
              </a:tr>
              <a:tr h="711920">
                <a:tc>
                  <a:txBody>
                    <a:bodyPr/>
                    <a:lstStyle/>
                    <a:p>
                      <a:r>
                        <a:rPr lang="en-US" sz="1400" dirty="0" smtClean="0"/>
                        <a:t>Committing</a:t>
                      </a:r>
                      <a:r>
                        <a:rPr lang="en-US" sz="1400" baseline="0" dirty="0" smtClean="0"/>
                        <a:t> to missions: Missionaries.</a:t>
                      </a:r>
                      <a:endParaRPr lang="en-US" sz="1400" dirty="0"/>
                    </a:p>
                  </a:txBody>
                  <a:tcPr/>
                </a:tc>
                <a:tc>
                  <a:txBody>
                    <a:bodyPr/>
                    <a:lstStyle/>
                    <a:p>
                      <a:r>
                        <a:rPr lang="en-US" altLang="zh-CN" sz="1400" dirty="0" smtClean="0"/>
                        <a:t>America: Davis family and</a:t>
                      </a:r>
                      <a:r>
                        <a:rPr lang="en-US" altLang="zh-CN" sz="1400" baseline="0" dirty="0" smtClean="0"/>
                        <a:t> ministry. </a:t>
                      </a:r>
                      <a:r>
                        <a:rPr lang="en-US" altLang="zh-CN" sz="1400" dirty="0" smtClean="0"/>
                        <a:t>Britain</a:t>
                      </a:r>
                      <a:r>
                        <a:rPr lang="en-US" sz="1400" dirty="0" smtClean="0"/>
                        <a:t>: Hannah </a:t>
                      </a:r>
                      <a:r>
                        <a:rPr lang="en-US" sz="1400" dirty="0" err="1" smtClean="0"/>
                        <a:t>Cashman</a:t>
                      </a:r>
                      <a:r>
                        <a:rPr lang="en-US" sz="1400" dirty="0" smtClean="0"/>
                        <a:t> Children’s ministry. </a:t>
                      </a:r>
                      <a:endParaRPr lang="en-US" sz="1400" dirty="0"/>
                    </a:p>
                  </a:txBody>
                  <a:tcPr/>
                </a:tc>
              </a:tr>
              <a:tr h="635321">
                <a:tc>
                  <a:txBody>
                    <a:bodyPr/>
                    <a:lstStyle/>
                    <a:p>
                      <a:r>
                        <a:rPr lang="en-US" sz="1400" dirty="0" smtClean="0"/>
                        <a:t>Consecrating to ministry:</a:t>
                      </a:r>
                      <a:r>
                        <a:rPr lang="en-US" sz="1400" baseline="0" dirty="0" smtClean="0"/>
                        <a:t> Discipleship</a:t>
                      </a:r>
                      <a:r>
                        <a:rPr lang="en-US" sz="1400" dirty="0" smtClean="0"/>
                        <a:t>.</a:t>
                      </a:r>
                      <a:endParaRPr lang="en-US" sz="1400" dirty="0"/>
                    </a:p>
                  </a:txBody>
                  <a:tcPr/>
                </a:tc>
                <a:tc>
                  <a:txBody>
                    <a:bodyPr/>
                    <a:lstStyle/>
                    <a:p>
                      <a:r>
                        <a:rPr lang="en-US" sz="1400" baseline="0" dirty="0" smtClean="0"/>
                        <a:t>Direction’s Class.</a:t>
                      </a:r>
                      <a:endParaRPr lang="en-US" sz="1400" dirty="0"/>
                    </a:p>
                  </a:txBody>
                  <a:tcPr/>
                </a:tc>
              </a:tr>
              <a:tr h="711920">
                <a:tc>
                  <a:txBody>
                    <a:bodyPr/>
                    <a:lstStyle/>
                    <a:p>
                      <a:r>
                        <a:rPr lang="en-US" sz="1400" dirty="0" smtClean="0"/>
                        <a:t>Sickness/Special needs:</a:t>
                      </a:r>
                      <a:endParaRPr lang="en-US" sz="1400" dirty="0"/>
                    </a:p>
                  </a:txBody>
                  <a:tcPr/>
                </a:tc>
                <a:tc>
                  <a:txBody>
                    <a:bodyPr/>
                    <a:lstStyle/>
                    <a:p>
                      <a:r>
                        <a:rPr lang="en-US" sz="1400" dirty="0" smtClean="0"/>
                        <a:t>Liu </a:t>
                      </a:r>
                      <a:r>
                        <a:rPr lang="en-US" sz="1400" dirty="0" err="1" smtClean="0"/>
                        <a:t>XueJiao</a:t>
                      </a:r>
                      <a:r>
                        <a:rPr lang="en-US" sz="1400" dirty="0" smtClean="0"/>
                        <a:t> eye cornea problem. </a:t>
                      </a:r>
                    </a:p>
                    <a:p>
                      <a:r>
                        <a:rPr lang="en-US" sz="1400" dirty="0" smtClean="0"/>
                        <a:t>Zhang </a:t>
                      </a:r>
                      <a:r>
                        <a:rPr lang="en-US" sz="1400" dirty="0" err="1" smtClean="0"/>
                        <a:t>Jie</a:t>
                      </a:r>
                      <a:r>
                        <a:rPr lang="en-US" sz="1400" dirty="0" smtClean="0"/>
                        <a:t> knee</a:t>
                      </a:r>
                      <a:r>
                        <a:rPr lang="en-US" sz="1400" baseline="0" dirty="0" smtClean="0"/>
                        <a:t> surgery recovery.</a:t>
                      </a:r>
                    </a:p>
                    <a:p>
                      <a:r>
                        <a:rPr lang="en-US" sz="1400" dirty="0" err="1" smtClean="0"/>
                        <a:t>Shu</a:t>
                      </a:r>
                      <a:r>
                        <a:rPr lang="en-US" sz="1400" baseline="0" dirty="0" smtClean="0"/>
                        <a:t> </a:t>
                      </a:r>
                      <a:r>
                        <a:rPr lang="en-US" sz="1400" baseline="0" dirty="0" err="1" smtClean="0"/>
                        <a:t>JiaNiang</a:t>
                      </a:r>
                      <a:r>
                        <a:rPr lang="en-US" sz="1400" baseline="0" dirty="0" smtClean="0"/>
                        <a:t> cancer treatment.</a:t>
                      </a:r>
                      <a:endParaRPr lang="en-US" sz="14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01773715"/>
              </p:ext>
            </p:extLst>
          </p:nvPr>
        </p:nvGraphicFramePr>
        <p:xfrm>
          <a:off x="4650172" y="46908"/>
          <a:ext cx="4454548" cy="6749219"/>
        </p:xfrm>
        <a:graphic>
          <a:graphicData uri="http://schemas.openxmlformats.org/drawingml/2006/table">
            <a:tbl>
              <a:tblPr firstRow="1" bandRow="1">
                <a:tableStyleId>{5940675A-B579-460E-94D1-54222C63F5DA}</a:tableStyleId>
              </a:tblPr>
              <a:tblGrid>
                <a:gridCol w="1901447"/>
                <a:gridCol w="2553101"/>
              </a:tblGrid>
              <a:tr h="309352">
                <a:tc>
                  <a:txBody>
                    <a:bodyPr/>
                    <a:lstStyle/>
                    <a:p>
                      <a:r>
                        <a:rPr lang="zh-CN" altLang="en-US" sz="1400" b="1" dirty="0" smtClean="0">
                          <a:latin typeface="华文细黑"/>
                          <a:ea typeface="华文细黑"/>
                          <a:cs typeface="华文细黑"/>
                        </a:rPr>
                        <a:t>牧师的</a:t>
                      </a:r>
                      <a:r>
                        <a:rPr lang="en-US" sz="1400" b="1" dirty="0" smtClean="0">
                          <a:latin typeface="华文细黑"/>
                          <a:ea typeface="华文细黑"/>
                          <a:cs typeface="华文细黑"/>
                        </a:rPr>
                        <a:t>祷告指南</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1" dirty="0" smtClean="0">
                          <a:latin typeface="华文细黑"/>
                          <a:ea typeface="华文细黑"/>
                          <a:cs typeface="华文细黑"/>
                        </a:rPr>
                        <a:t>周</a:t>
                      </a:r>
                      <a:r>
                        <a:rPr lang="en-US" altLang="zh-CN" sz="1400" b="1" dirty="0" smtClean="0">
                          <a:latin typeface="华文细黑"/>
                          <a:ea typeface="华文细黑"/>
                          <a:cs typeface="华文细黑"/>
                        </a:rPr>
                        <a:t>:</a:t>
                      </a:r>
                      <a:r>
                        <a:rPr lang="en-US" sz="1400" b="1" dirty="0" smtClean="0">
                          <a:latin typeface="华文细黑"/>
                          <a:ea typeface="华文细黑"/>
                          <a:cs typeface="华文细黑"/>
                        </a:rPr>
                        <a:t>2018</a:t>
                      </a:r>
                      <a:r>
                        <a:rPr lang="zh-CN" altLang="en-US" sz="1400" b="1" dirty="0" smtClean="0">
                          <a:latin typeface="华文细黑"/>
                          <a:ea typeface="华文细黑"/>
                          <a:cs typeface="华文细黑"/>
                        </a:rPr>
                        <a:t>年</a:t>
                      </a:r>
                      <a:r>
                        <a:rPr lang="en-US" altLang="zh-CN" sz="1400" b="1" dirty="0" smtClean="0">
                          <a:latin typeface="华文细黑"/>
                          <a:ea typeface="华文细黑"/>
                          <a:cs typeface="华文细黑"/>
                        </a:rPr>
                        <a:t>1</a:t>
                      </a:r>
                      <a:r>
                        <a:rPr lang="zh-CN" altLang="en-US" sz="1400" b="1" dirty="0" smtClean="0">
                          <a:latin typeface="华文细黑"/>
                          <a:ea typeface="华文细黑"/>
                          <a:cs typeface="华文细黑"/>
                        </a:rPr>
                        <a:t>月</a:t>
                      </a:r>
                      <a:r>
                        <a:rPr lang="en-US" altLang="zh-CN" sz="1400" b="1" dirty="0" smtClean="0">
                          <a:latin typeface="华文细黑"/>
                          <a:ea typeface="华文细黑"/>
                          <a:cs typeface="华文细黑"/>
                        </a:rPr>
                        <a:t>22-28</a:t>
                      </a:r>
                      <a:r>
                        <a:rPr lang="zh-CN" altLang="en-US" sz="1400" b="1" dirty="0" smtClean="0">
                          <a:latin typeface="华文细黑"/>
                          <a:ea typeface="华文细黑"/>
                          <a:cs typeface="华文细黑"/>
                        </a:rPr>
                        <a:t>日</a:t>
                      </a:r>
                      <a:endParaRPr lang="en-US" sz="1400" b="1" dirty="0" smtClean="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奉神</a:t>
                      </a:r>
                      <a:r>
                        <a:rPr lang="zh-TW" altLang="en-US" sz="1400" dirty="0" smtClean="0">
                          <a:latin typeface="华文细黑"/>
                          <a:ea typeface="华文细黑"/>
                          <a:cs typeface="华文细黑"/>
                        </a:rPr>
                        <a:t>的名字</a:t>
                      </a:r>
                      <a:r>
                        <a:rPr lang="zh-CN" altLang="en-US" sz="1400" dirty="0" smtClean="0">
                          <a:latin typeface="华文细黑"/>
                          <a:ea typeface="华文细黑"/>
                          <a:cs typeface="华文细黑"/>
                        </a:rPr>
                        <a:t>求</a:t>
                      </a:r>
                      <a:r>
                        <a:rPr lang="en-US" altLang="zh-CN" sz="1400" dirty="0" smtClean="0">
                          <a:latin typeface="华文细黑"/>
                          <a:ea typeface="华文细黑"/>
                          <a:cs typeface="华文细黑"/>
                        </a:rPr>
                        <a:t>:</a:t>
                      </a:r>
                    </a:p>
                    <a:p>
                      <a:r>
                        <a:rPr lang="zh-CN" altLang="en-US" sz="1400" dirty="0" smtClean="0">
                          <a:latin typeface="华文细黑"/>
                          <a:ea typeface="华文细黑"/>
                          <a:cs typeface="华文细黑"/>
                        </a:rPr>
                        <a:t>奉祂的名祈求。</a:t>
                      </a:r>
                      <a:endParaRPr lang="zh-TW" altLang="en-US" sz="1400" dirty="0" smtClean="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至高的</a:t>
                      </a:r>
                      <a:r>
                        <a:rPr lang="zh-TW" altLang="en-US" sz="1400" dirty="0" smtClean="0">
                          <a:latin typeface="华文细黑"/>
                          <a:ea typeface="华文细黑"/>
                          <a:cs typeface="华文细黑"/>
                        </a:rPr>
                        <a:t>神</a:t>
                      </a:r>
                      <a:r>
                        <a:rPr lang="en-US" altLang="zh-TW" sz="1400" dirty="0" smtClean="0">
                          <a:latin typeface="华文细黑"/>
                          <a:ea typeface="华文细黑"/>
                          <a:cs typeface="华文细黑"/>
                        </a:rPr>
                        <a:t>(</a:t>
                      </a:r>
                      <a:r>
                        <a:rPr lang="zh-CN" altLang="en-US" sz="1400" smtClean="0">
                          <a:latin typeface="华文细黑"/>
                          <a:ea typeface="华文细黑"/>
                          <a:cs typeface="华文细黑"/>
                        </a:rPr>
                        <a:t>以罗伊</a:t>
                      </a:r>
                      <a:r>
                        <a:rPr lang="zh-CN" altLang="zh-TW" sz="1400" smtClean="0">
                          <a:latin typeface="华文细黑"/>
                          <a:ea typeface="华文细黑"/>
                          <a:cs typeface="华文细黑"/>
                        </a:rPr>
                        <a:t>，</a:t>
                      </a:r>
                      <a:r>
                        <a:rPr lang="zh-CN" altLang="en-US" sz="1400" dirty="0" smtClean="0">
                          <a:latin typeface="华文细黑"/>
                          <a:ea typeface="华文细黑"/>
                          <a:cs typeface="华文细黑"/>
                        </a:rPr>
                        <a:t>创</a:t>
                      </a:r>
                      <a:r>
                        <a:rPr lang="en-US" altLang="zh-CN" sz="1400" dirty="0" smtClean="0">
                          <a:latin typeface="华文细黑"/>
                          <a:ea typeface="华文细黑"/>
                          <a:cs typeface="华文细黑"/>
                        </a:rPr>
                        <a:t>14</a:t>
                      </a:r>
                      <a:r>
                        <a:rPr lang="en-US" altLang="zh-TW" sz="1400" dirty="0" smtClean="0">
                          <a:latin typeface="华文细黑"/>
                          <a:ea typeface="华文细黑"/>
                          <a:cs typeface="华文细黑"/>
                        </a:rPr>
                        <a:t>:</a:t>
                      </a:r>
                      <a:r>
                        <a:rPr lang="en-US" altLang="zh-CN" sz="1400" dirty="0" smtClean="0">
                          <a:latin typeface="华文细黑"/>
                          <a:ea typeface="华文细黑"/>
                          <a:cs typeface="华文细黑"/>
                        </a:rPr>
                        <a:t>17-2</a:t>
                      </a:r>
                      <a:r>
                        <a:rPr lang="en-US" altLang="zh-TW" sz="1400" dirty="0" smtClean="0">
                          <a:latin typeface="华文细黑"/>
                          <a:ea typeface="华文细黑"/>
                          <a:cs typeface="华文细黑"/>
                        </a:rPr>
                        <a:t>2)</a:t>
                      </a:r>
                      <a:r>
                        <a:rPr lang="zh-TW" altLang="en-US" sz="1400" dirty="0" smtClean="0">
                          <a:latin typeface="华文细黑"/>
                          <a:ea typeface="华文细黑"/>
                          <a:cs typeface="华文细黑"/>
                        </a:rPr>
                        <a:t>。</a:t>
                      </a:r>
                      <a:endParaRPr lang="en-US" sz="1400" dirty="0">
                        <a:latin typeface="华文细黑"/>
                        <a:ea typeface="华文细黑"/>
                        <a:cs typeface="华文细黑"/>
                      </a:endParaRPr>
                    </a:p>
                  </a:txBody>
                  <a:tcPr/>
                </a:tc>
              </a:tr>
              <a:tr h="709877">
                <a:tc>
                  <a:txBody>
                    <a:bodyPr/>
                    <a:lstStyle/>
                    <a:p>
                      <a:r>
                        <a:rPr lang="zh-TW" altLang="en-US" sz="1400" dirty="0" smtClean="0">
                          <a:latin typeface="华文细黑"/>
                          <a:ea typeface="华文细黑"/>
                          <a:cs typeface="华文细黑"/>
                        </a:rPr>
                        <a:t>赞美和感恩：</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为父母</a:t>
                      </a:r>
                      <a:r>
                        <a:rPr lang="en-US" altLang="zh-CN" sz="1400" dirty="0" smtClean="0">
                          <a:latin typeface="华文细黑"/>
                          <a:ea typeface="华文细黑"/>
                          <a:cs typeface="华文细黑"/>
                        </a:rPr>
                        <a:t>(</a:t>
                      </a:r>
                      <a:r>
                        <a:rPr lang="zh-CN" altLang="en-US" sz="1400" dirty="0" smtClean="0">
                          <a:latin typeface="华文细黑"/>
                          <a:ea typeface="华文细黑"/>
                          <a:cs typeface="华文细黑"/>
                        </a:rPr>
                        <a:t>弗</a:t>
                      </a:r>
                      <a:r>
                        <a:rPr lang="zh-CN" altLang="zh-CN" sz="1400" dirty="0" smtClean="0">
                          <a:latin typeface="华文细黑"/>
                          <a:ea typeface="华文细黑"/>
                          <a:cs typeface="华文细黑"/>
                        </a:rPr>
                        <a:t>6</a:t>
                      </a:r>
                      <a:r>
                        <a:rPr lang="en-US" altLang="zh-CN" sz="1400" dirty="0" smtClean="0">
                          <a:latin typeface="华文细黑"/>
                          <a:ea typeface="华文细黑"/>
                          <a:cs typeface="华文细黑"/>
                        </a:rPr>
                        <a:t>:2)</a:t>
                      </a:r>
                      <a:r>
                        <a:rPr lang="zh-CN" altLang="en-US" sz="1400" dirty="0" smtClean="0">
                          <a:latin typeface="华文细黑"/>
                          <a:ea typeface="华文细黑"/>
                          <a:cs typeface="华文细黑"/>
                        </a:rPr>
                        <a:t>。</a:t>
                      </a:r>
                      <a:endParaRPr lang="en-US" sz="1400" dirty="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寻求真神：</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寻求者。</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为浪子（路</a:t>
                      </a:r>
                      <a:r>
                        <a:rPr lang="en-US" altLang="zh-CN" sz="1400" dirty="0" smtClean="0">
                          <a:latin typeface="华文细黑"/>
                          <a:ea typeface="华文细黑"/>
                          <a:cs typeface="华文细黑"/>
                        </a:rPr>
                        <a:t>15:12-14</a:t>
                      </a:r>
                      <a:r>
                        <a:rPr lang="zh-CN" altLang="en-US" sz="1400" dirty="0" smtClean="0">
                          <a:latin typeface="华文细黑"/>
                          <a:ea typeface="华文细黑"/>
                          <a:cs typeface="华文细黑"/>
                        </a:rPr>
                        <a:t>）。</a:t>
                      </a:r>
                      <a:endParaRPr lang="en-US" sz="1400" dirty="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祈求神国：</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个人</a:t>
                      </a:r>
                      <a:r>
                        <a:rPr lang="zh-TW" altLang="en-US" sz="1400" dirty="0" smtClean="0">
                          <a:latin typeface="华文细黑"/>
                          <a:ea typeface="华文细黑"/>
                          <a:cs typeface="华文细黑"/>
                        </a:rPr>
                        <a:t>祈祷时间。</a:t>
                      </a:r>
                      <a:endParaRPr lang="en-US" sz="1400" dirty="0">
                        <a:latin typeface="华文细黑"/>
                        <a:ea typeface="华文细黑"/>
                        <a:cs typeface="华文细黑"/>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dirty="0" smtClean="0">
                          <a:latin typeface="华文细黑"/>
                          <a:ea typeface="华文细黑"/>
                          <a:cs typeface="华文细黑"/>
                        </a:rPr>
                        <a:t>祷告应许</a:t>
                      </a:r>
                      <a:r>
                        <a:rPr lang="zh-CN" altLang="zh-CN" sz="1400" dirty="0" smtClean="0">
                          <a:latin typeface="华文细黑"/>
                          <a:ea typeface="华文细黑"/>
                          <a:cs typeface="华文细黑"/>
                        </a:rPr>
                        <a:t>：</a:t>
                      </a:r>
                      <a:r>
                        <a:rPr lang="zh-CN" altLang="en-US" sz="1400" dirty="0" smtClean="0">
                          <a:latin typeface="华文细黑"/>
                          <a:ea typeface="华文细黑"/>
                          <a:cs typeface="华文细黑"/>
                        </a:rPr>
                        <a:t>成全诸事</a:t>
                      </a:r>
                      <a:r>
                        <a:rPr lang="en-US" altLang="zh-CN" sz="1400" dirty="0" smtClean="0">
                          <a:latin typeface="华文细黑"/>
                          <a:ea typeface="华文细黑"/>
                          <a:cs typeface="华文细黑"/>
                        </a:rPr>
                        <a:t>(</a:t>
                      </a:r>
                      <a:r>
                        <a:rPr lang="zh-CN" altLang="en-US" sz="1400" dirty="0" smtClean="0">
                          <a:latin typeface="华文细黑"/>
                          <a:ea typeface="华文细黑"/>
                          <a:cs typeface="华文细黑"/>
                        </a:rPr>
                        <a:t>诗</a:t>
                      </a:r>
                      <a:r>
                        <a:rPr lang="en-US" altLang="zh-CN" sz="1400" dirty="0" smtClean="0">
                          <a:latin typeface="华文细黑"/>
                          <a:ea typeface="华文细黑"/>
                          <a:cs typeface="华文细黑"/>
                        </a:rPr>
                        <a:t>57:2)</a:t>
                      </a:r>
                      <a:r>
                        <a:rPr lang="zh-CN" altLang="en-US" sz="1400" dirty="0" smtClean="0">
                          <a:latin typeface="华文细黑"/>
                          <a:ea typeface="华文细黑"/>
                          <a:cs typeface="华文细黑"/>
                        </a:rPr>
                        <a:t>。</a:t>
                      </a:r>
                      <a:endParaRPr lang="en-US" sz="1400" dirty="0" smtClean="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连接于神</a:t>
                      </a:r>
                      <a:r>
                        <a:rPr lang="en-US" altLang="zh-CN" sz="1400" dirty="0" smtClean="0">
                          <a:latin typeface="华文细黑"/>
                          <a:ea typeface="华文细黑"/>
                          <a:cs typeface="华文细黑"/>
                        </a:rPr>
                        <a:t>:</a:t>
                      </a:r>
                      <a:r>
                        <a:rPr lang="zh-CN" altLang="en-US" sz="1400" dirty="0" smtClean="0">
                          <a:latin typeface="华文细黑"/>
                          <a:ea typeface="华文细黑"/>
                          <a:cs typeface="华文细黑"/>
                        </a:rPr>
                        <a:t>亚伯拉罕和撒拉</a:t>
                      </a:r>
                      <a:r>
                        <a:rPr lang="en-US" altLang="zh-CN" sz="1400" baseline="0" dirty="0" smtClean="0">
                          <a:latin typeface="华文细黑"/>
                          <a:ea typeface="华文细黑"/>
                          <a:cs typeface="华文细黑"/>
                        </a:rPr>
                        <a:t>(</a:t>
                      </a:r>
                      <a:r>
                        <a:rPr lang="zh-CN" altLang="en-US" sz="1400" dirty="0" smtClean="0">
                          <a:latin typeface="华文细黑"/>
                          <a:ea typeface="华文细黑"/>
                          <a:cs typeface="华文细黑"/>
                        </a:rPr>
                        <a:t>创</a:t>
                      </a:r>
                      <a:r>
                        <a:rPr lang="zh-CN" altLang="zh-CN" sz="1400" dirty="0" smtClean="0">
                          <a:latin typeface="华文细黑"/>
                          <a:ea typeface="华文细黑"/>
                          <a:cs typeface="华文细黑"/>
                        </a:rPr>
                        <a:t>1</a:t>
                      </a:r>
                      <a:r>
                        <a:rPr lang="en-US" altLang="zh-CN" sz="1400" dirty="0" smtClean="0">
                          <a:latin typeface="华文细黑"/>
                          <a:ea typeface="华文细黑"/>
                          <a:cs typeface="华文细黑"/>
                        </a:rPr>
                        <a:t>8:</a:t>
                      </a:r>
                      <a:r>
                        <a:rPr lang="zh-CN" altLang="zh-CN" sz="1400" dirty="0" smtClean="0">
                          <a:latin typeface="华文细黑"/>
                          <a:ea typeface="华文细黑"/>
                          <a:cs typeface="华文细黑"/>
                        </a:rPr>
                        <a:t>1</a:t>
                      </a:r>
                      <a:r>
                        <a:rPr lang="en-US" altLang="zh-CN" sz="1400" dirty="0" smtClean="0">
                          <a:latin typeface="华文细黑"/>
                          <a:ea typeface="华文细黑"/>
                          <a:cs typeface="华文细黑"/>
                        </a:rPr>
                        <a:t>-15)</a:t>
                      </a:r>
                    </a:p>
                    <a:p>
                      <a:r>
                        <a:rPr lang="en-US" altLang="zh-CN" sz="1400" dirty="0" smtClean="0">
                          <a:latin typeface="华文细黑"/>
                          <a:ea typeface="华文细黑"/>
                          <a:cs typeface="华文细黑"/>
                        </a:rPr>
                        <a:t>(2018</a:t>
                      </a:r>
                      <a:r>
                        <a:rPr lang="zh-CN" altLang="en-US" sz="1400" dirty="0" smtClean="0">
                          <a:latin typeface="华文细黑"/>
                          <a:ea typeface="华文细黑"/>
                          <a:cs typeface="华文细黑"/>
                        </a:rPr>
                        <a:t>年</a:t>
                      </a:r>
                      <a:r>
                        <a:rPr lang="en-US" altLang="zh-CN" sz="1400" dirty="0" smtClean="0">
                          <a:latin typeface="华文细黑"/>
                          <a:ea typeface="华文细黑"/>
                          <a:cs typeface="华文细黑"/>
                        </a:rPr>
                        <a:t>1</a:t>
                      </a:r>
                      <a:r>
                        <a:rPr lang="zh-CN" altLang="en-US" sz="1400" dirty="0" smtClean="0">
                          <a:latin typeface="华文细黑"/>
                          <a:ea typeface="华文细黑"/>
                          <a:cs typeface="华文细黑"/>
                        </a:rPr>
                        <a:t>月</a:t>
                      </a:r>
                      <a:r>
                        <a:rPr lang="en-US" altLang="zh-CN" sz="1400" dirty="0" smtClean="0">
                          <a:latin typeface="华文细黑"/>
                          <a:ea typeface="华文细黑"/>
                          <a:cs typeface="华文细黑"/>
                        </a:rPr>
                        <a:t>28</a:t>
                      </a:r>
                      <a:r>
                        <a:rPr lang="zh-CN" altLang="en-US" sz="1400" dirty="0" smtClean="0">
                          <a:latin typeface="华文细黑"/>
                          <a:ea typeface="华文细黑"/>
                          <a:cs typeface="华文细黑"/>
                        </a:rPr>
                        <a:t>日</a:t>
                      </a:r>
                      <a:r>
                        <a:rPr lang="en-US" altLang="zh-CN" sz="1400" dirty="0" smtClean="0">
                          <a:latin typeface="华文细黑"/>
                          <a:ea typeface="华文细黑"/>
                          <a:cs typeface="华文细黑"/>
                        </a:rPr>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dirty="0" smtClean="0">
                          <a:latin typeface="华文细黑"/>
                          <a:ea typeface="华文细黑"/>
                          <a:cs typeface="华文细黑"/>
                        </a:rPr>
                        <a:t>信息：何礼义牧师</a:t>
                      </a:r>
                      <a:endParaRPr lang="en-US" altLang="zh-CN" sz="1400" dirty="0" smtClean="0">
                        <a:latin typeface="华文细黑"/>
                        <a:ea typeface="华文细黑"/>
                        <a:cs typeface="华文细黑"/>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dirty="0" smtClean="0">
                          <a:latin typeface="华文细黑"/>
                          <a:ea typeface="华文细黑"/>
                          <a:cs typeface="华文细黑"/>
                        </a:rPr>
                        <a:t>领会：</a:t>
                      </a:r>
                      <a:r>
                        <a:rPr lang="zh-CN" altLang="en-US" sz="1400" kern="1200" dirty="0" smtClean="0">
                          <a:solidFill>
                            <a:schemeClr val="tx1"/>
                          </a:solidFill>
                          <a:effectLst/>
                          <a:latin typeface="华文细黑"/>
                          <a:ea typeface="华文细黑"/>
                          <a:cs typeface="华文细黑"/>
                        </a:rPr>
                        <a:t>伍雷 </a:t>
                      </a:r>
                      <a:endParaRPr lang="en-US" altLang="zh-CN" sz="1400" kern="1200" dirty="0" smtClean="0">
                        <a:solidFill>
                          <a:schemeClr val="tx1"/>
                        </a:solidFill>
                        <a:effectLst/>
                        <a:latin typeface="华文细黑"/>
                        <a:ea typeface="华文细黑"/>
                        <a:cs typeface="华文细黑"/>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dirty="0" smtClean="0">
                          <a:latin typeface="华文细黑"/>
                          <a:ea typeface="华文细黑"/>
                          <a:cs typeface="华文细黑"/>
                        </a:rPr>
                        <a:t>司琴：</a:t>
                      </a:r>
                      <a:endParaRPr lang="en-US" sz="1400" dirty="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关爱别人：</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团契。</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家庭。</a:t>
                      </a:r>
                      <a:endParaRPr lang="en-US" sz="1400" dirty="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奉献宣教：</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宣教士们。</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美国：</a:t>
                      </a:r>
                      <a:r>
                        <a:rPr lang="en-US" altLang="zh-CN" sz="1400" dirty="0" smtClean="0">
                          <a:latin typeface="华文细黑"/>
                          <a:ea typeface="华文细黑"/>
                          <a:cs typeface="华文细黑"/>
                        </a:rPr>
                        <a:t>Davis</a:t>
                      </a:r>
                      <a:r>
                        <a:rPr lang="zh-CN" altLang="en-US" sz="1400" baseline="0" dirty="0" smtClean="0">
                          <a:latin typeface="华文细黑"/>
                          <a:ea typeface="华文细黑"/>
                          <a:cs typeface="华文细黑"/>
                        </a:rPr>
                        <a:t>家庭和事工。</a:t>
                      </a:r>
                      <a:endParaRPr lang="en-US" altLang="zh-CN" sz="1400" baseline="0" dirty="0" smtClean="0">
                        <a:latin typeface="华文细黑"/>
                        <a:ea typeface="华文细黑"/>
                        <a:cs typeface="华文细黑"/>
                      </a:endParaRPr>
                    </a:p>
                    <a:p>
                      <a:r>
                        <a:rPr lang="zh-CN" altLang="en-US" sz="1400" baseline="0" dirty="0" smtClean="0">
                          <a:latin typeface="华文细黑"/>
                          <a:ea typeface="华文细黑"/>
                          <a:cs typeface="华文细黑"/>
                        </a:rPr>
                        <a:t>英国：</a:t>
                      </a:r>
                      <a:r>
                        <a:rPr lang="en-US" altLang="zh-CN" sz="1400" baseline="0" dirty="0" err="1" smtClean="0">
                          <a:latin typeface="华文细黑"/>
                          <a:ea typeface="华文细黑"/>
                          <a:cs typeface="华文细黑"/>
                        </a:rPr>
                        <a:t>Cashman</a:t>
                      </a:r>
                      <a:r>
                        <a:rPr lang="zh-CN" altLang="en-US" sz="1400" baseline="0" dirty="0" smtClean="0">
                          <a:latin typeface="华文细黑"/>
                          <a:ea typeface="华文细黑"/>
                          <a:cs typeface="华文细黑"/>
                        </a:rPr>
                        <a:t>儿童事工。</a:t>
                      </a:r>
                      <a:endParaRPr lang="en-US" sz="1400" dirty="0">
                        <a:latin typeface="华文细黑"/>
                        <a:ea typeface="华文细黑"/>
                        <a:cs typeface="华文细黑"/>
                      </a:endParaRPr>
                    </a:p>
                  </a:txBody>
                  <a:tcPr/>
                </a:tc>
              </a:tr>
              <a:tr h="709877">
                <a:tc>
                  <a:txBody>
                    <a:bodyPr/>
                    <a:lstStyle/>
                    <a:p>
                      <a:r>
                        <a:rPr lang="zh-CN" altLang="en-US" sz="1400" dirty="0" smtClean="0">
                          <a:latin typeface="华文细黑"/>
                          <a:ea typeface="华文细黑"/>
                          <a:cs typeface="华文细黑"/>
                        </a:rPr>
                        <a:t>奉献事工：</a:t>
                      </a:r>
                      <a:endParaRPr lang="en-US" altLang="zh-CN" sz="1400" dirty="0" smtClean="0">
                        <a:latin typeface="华文细黑"/>
                        <a:ea typeface="华文细黑"/>
                        <a:cs typeface="华文细黑"/>
                      </a:endParaRPr>
                    </a:p>
                    <a:p>
                      <a:r>
                        <a:rPr lang="zh-CN" altLang="en-US" sz="1400" dirty="0" smtClean="0">
                          <a:latin typeface="华文细黑"/>
                          <a:ea typeface="华文细黑"/>
                          <a:cs typeface="华文细黑"/>
                        </a:rPr>
                        <a:t>门徒训练</a:t>
                      </a:r>
                      <a:r>
                        <a:rPr lang="zh-TW" altLang="en-US" sz="1400" dirty="0" smtClean="0">
                          <a:latin typeface="华文细黑"/>
                          <a:ea typeface="华文细黑"/>
                          <a:cs typeface="华文细黑"/>
                        </a:rPr>
                        <a:t>。</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方向指引的课程。</a:t>
                      </a:r>
                      <a:endParaRPr lang="en-US" sz="1400" dirty="0">
                        <a:latin typeface="华文细黑"/>
                        <a:ea typeface="华文细黑"/>
                        <a:cs typeface="华文细黑"/>
                      </a:endParaRPr>
                    </a:p>
                  </a:txBody>
                  <a:tcPr/>
                </a:tc>
              </a:tr>
              <a:tr h="739209">
                <a:tc>
                  <a:txBody>
                    <a:bodyPr/>
                    <a:lstStyle/>
                    <a:p>
                      <a:r>
                        <a:rPr lang="zh-CN" altLang="en-US" sz="1400" dirty="0" smtClean="0">
                          <a:latin typeface="华文细黑"/>
                          <a:ea typeface="华文细黑"/>
                          <a:cs typeface="华文细黑"/>
                        </a:rPr>
                        <a:t>疾病</a:t>
                      </a:r>
                      <a:r>
                        <a:rPr lang="en-US" altLang="zh-CN" sz="1400" dirty="0" smtClean="0">
                          <a:latin typeface="华文细黑"/>
                          <a:ea typeface="华文细黑"/>
                          <a:cs typeface="华文细黑"/>
                        </a:rPr>
                        <a:t>/</a:t>
                      </a:r>
                      <a:r>
                        <a:rPr lang="zh-CN" altLang="en-US" sz="1400" dirty="0" smtClean="0">
                          <a:latin typeface="华文细黑"/>
                          <a:ea typeface="华文细黑"/>
                          <a:cs typeface="华文细黑"/>
                        </a:rPr>
                        <a:t>特别需要：</a:t>
                      </a:r>
                      <a:endParaRPr lang="en-US" sz="1400" dirty="0">
                        <a:latin typeface="华文细黑"/>
                        <a:ea typeface="华文细黑"/>
                        <a:cs typeface="华文细黑"/>
                      </a:endParaRPr>
                    </a:p>
                  </a:txBody>
                  <a:tcPr/>
                </a:tc>
                <a:tc>
                  <a:txBody>
                    <a:bodyPr/>
                    <a:lstStyle/>
                    <a:p>
                      <a:r>
                        <a:rPr lang="zh-CN" altLang="en-US" sz="1400" dirty="0" smtClean="0">
                          <a:latin typeface="华文细黑"/>
                          <a:ea typeface="华文细黑"/>
                          <a:cs typeface="华文细黑"/>
                        </a:rPr>
                        <a:t>刘雪娇眼角膜脱落。</a:t>
                      </a:r>
                      <a:endParaRPr lang="en-US" altLang="zh-CN" sz="1400" dirty="0" smtClean="0">
                        <a:latin typeface="华文细黑"/>
                        <a:ea typeface="华文细黑"/>
                        <a:cs typeface="华文细黑"/>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华文细黑"/>
                          <a:ea typeface="华文细黑"/>
                          <a:cs typeface="华文细黑"/>
                        </a:rPr>
                        <a:t>張捷</a:t>
                      </a:r>
                      <a:r>
                        <a:rPr lang="zh-CN" altLang="en-US" sz="1400" dirty="0" smtClean="0">
                          <a:latin typeface="华文细黑"/>
                          <a:ea typeface="华文细黑"/>
                          <a:cs typeface="华文细黑"/>
                        </a:rPr>
                        <a:t>的膝盖开刀恢复。</a:t>
                      </a:r>
                      <a:endParaRPr lang="en-US" altLang="zh-CN" sz="1400" dirty="0" smtClean="0">
                        <a:latin typeface="华文细黑"/>
                        <a:ea typeface="华文细黑"/>
                        <a:cs typeface="华文细黑"/>
                      </a:endParaRPr>
                    </a:p>
                    <a:p>
                      <a:r>
                        <a:rPr lang="en-US" sz="1400" kern="1200" dirty="0" smtClean="0">
                          <a:solidFill>
                            <a:schemeClr val="tx1"/>
                          </a:solidFill>
                          <a:effectLst/>
                          <a:latin typeface="华文细黑"/>
                          <a:ea typeface="华文细黑"/>
                          <a:cs typeface="华文细黑"/>
                        </a:rPr>
                        <a:t>舒嘉宁</a:t>
                      </a:r>
                      <a:r>
                        <a:rPr lang="zh-CN" altLang="en-US" sz="1400" kern="1200" dirty="0" smtClean="0">
                          <a:solidFill>
                            <a:schemeClr val="tx1"/>
                          </a:solidFill>
                          <a:effectLst/>
                          <a:latin typeface="华文细黑"/>
                          <a:ea typeface="华文细黑"/>
                          <a:cs typeface="华文细黑"/>
                        </a:rPr>
                        <a:t>的癌症治疗。</a:t>
                      </a:r>
                      <a:endParaRPr lang="en-US" sz="1400" kern="1200" dirty="0" smtClean="0">
                        <a:solidFill>
                          <a:schemeClr val="tx1"/>
                        </a:solidFill>
                        <a:effectLst/>
                        <a:latin typeface="华文细黑"/>
                        <a:ea typeface="华文细黑"/>
                        <a:cs typeface="华文细黑"/>
                      </a:endParaRPr>
                    </a:p>
                  </a:txBody>
                  <a:tcPr/>
                </a:tc>
              </a:tr>
            </a:tbl>
          </a:graphicData>
        </a:graphic>
      </p:graphicFrame>
    </p:spTree>
    <p:extLst>
      <p:ext uri="{BB962C8B-B14F-4D97-AF65-F5344CB8AC3E}">
        <p14:creationId xmlns:p14="http://schemas.microsoft.com/office/powerpoint/2010/main" val="37287357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470"/>
            <a:ext cx="9187896" cy="2677656"/>
          </a:xfrm>
          <a:prstGeom prst="rect">
            <a:avLst/>
          </a:prstGeom>
        </p:spPr>
        <p:txBody>
          <a:bodyPr wrap="square">
            <a:spAutoFit/>
          </a:bodyPr>
          <a:lstStyle/>
          <a:p>
            <a:r>
              <a:rPr lang="en-US" sz="2400" dirty="0" smtClean="0">
                <a:solidFill>
                  <a:srgbClr val="FF0000"/>
                </a:solidFill>
                <a:latin typeface="华文细黑"/>
                <a:ea typeface="华文细黑"/>
                <a:cs typeface="华文细黑"/>
              </a:rPr>
              <a:t>C</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家庭问题：(1</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通婚</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神的儿子们看见人的女子美貌，就随意挑选，娶来为</a:t>
            </a:r>
            <a:r>
              <a:rPr lang="en-US" sz="2400" dirty="0" smtClean="0">
                <a:solidFill>
                  <a:srgbClr val="0000FF"/>
                </a:solidFill>
                <a:latin typeface="华文细黑"/>
                <a:ea typeface="华文细黑"/>
                <a:cs typeface="华文细黑"/>
              </a:rPr>
              <a:t>妻”(6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zh-CN" altLang="en-US" sz="2400" dirty="0">
                <a:solidFill>
                  <a:srgbClr val="FF0000"/>
                </a:solidFill>
                <a:latin typeface="华文细黑"/>
                <a:ea typeface="华文细黑"/>
                <a:cs typeface="华文细黑"/>
              </a:rPr>
              <a:t>“神的儿子”可能是指敬虔的男人。“人的女子”</a:t>
            </a:r>
            <a:r>
              <a:rPr lang="en-US" sz="2400" dirty="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可能是指犯罪的女人。这描述了创世纪第</a:t>
            </a:r>
            <a:r>
              <a:rPr lang="en-US" sz="2400" dirty="0">
                <a:solidFill>
                  <a:srgbClr val="FF0000"/>
                </a:solidFill>
                <a:latin typeface="华文细黑"/>
                <a:ea typeface="华文细黑"/>
                <a:cs typeface="华文细黑"/>
              </a:rPr>
              <a:t>5</a:t>
            </a:r>
            <a:r>
              <a:rPr lang="zh-CN" altLang="en-US" sz="2400" dirty="0">
                <a:solidFill>
                  <a:srgbClr val="FF0000"/>
                </a:solidFill>
                <a:latin typeface="华文细黑"/>
                <a:ea typeface="华文细黑"/>
                <a:cs typeface="华文细黑"/>
              </a:rPr>
              <a:t>章塞</a:t>
            </a:r>
            <a:r>
              <a:rPr lang="zh-CN" altLang="en-US" sz="2400" dirty="0" smtClean="0">
                <a:solidFill>
                  <a:srgbClr val="FF0000"/>
                </a:solidFill>
                <a:latin typeface="华文细黑"/>
                <a:ea typeface="华文细黑"/>
                <a:cs typeface="华文细黑"/>
              </a:rPr>
              <a:t>特的后裔</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神的儿子</a:t>
            </a:r>
            <a:r>
              <a:rPr 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与</a:t>
            </a:r>
            <a:r>
              <a:rPr lang="en-US" sz="2400" dirty="0">
                <a:solidFill>
                  <a:srgbClr val="FF0000"/>
                </a:solidFill>
                <a:latin typeface="华文细黑"/>
                <a:ea typeface="华文细黑"/>
                <a:cs typeface="华文细黑"/>
              </a:rPr>
              <a:t>创世纪</a:t>
            </a:r>
            <a:r>
              <a:rPr lang="en-US" sz="2400" dirty="0" smtClean="0">
                <a:solidFill>
                  <a:srgbClr val="FF0000"/>
                </a:solidFill>
                <a:latin typeface="华文细黑"/>
                <a:ea typeface="华文细黑"/>
                <a:cs typeface="华文细黑"/>
              </a:rPr>
              <a:t>第</a:t>
            </a:r>
            <a:r>
              <a:rPr lang="en-US" altLang="zh-CN" sz="2400" dirty="0" smtClean="0">
                <a:solidFill>
                  <a:srgbClr val="FF0000"/>
                </a:solidFill>
                <a:latin typeface="华文细黑"/>
                <a:ea typeface="华文细黑"/>
                <a:cs typeface="华文细黑"/>
              </a:rPr>
              <a:t>4</a:t>
            </a:r>
            <a:r>
              <a:rPr lang="zh-CN" altLang="en-US" sz="2400" dirty="0" smtClean="0">
                <a:solidFill>
                  <a:srgbClr val="FF0000"/>
                </a:solidFill>
                <a:latin typeface="华文细黑"/>
                <a:ea typeface="华文细黑"/>
                <a:cs typeface="华文细黑"/>
              </a:rPr>
              <a:t>章该隐的后裔</a:t>
            </a:r>
            <a:r>
              <a:rPr lang="en-US" altLang="zh-CN"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人的女</a:t>
            </a:r>
            <a:r>
              <a:rPr lang="zh-CN" altLang="en-US" sz="2400" dirty="0" smtClean="0">
                <a:solidFill>
                  <a:srgbClr val="FF0000"/>
                </a:solidFill>
                <a:latin typeface="华文细黑"/>
                <a:ea typeface="华文细黑"/>
                <a:cs typeface="华文细黑"/>
              </a:rPr>
              <a:t>子</a:t>
            </a:r>
            <a:r>
              <a:rPr 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通婚</a:t>
            </a:r>
            <a:r>
              <a:rPr 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表明两个分离群体的</a:t>
            </a:r>
            <a:r>
              <a:rPr lang="zh-CN" altLang="en-US" sz="2400" dirty="0" smtClean="0">
                <a:solidFill>
                  <a:srgbClr val="FF0000"/>
                </a:solidFill>
                <a:latin typeface="华文细黑"/>
                <a:ea typeface="华文细黑"/>
                <a:cs typeface="华文细黑"/>
              </a:rPr>
              <a:t>融合</a:t>
            </a:r>
            <a:r>
              <a:rPr lang="zh-CN" altLang="en-US" sz="2400" dirty="0" smtClean="0">
                <a:solidFill>
                  <a:srgbClr val="FF0000"/>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你们和不信的原不相配，不要同负一轭。义和不义有什么相交呢？光明和黑暗有什么相通呢？基督和彼</a:t>
            </a:r>
            <a:r>
              <a:rPr lang="en-US" sz="2400" dirty="0" smtClean="0">
                <a:solidFill>
                  <a:srgbClr val="0000FF"/>
                </a:solidFill>
                <a:latin typeface="华文细黑"/>
                <a:ea typeface="华文细黑"/>
                <a:cs typeface="华文细黑"/>
              </a:rPr>
              <a:t>列有</a:t>
            </a:r>
            <a:r>
              <a:rPr lang="en-US" sz="2400" dirty="0">
                <a:solidFill>
                  <a:srgbClr val="0000FF"/>
                </a:solidFill>
                <a:latin typeface="华文细黑"/>
                <a:ea typeface="华文细黑"/>
                <a:cs typeface="华文细黑"/>
              </a:rPr>
              <a:t>什么相和呢？信主的和不信主的有什么相干呢</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林后</a:t>
            </a:r>
            <a:r>
              <a:rPr lang="en-US" sz="2400" dirty="0" smtClean="0">
                <a:solidFill>
                  <a:srgbClr val="0000FF"/>
                </a:solidFill>
                <a:latin typeface="华文细黑"/>
                <a:ea typeface="华文细黑"/>
                <a:cs typeface="华文细黑"/>
              </a:rPr>
              <a:t>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14</a:t>
            </a:r>
            <a:r>
              <a:rPr lang="en-US" sz="2400" dirty="0" smtClean="0">
                <a:solidFill>
                  <a:srgbClr val="0000FF"/>
                </a:solidFill>
                <a:latin typeface="华文细黑"/>
                <a:ea typeface="华文细黑"/>
                <a:cs typeface="华文细黑"/>
              </a:rPr>
              <a:t>- 15</a:t>
            </a:r>
            <a:r>
              <a:rPr 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10" name="TextBox 9"/>
          <p:cNvSpPr txBox="1"/>
          <p:nvPr/>
        </p:nvSpPr>
        <p:spPr>
          <a:xfrm>
            <a:off x="8615373" y="6373787"/>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(3)</a:t>
            </a:r>
            <a:endParaRPr lang="en-US" sz="2800" dirty="0">
              <a:solidFill>
                <a:srgbClr val="008000"/>
              </a:solidFill>
              <a:latin typeface="Arial Narrow"/>
              <a:ea typeface="华文细黑"/>
              <a:cs typeface="Arial Narrow"/>
            </a:endParaRPr>
          </a:p>
        </p:txBody>
      </p:sp>
      <p:sp>
        <p:nvSpPr>
          <p:cNvPr id="7" name="Rectangle 6"/>
          <p:cNvSpPr/>
          <p:nvPr/>
        </p:nvSpPr>
        <p:spPr>
          <a:xfrm>
            <a:off x="-43897" y="2669198"/>
            <a:ext cx="9187897" cy="4154983"/>
          </a:xfrm>
          <a:prstGeom prst="rect">
            <a:avLst/>
          </a:prstGeom>
        </p:spPr>
        <p:txBody>
          <a:bodyPr wrap="square">
            <a:spAutoFit/>
          </a:bodyPr>
          <a:lstStyle/>
          <a:p>
            <a:r>
              <a:rPr lang="en-US" sz="2400" b="1" dirty="0" err="1"/>
              <a:t>C.Family</a:t>
            </a:r>
            <a:r>
              <a:rPr lang="en-US" sz="2400" b="1" dirty="0"/>
              <a:t> issues:(1)</a:t>
            </a:r>
            <a:r>
              <a:rPr lang="en-US" sz="2400" b="1" dirty="0" smtClean="0"/>
              <a:t>Intermarriage</a:t>
            </a:r>
            <a:r>
              <a:rPr lang="en-US" sz="2400" b="1" dirty="0"/>
              <a:t>.</a:t>
            </a:r>
            <a:r>
              <a:rPr lang="en-US" sz="2400" dirty="0"/>
              <a:t> </a:t>
            </a:r>
            <a:r>
              <a:rPr lang="en-US" sz="2400" dirty="0">
                <a:solidFill>
                  <a:srgbClr val="0000FF"/>
                </a:solidFill>
              </a:rPr>
              <a:t>“The sons of God saw that the daughters of humans were </a:t>
            </a:r>
            <a:r>
              <a:rPr lang="en-US" sz="2400" dirty="0" err="1">
                <a:solidFill>
                  <a:srgbClr val="0000FF"/>
                </a:solidFill>
              </a:rPr>
              <a:t>beautiful,and</a:t>
            </a:r>
            <a:r>
              <a:rPr lang="en-US" sz="2400" dirty="0">
                <a:solidFill>
                  <a:srgbClr val="0000FF"/>
                </a:solidFill>
              </a:rPr>
              <a:t> they married any of them they chose”(6:2).</a:t>
            </a:r>
            <a:r>
              <a:rPr lang="en-US" sz="2400" dirty="0"/>
              <a:t>“Sons of </a:t>
            </a:r>
            <a:r>
              <a:rPr lang="en-US" sz="2400" dirty="0" smtClean="0"/>
              <a:t>God </a:t>
            </a:r>
            <a:r>
              <a:rPr lang="en-US" sz="2400" dirty="0"/>
              <a:t>possibly refers to godly </a:t>
            </a:r>
            <a:r>
              <a:rPr lang="en-US" sz="2400" dirty="0" err="1"/>
              <a:t>men</a:t>
            </a:r>
            <a:r>
              <a:rPr lang="en-US" sz="2400" dirty="0" err="1" smtClean="0"/>
              <a:t>,and</a:t>
            </a:r>
            <a:r>
              <a:rPr lang="en-US" sz="2400" dirty="0" smtClean="0"/>
              <a:t> </a:t>
            </a:r>
            <a:r>
              <a:rPr lang="en-US" sz="2400" dirty="0"/>
              <a:t>“daughters of humans” </a:t>
            </a:r>
            <a:r>
              <a:rPr lang="en-US" sz="2400" dirty="0" smtClean="0"/>
              <a:t>possibly refers to </a:t>
            </a:r>
            <a:r>
              <a:rPr lang="en-US" sz="2400" dirty="0"/>
              <a:t>sinful </a:t>
            </a:r>
            <a:r>
              <a:rPr lang="en-US" sz="2400" dirty="0" smtClean="0"/>
              <a:t>women(</a:t>
            </a:r>
            <a:r>
              <a:rPr lang="en-US" sz="2400" dirty="0"/>
              <a:t>6:2,4)</a:t>
            </a:r>
            <a:r>
              <a:rPr lang="en-US" sz="2400" dirty="0" smtClean="0"/>
              <a:t>.It </a:t>
            </a:r>
            <a:r>
              <a:rPr lang="en-US" sz="2400" dirty="0"/>
              <a:t>c</a:t>
            </a:r>
            <a:r>
              <a:rPr lang="en-US" sz="2400" dirty="0" smtClean="0"/>
              <a:t>ould describe inter-marriage </a:t>
            </a:r>
            <a:r>
              <a:rPr lang="en-US" sz="2400" dirty="0"/>
              <a:t>of the </a:t>
            </a:r>
            <a:r>
              <a:rPr lang="en-US" sz="2400" dirty="0" err="1"/>
              <a:t>Sethites</a:t>
            </a:r>
            <a:r>
              <a:rPr lang="en-US" sz="2400" dirty="0" smtClean="0"/>
              <a:t>(sons </a:t>
            </a:r>
            <a:r>
              <a:rPr lang="en-US" sz="2400" dirty="0"/>
              <a:t>of </a:t>
            </a:r>
            <a:r>
              <a:rPr lang="en-US" sz="2400" dirty="0" smtClean="0"/>
              <a:t>God) </a:t>
            </a:r>
            <a:r>
              <a:rPr lang="en-US" sz="2400" dirty="0"/>
              <a:t>of Gen.5 with the </a:t>
            </a:r>
            <a:r>
              <a:rPr lang="en-US" sz="2400" dirty="0" err="1" smtClean="0"/>
              <a:t>Cainites</a:t>
            </a:r>
            <a:r>
              <a:rPr lang="en-US" sz="2400" dirty="0" smtClean="0"/>
              <a:t> (</a:t>
            </a:r>
            <a:r>
              <a:rPr lang="en-US" sz="2400" dirty="0" err="1" smtClean="0"/>
              <a:t>daugh-ters</a:t>
            </a:r>
            <a:r>
              <a:rPr lang="en-US" sz="2400" dirty="0" smtClean="0"/>
              <a:t> </a:t>
            </a:r>
            <a:r>
              <a:rPr lang="en-US" sz="2400" dirty="0"/>
              <a:t>of </a:t>
            </a:r>
            <a:r>
              <a:rPr lang="en-US" sz="2400" dirty="0" smtClean="0"/>
              <a:t>humans)of </a:t>
            </a:r>
            <a:r>
              <a:rPr lang="en-US" sz="2400" dirty="0"/>
              <a:t>Gen.4</a:t>
            </a:r>
            <a:r>
              <a:rPr lang="en-US" sz="2400" dirty="0" smtClean="0"/>
              <a:t>,indicating </a:t>
            </a:r>
            <a:r>
              <a:rPr lang="en-US" sz="2400" dirty="0"/>
              <a:t>a breakdown in the </a:t>
            </a:r>
            <a:r>
              <a:rPr lang="en-US" sz="2400" dirty="0" smtClean="0"/>
              <a:t>separation </a:t>
            </a:r>
            <a:r>
              <a:rPr lang="en-US" sz="2400" dirty="0"/>
              <a:t>of the two </a:t>
            </a:r>
            <a:r>
              <a:rPr lang="en-US" sz="2400" dirty="0" smtClean="0"/>
              <a:t>groups. </a:t>
            </a:r>
            <a:r>
              <a:rPr lang="en-US" sz="2400" dirty="0" smtClean="0">
                <a:solidFill>
                  <a:srgbClr val="0000FF"/>
                </a:solidFill>
              </a:rPr>
              <a:t>“Do </a:t>
            </a:r>
            <a:r>
              <a:rPr lang="en-US" sz="2400" dirty="0">
                <a:solidFill>
                  <a:srgbClr val="0000FF"/>
                </a:solidFill>
              </a:rPr>
              <a:t>not be yoked together with unbelievers. For what do righteousness and wickedness have in common? Or what fellowship can light have with darkness? </a:t>
            </a:r>
            <a:r>
              <a:rPr lang="en-US" sz="2400" dirty="0" smtClean="0">
                <a:solidFill>
                  <a:srgbClr val="0000FF"/>
                </a:solidFill>
              </a:rPr>
              <a:t>What </a:t>
            </a:r>
            <a:r>
              <a:rPr lang="en-US" sz="2400" dirty="0">
                <a:solidFill>
                  <a:srgbClr val="0000FF"/>
                </a:solidFill>
              </a:rPr>
              <a:t>harmony is there between Christ and </a:t>
            </a:r>
            <a:r>
              <a:rPr lang="en-US" sz="2400" dirty="0" err="1" smtClean="0">
                <a:solidFill>
                  <a:srgbClr val="0000FF"/>
                </a:solidFill>
              </a:rPr>
              <a:t>Belial?Or</a:t>
            </a:r>
            <a:r>
              <a:rPr lang="en-US" sz="2400" dirty="0" smtClean="0">
                <a:solidFill>
                  <a:srgbClr val="0000FF"/>
                </a:solidFill>
              </a:rPr>
              <a:t> </a:t>
            </a:r>
            <a:r>
              <a:rPr lang="en-US" sz="2400" dirty="0">
                <a:solidFill>
                  <a:srgbClr val="0000FF"/>
                </a:solidFill>
              </a:rPr>
              <a:t>what does a believer have in common with an unbeliever</a:t>
            </a:r>
            <a:r>
              <a:rPr lang="en-US" sz="2400" dirty="0" smtClean="0">
                <a:solidFill>
                  <a:srgbClr val="0000FF"/>
                </a:solidFill>
              </a:rPr>
              <a:t>?”</a:t>
            </a:r>
          </a:p>
          <a:p>
            <a:r>
              <a:rPr lang="en-US" sz="2400" dirty="0" smtClean="0">
                <a:solidFill>
                  <a:srgbClr val="0000FF"/>
                </a:solidFill>
              </a:rPr>
              <a:t>(2Cor</a:t>
            </a:r>
            <a:r>
              <a:rPr lang="en-US" sz="2400" dirty="0">
                <a:solidFill>
                  <a:srgbClr val="0000FF"/>
                </a:solidFill>
              </a:rPr>
              <a:t>.6:14-15). </a:t>
            </a:r>
          </a:p>
        </p:txBody>
      </p:sp>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1569660"/>
          </a:xfrm>
          <a:prstGeom prst="rect">
            <a:avLst/>
          </a:prstGeom>
        </p:spPr>
        <p:txBody>
          <a:bodyPr wrap="square">
            <a:spAutoFit/>
          </a:bodyPr>
          <a:lstStyle/>
          <a:p>
            <a:r>
              <a:rPr lang="en-US" sz="2400" b="1" dirty="0">
                <a:solidFill>
                  <a:srgbClr val="FF0000"/>
                </a:solidFill>
                <a:latin typeface="华文细黑"/>
                <a:ea typeface="华文细黑"/>
                <a:cs typeface="华文细黑"/>
              </a:rPr>
              <a:t>（2）世俗邪恶</a:t>
            </a:r>
            <a:r>
              <a:rPr lang="en-US" sz="2400" b="1"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耶和华见人在地上罪恶很大，终日所思想的尽都是</a:t>
            </a:r>
            <a:r>
              <a:rPr lang="en-US" sz="2400" dirty="0" smtClean="0">
                <a:solidFill>
                  <a:srgbClr val="0000FF"/>
                </a:solidFill>
                <a:latin typeface="华文细黑"/>
                <a:ea typeface="华文细黑"/>
                <a:cs typeface="华文细黑"/>
              </a:rPr>
              <a:t>恶</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创6:5</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世界在神面前败坏，地上满了强暴。神观看世界，见是败坏了。凡有血气的人，在地上都败坏了</a:t>
            </a:r>
            <a:r>
              <a:rPr lang="en-US" sz="2400" dirty="0" smtClean="0">
                <a:solidFill>
                  <a:srgbClr val="0000FF"/>
                </a:solidFill>
                <a:latin typeface="华文细黑"/>
                <a:ea typeface="华文细黑"/>
                <a:cs typeface="华文细黑"/>
              </a:rPr>
              <a:t>行为</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11</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12</a:t>
            </a:r>
            <a:r>
              <a:rPr lang="en-US" sz="2400" dirty="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这</a:t>
            </a:r>
            <a:r>
              <a:rPr lang="en-US" sz="2400" dirty="0">
                <a:solidFill>
                  <a:srgbClr val="FF0000"/>
                </a:solidFill>
                <a:latin typeface="华文细黑"/>
                <a:ea typeface="华文细黑"/>
                <a:cs typeface="华文细黑"/>
              </a:rPr>
              <a:t>显示了人类彻底的败坏。</a:t>
            </a:r>
          </a:p>
        </p:txBody>
      </p:sp>
      <p:sp>
        <p:nvSpPr>
          <p:cNvPr id="7" name="Rectangle 6"/>
          <p:cNvSpPr/>
          <p:nvPr/>
        </p:nvSpPr>
        <p:spPr>
          <a:xfrm>
            <a:off x="-1" y="1509465"/>
            <a:ext cx="4857197" cy="4524315"/>
          </a:xfrm>
          <a:prstGeom prst="rect">
            <a:avLst/>
          </a:prstGeom>
        </p:spPr>
        <p:txBody>
          <a:bodyPr wrap="square">
            <a:spAutoFit/>
          </a:bodyPr>
          <a:lstStyle/>
          <a:p>
            <a:r>
              <a:rPr lang="en-US" sz="2400" b="1" dirty="0"/>
              <a:t>(2) Worldly wickedness. </a:t>
            </a:r>
            <a:r>
              <a:rPr lang="en-US" sz="2400" dirty="0">
                <a:solidFill>
                  <a:srgbClr val="0000FF"/>
                </a:solidFill>
              </a:rPr>
              <a:t>“The LORD saw how great the wickedness of the human race had become on the earth, and that every inclination of the thoughts of the human heart was only evil all the </a:t>
            </a:r>
            <a:r>
              <a:rPr lang="en-US" sz="2400" dirty="0" smtClean="0">
                <a:solidFill>
                  <a:srgbClr val="0000FF"/>
                </a:solidFill>
              </a:rPr>
              <a:t>time”(</a:t>
            </a:r>
            <a:r>
              <a:rPr lang="en-US" sz="2400" dirty="0">
                <a:solidFill>
                  <a:srgbClr val="0000FF"/>
                </a:solidFill>
              </a:rPr>
              <a:t>Ge.6:5). “Now the earth was corrupt in God’s sight and was full of </a:t>
            </a:r>
            <a:r>
              <a:rPr lang="en-US" sz="2400" dirty="0" err="1" smtClean="0">
                <a:solidFill>
                  <a:srgbClr val="0000FF"/>
                </a:solidFill>
              </a:rPr>
              <a:t>violence.God</a:t>
            </a:r>
            <a:r>
              <a:rPr lang="en-US" sz="2400" dirty="0" smtClean="0">
                <a:solidFill>
                  <a:srgbClr val="0000FF"/>
                </a:solidFill>
              </a:rPr>
              <a:t> </a:t>
            </a:r>
            <a:r>
              <a:rPr lang="en-US" sz="2400" dirty="0">
                <a:solidFill>
                  <a:srgbClr val="0000FF"/>
                </a:solidFill>
              </a:rPr>
              <a:t>saw how corrupt the earth had </a:t>
            </a:r>
            <a:r>
              <a:rPr lang="en-US" sz="2400" dirty="0" err="1">
                <a:solidFill>
                  <a:srgbClr val="0000FF"/>
                </a:solidFill>
              </a:rPr>
              <a:t>become,for</a:t>
            </a:r>
            <a:r>
              <a:rPr lang="en-US" sz="2400" dirty="0">
                <a:solidFill>
                  <a:srgbClr val="0000FF"/>
                </a:solidFill>
              </a:rPr>
              <a:t> all the </a:t>
            </a:r>
            <a:r>
              <a:rPr lang="en-US" sz="2400" dirty="0" smtClean="0">
                <a:solidFill>
                  <a:srgbClr val="0000FF"/>
                </a:solidFill>
              </a:rPr>
              <a:t>people </a:t>
            </a:r>
            <a:r>
              <a:rPr lang="en-US" sz="2400" dirty="0">
                <a:solidFill>
                  <a:srgbClr val="0000FF"/>
                </a:solidFill>
              </a:rPr>
              <a:t>on earth had corrupted </a:t>
            </a:r>
            <a:r>
              <a:rPr lang="en-US" sz="2400" dirty="0" smtClean="0">
                <a:solidFill>
                  <a:srgbClr val="0000FF"/>
                </a:solidFill>
              </a:rPr>
              <a:t>their </a:t>
            </a:r>
            <a:r>
              <a:rPr lang="en-US" sz="2400" dirty="0">
                <a:solidFill>
                  <a:srgbClr val="0000FF"/>
                </a:solidFill>
              </a:rPr>
              <a:t>ways”(6:11-12)</a:t>
            </a:r>
            <a:r>
              <a:rPr lang="en-US" sz="2400" dirty="0" smtClean="0">
                <a:solidFill>
                  <a:srgbClr val="0000FF"/>
                </a:solidFill>
              </a:rPr>
              <a:t>. </a:t>
            </a:r>
            <a:r>
              <a:rPr lang="en-US" sz="2400" dirty="0" smtClean="0"/>
              <a:t>This </a:t>
            </a:r>
            <a:r>
              <a:rPr lang="en-US" sz="2400" dirty="0" smtClean="0"/>
              <a:t>shows </a:t>
            </a:r>
            <a:r>
              <a:rPr lang="en-US" sz="2400" dirty="0" smtClean="0"/>
              <a:t>the </a:t>
            </a:r>
            <a:r>
              <a:rPr lang="en-US" sz="2400" dirty="0"/>
              <a:t>total depravity of mankind. </a:t>
            </a:r>
            <a:endParaRPr lang="en-US" sz="2400" dirty="0">
              <a:solidFill>
                <a:srgbClr val="0000FF"/>
              </a:solidFill>
            </a:endParaRPr>
          </a:p>
        </p:txBody>
      </p:sp>
      <p:sp>
        <p:nvSpPr>
          <p:cNvPr id="5" name="TextBox 4"/>
          <p:cNvSpPr txBox="1"/>
          <p:nvPr/>
        </p:nvSpPr>
        <p:spPr>
          <a:xfrm>
            <a:off x="0"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a:solidFill>
                  <a:srgbClr val="008000"/>
                </a:solidFill>
                <a:latin typeface="Arial Narrow"/>
                <a:ea typeface="华文细黑"/>
                <a:cs typeface="Arial Narrow"/>
              </a:rPr>
              <a:t>4</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pic>
        <p:nvPicPr>
          <p:cNvPr id="2" name="Picture 1" descr="Screen Shot 2018-01-11 at 6.28.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196" y="1268989"/>
            <a:ext cx="4330700" cy="2374900"/>
          </a:xfrm>
          <a:prstGeom prst="rect">
            <a:avLst/>
          </a:prstGeom>
        </p:spPr>
      </p:pic>
      <p:sp>
        <p:nvSpPr>
          <p:cNvPr id="4" name="TextBox 3"/>
          <p:cNvSpPr txBox="1"/>
          <p:nvPr/>
        </p:nvSpPr>
        <p:spPr>
          <a:xfrm>
            <a:off x="0" y="5982981"/>
            <a:ext cx="4857196" cy="830997"/>
          </a:xfrm>
          <a:prstGeom prst="rect">
            <a:avLst/>
          </a:prstGeom>
          <a:noFill/>
        </p:spPr>
        <p:txBody>
          <a:bodyPr wrap="square" rtlCol="0">
            <a:spAutoFit/>
          </a:bodyPr>
          <a:lstStyle/>
          <a:p>
            <a:pPr algn="ctr"/>
            <a:r>
              <a:rPr lang="en-US" sz="2400" dirty="0">
                <a:solidFill>
                  <a:srgbClr val="FF0000"/>
                </a:solidFill>
              </a:rPr>
              <a:t>挪亚的日子如此</a:t>
            </a:r>
            <a:r>
              <a:rPr lang="en-US" sz="2400" dirty="0" smtClean="0">
                <a:solidFill>
                  <a:srgbClr val="FF0000"/>
                </a:solidFill>
              </a:rPr>
              <a:t>，</a:t>
            </a:r>
          </a:p>
          <a:p>
            <a:pPr algn="ctr"/>
            <a:r>
              <a:rPr lang="en-US" sz="2400" dirty="0" smtClean="0">
                <a:solidFill>
                  <a:srgbClr val="FF0000"/>
                </a:solidFill>
              </a:rPr>
              <a:t>人</a:t>
            </a:r>
            <a:r>
              <a:rPr lang="en-US" sz="2400" dirty="0">
                <a:solidFill>
                  <a:srgbClr val="FF0000"/>
                </a:solidFill>
              </a:rPr>
              <a:t>子的降临也将如此</a:t>
            </a:r>
            <a:r>
              <a:rPr lang="en-US" sz="2400" dirty="0" smtClean="0">
                <a:solidFill>
                  <a:srgbClr val="FF0000"/>
                </a:solidFill>
              </a:rPr>
              <a:t>。</a:t>
            </a:r>
            <a:endParaRPr lang="en-US" sz="2400" dirty="0">
              <a:solidFill>
                <a:srgbClr val="FF0000"/>
              </a:solidFill>
            </a:endParaRPr>
          </a:p>
        </p:txBody>
      </p:sp>
      <p:pic>
        <p:nvPicPr>
          <p:cNvPr id="6" name="Picture 5"/>
          <p:cNvPicPr>
            <a:picLocks noChangeAspect="1"/>
          </p:cNvPicPr>
          <p:nvPr/>
        </p:nvPicPr>
        <p:blipFill>
          <a:blip r:embed="rId4"/>
          <a:stretch>
            <a:fillRect/>
          </a:stretch>
        </p:blipFill>
        <p:spPr>
          <a:xfrm>
            <a:off x="4853347" y="3626956"/>
            <a:ext cx="4334548" cy="3254852"/>
          </a:xfrm>
          <a:prstGeom prst="rect">
            <a:avLst/>
          </a:prstGeom>
        </p:spPr>
      </p:pic>
    </p:spTree>
    <p:extLst>
      <p:ext uri="{BB962C8B-B14F-4D97-AF65-F5344CB8AC3E}">
        <p14:creationId xmlns:p14="http://schemas.microsoft.com/office/powerpoint/2010/main" val="1861997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8922"/>
            <a:ext cx="9187896" cy="1569660"/>
          </a:xfrm>
          <a:prstGeom prst="rect">
            <a:avLst/>
          </a:prstGeom>
        </p:spPr>
        <p:txBody>
          <a:bodyPr wrap="square">
            <a:spAutoFit/>
          </a:bodyPr>
          <a:lstStyle/>
          <a:p>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3</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神圣</a:t>
            </a:r>
            <a:r>
              <a:rPr lang="en-US" sz="2400" dirty="0">
                <a:solidFill>
                  <a:srgbClr val="FF0000"/>
                </a:solidFill>
                <a:latin typeface="华文细黑"/>
                <a:ea typeface="华文细黑"/>
                <a:cs typeface="华文细黑"/>
              </a:rPr>
              <a:t>的审判。 </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耶和华说，我要将所造的人和走兽，并昆虫，以及空中的飞鸟，都从地上除</a:t>
            </a:r>
            <a:r>
              <a:rPr lang="en-US" sz="2400" dirty="0" smtClean="0">
                <a:solidFill>
                  <a:srgbClr val="0000FF"/>
                </a:solidFill>
                <a:latin typeface="华文细黑"/>
                <a:ea typeface="华文细黑"/>
                <a:cs typeface="华文细黑"/>
              </a:rPr>
              <a:t>灭”</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7</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神就对挪亚说，凡有血气的人，他的尽头已经来到我面前。因为地上满了他们的强暴，我要把他们和地一并</a:t>
            </a:r>
            <a:r>
              <a:rPr lang="en-US" sz="2400" dirty="0" smtClean="0">
                <a:solidFill>
                  <a:srgbClr val="0000FF"/>
                </a:solidFill>
                <a:latin typeface="华文细黑"/>
                <a:ea typeface="华文细黑"/>
                <a:cs typeface="华文细黑"/>
              </a:rPr>
              <a:t>毁灭</a:t>
            </a:r>
            <a:r>
              <a:rPr lang="zh-CN" altLang="en-US" sz="2400" dirty="0" smtClean="0">
                <a:solidFill>
                  <a:srgbClr val="0000FF"/>
                </a:solidFill>
                <a:latin typeface="华文细黑"/>
                <a:ea typeface="华文细黑"/>
                <a:cs typeface="华文细黑"/>
              </a:rPr>
              <a:t>”</a:t>
            </a:r>
            <a:r>
              <a:rPr lang="en-US" altLang="zh-CN"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13)。</a:t>
            </a:r>
            <a:endParaRPr lang="en-US" sz="2400" dirty="0">
              <a:solidFill>
                <a:srgbClr val="0000FF"/>
              </a:solidFill>
              <a:latin typeface="华文细黑"/>
              <a:ea typeface="华文细黑"/>
              <a:cs typeface="华文细黑"/>
            </a:endParaRPr>
          </a:p>
        </p:txBody>
      </p:sp>
      <p:sp>
        <p:nvSpPr>
          <p:cNvPr id="5" name="TextBox 4"/>
          <p:cNvSpPr txBox="1"/>
          <p:nvPr/>
        </p:nvSpPr>
        <p:spPr>
          <a:xfrm>
            <a:off x="863698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(5)</a:t>
            </a:r>
            <a:endParaRPr lang="en-US" sz="2800" dirty="0">
              <a:solidFill>
                <a:srgbClr val="008000"/>
              </a:solidFill>
              <a:latin typeface="Arial Narrow"/>
              <a:ea typeface="华文细黑"/>
              <a:cs typeface="Arial Narrow"/>
            </a:endParaRPr>
          </a:p>
        </p:txBody>
      </p:sp>
      <p:pic>
        <p:nvPicPr>
          <p:cNvPr id="3" name="Picture 2"/>
          <p:cNvPicPr>
            <a:picLocks noChangeAspect="1"/>
          </p:cNvPicPr>
          <p:nvPr/>
        </p:nvPicPr>
        <p:blipFill>
          <a:blip r:embed="rId3"/>
          <a:stretch>
            <a:fillRect/>
          </a:stretch>
        </p:blipFill>
        <p:spPr>
          <a:xfrm>
            <a:off x="1688137" y="2707349"/>
            <a:ext cx="6220529" cy="4150651"/>
          </a:xfrm>
          <a:prstGeom prst="rect">
            <a:avLst/>
          </a:prstGeom>
        </p:spPr>
      </p:pic>
      <p:sp>
        <p:nvSpPr>
          <p:cNvPr id="9" name="Rectangle 8"/>
          <p:cNvSpPr/>
          <p:nvPr/>
        </p:nvSpPr>
        <p:spPr>
          <a:xfrm>
            <a:off x="0" y="1439844"/>
            <a:ext cx="9144000" cy="1938992"/>
          </a:xfrm>
          <a:prstGeom prst="rect">
            <a:avLst/>
          </a:prstGeom>
          <a:solidFill>
            <a:schemeClr val="bg1"/>
          </a:solidFill>
        </p:spPr>
        <p:txBody>
          <a:bodyPr wrap="square">
            <a:spAutoFit/>
          </a:bodyPr>
          <a:lstStyle/>
          <a:p>
            <a:r>
              <a:rPr lang="en-US" sz="2400" b="1" dirty="0"/>
              <a:t>(3)Godly judgment.</a:t>
            </a:r>
            <a:r>
              <a:rPr lang="en-US" sz="2400" dirty="0"/>
              <a:t> </a:t>
            </a:r>
            <a:r>
              <a:rPr lang="en-US" sz="2400" dirty="0">
                <a:solidFill>
                  <a:srgbClr val="0000FF"/>
                </a:solidFill>
              </a:rPr>
              <a:t>“So the LORD said, I will wipe from the face of the earth the human race I have created”(6:7). “So God said to Noah, I am going to put an end to all the people, for the earth is filled with violence because of them. I am surely going to destroy both them and the earth”(6:13).</a:t>
            </a:r>
          </a:p>
        </p:txBody>
      </p:sp>
    </p:spTree>
    <p:extLst>
      <p:ext uri="{BB962C8B-B14F-4D97-AF65-F5344CB8AC3E}">
        <p14:creationId xmlns:p14="http://schemas.microsoft.com/office/powerpoint/2010/main" val="40860920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9247"/>
            <a:ext cx="4057096" cy="2308324"/>
          </a:xfrm>
          <a:prstGeom prst="rect">
            <a:avLst/>
          </a:prstGeom>
        </p:spPr>
        <p:txBody>
          <a:bodyPr wrap="square">
            <a:spAutoFit/>
          </a:bodyPr>
          <a:lstStyle/>
          <a:p>
            <a:r>
              <a:rPr lang="zh-CN" altLang="en-US" sz="2400" b="1" dirty="0" smtClean="0">
                <a:solidFill>
                  <a:srgbClr val="FF0000"/>
                </a:solidFill>
                <a:latin typeface="华文细黑"/>
                <a:ea typeface="华文细黑"/>
                <a:cs typeface="华文细黑"/>
              </a:rPr>
              <a:t>一。</a:t>
            </a:r>
            <a:r>
              <a:rPr lang="zh-CN" altLang="en-US" sz="2400" b="1" dirty="0" smtClean="0">
                <a:solidFill>
                  <a:srgbClr val="FF0000"/>
                </a:solidFill>
                <a:latin typeface="华文细黑"/>
                <a:ea typeface="华文细黑"/>
                <a:cs typeface="华文细黑"/>
              </a:rPr>
              <a:t>属灵</a:t>
            </a:r>
            <a:r>
              <a:rPr lang="zh-TW" altLang="en-US" sz="2400" b="1" dirty="0" smtClean="0">
                <a:solidFill>
                  <a:srgbClr val="FF0000"/>
                </a:solidFill>
                <a:latin typeface="华文细黑"/>
                <a:ea typeface="华文细黑"/>
                <a:cs typeface="华文细黑"/>
              </a:rPr>
              <a:t>领袖</a:t>
            </a:r>
            <a:r>
              <a:rPr lang="zh-CN" altLang="en-US" sz="2400" b="1" dirty="0" smtClean="0">
                <a:solidFill>
                  <a:srgbClr val="FF0000"/>
                </a:solidFill>
                <a:latin typeface="华文细黑"/>
                <a:ea typeface="华文细黑"/>
                <a:cs typeface="华文细黑"/>
              </a:rPr>
              <a:t>带来的</a:t>
            </a:r>
            <a:r>
              <a:rPr lang="zh-CN" altLang="en-US" sz="2400" b="1" dirty="0" smtClean="0">
                <a:solidFill>
                  <a:srgbClr val="FF0000"/>
                </a:solidFill>
                <a:latin typeface="华文细黑"/>
                <a:ea typeface="华文细黑"/>
                <a:cs typeface="华文细黑"/>
              </a:rPr>
              <a:t>安慰</a:t>
            </a:r>
            <a:r>
              <a:rPr lang="zh-TW" altLang="en-US" sz="2400" b="1" dirty="0" smtClean="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有一位</a:t>
            </a:r>
            <a:r>
              <a:rPr lang="zh-CN" altLang="en-US" sz="2400" dirty="0" smtClean="0">
                <a:solidFill>
                  <a:srgbClr val="FF0000"/>
                </a:solidFill>
                <a:latin typeface="华文细黑"/>
                <a:ea typeface="华文细黑"/>
                <a:cs typeface="华文细黑"/>
              </a:rPr>
              <a:t>属灵</a:t>
            </a:r>
            <a:r>
              <a:rPr lang="zh-TW" altLang="en-US" sz="2400" dirty="0" smtClean="0">
                <a:solidFill>
                  <a:srgbClr val="FF0000"/>
                </a:solidFill>
                <a:latin typeface="华文细黑"/>
                <a:ea typeface="华文细黑"/>
                <a:cs typeface="华文细黑"/>
              </a:rPr>
              <a:t>领袖的标志是什么？ 看看诺亚的例子。</a:t>
            </a:r>
          </a:p>
          <a:p>
            <a:r>
              <a:rPr lang="en-US" altLang="zh-TW"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恩典是从神得到不配得的恩惠</a:t>
            </a:r>
            <a:r>
              <a:rPr lang="zh-TW" altLang="en-US" sz="2400" dirty="0" smtClean="0">
                <a:solidFill>
                  <a:srgbClr val="FF0000"/>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惟有挪亚在耶和华眼前蒙恩</a:t>
            </a:r>
            <a:r>
              <a:rPr 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6</a:t>
            </a:r>
            <a:r>
              <a:rPr lang="en-US" altLang="zh-TW"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8</a:t>
            </a:r>
            <a:r>
              <a:rPr lang="en-US" altLang="zh-TW" sz="2400" dirty="0" smtClean="0">
                <a:solidFill>
                  <a:srgbClr val="0000FF"/>
                </a:solidFill>
                <a:latin typeface="华文细黑"/>
                <a:ea typeface="华文细黑"/>
                <a:cs typeface="华文细黑"/>
              </a:rPr>
              <a:t>)</a:t>
            </a:r>
            <a:r>
              <a:rPr lang="zh-TW" altLang="en-US" sz="2400" dirty="0" smtClean="0">
                <a:solidFill>
                  <a:srgbClr val="0000FF"/>
                </a:solidFill>
                <a:latin typeface="华文细黑"/>
                <a:ea typeface="华文细黑"/>
                <a:cs typeface="华文细黑"/>
              </a:rPr>
              <a:t>。</a:t>
            </a:r>
            <a:endParaRPr lang="en-US" sz="2400" dirty="0">
              <a:solidFill>
                <a:srgbClr val="0000FF"/>
              </a:solidFill>
              <a:latin typeface="华文细黑"/>
              <a:ea typeface="华文细黑"/>
              <a:cs typeface="华文细黑"/>
            </a:endParaRPr>
          </a:p>
        </p:txBody>
      </p:sp>
      <p:sp>
        <p:nvSpPr>
          <p:cNvPr id="7" name="Rectangle 6"/>
          <p:cNvSpPr/>
          <p:nvPr/>
        </p:nvSpPr>
        <p:spPr>
          <a:xfrm>
            <a:off x="43896" y="2273578"/>
            <a:ext cx="4013200" cy="2677656"/>
          </a:xfrm>
          <a:prstGeom prst="rect">
            <a:avLst/>
          </a:prstGeom>
        </p:spPr>
        <p:txBody>
          <a:bodyPr wrap="square">
            <a:spAutoFit/>
          </a:bodyPr>
          <a:lstStyle/>
          <a:p>
            <a:r>
              <a:rPr lang="en-US" sz="2400" b="1" dirty="0"/>
              <a:t>1. The comfort of a spiritual </a:t>
            </a:r>
            <a:r>
              <a:rPr lang="en-US" sz="2400" b="1" dirty="0" smtClean="0"/>
              <a:t>leader. </a:t>
            </a:r>
            <a:r>
              <a:rPr lang="en-US" sz="2400" dirty="0"/>
              <a:t>What are the marks of a spiritual </a:t>
            </a:r>
            <a:r>
              <a:rPr lang="en-US" sz="2400" dirty="0" smtClean="0"/>
              <a:t>leader? </a:t>
            </a:r>
            <a:r>
              <a:rPr lang="en-US" sz="2400" dirty="0"/>
              <a:t>Look at Noah’s </a:t>
            </a:r>
            <a:r>
              <a:rPr lang="en-US" sz="2400" dirty="0" smtClean="0"/>
              <a:t>example.</a:t>
            </a:r>
            <a:endParaRPr lang="en-US" sz="2400" dirty="0"/>
          </a:p>
          <a:p>
            <a:r>
              <a:rPr lang="en-US" sz="2400" b="1" dirty="0"/>
              <a:t>A. Grace</a:t>
            </a:r>
            <a:r>
              <a:rPr lang="en-US" sz="2400" dirty="0"/>
              <a:t> is undeserved favor of God. </a:t>
            </a:r>
            <a:r>
              <a:rPr lang="en-US" sz="2400" dirty="0">
                <a:solidFill>
                  <a:srgbClr val="0000FF"/>
                </a:solidFill>
              </a:rPr>
              <a:t>“But Noah found favor in the eyes of the LORD”(6:8). </a:t>
            </a:r>
          </a:p>
        </p:txBody>
      </p:sp>
      <p:sp>
        <p:nvSpPr>
          <p:cNvPr id="11" name="TextBox 10"/>
          <p:cNvSpPr txBox="1"/>
          <p:nvPr/>
        </p:nvSpPr>
        <p:spPr>
          <a:xfrm>
            <a:off x="8659271" y="6362952"/>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a:solidFill>
                  <a:srgbClr val="008000"/>
                </a:solidFill>
                <a:latin typeface="Arial Narrow"/>
                <a:ea typeface="华文细黑"/>
                <a:cs typeface="Arial Narrow"/>
              </a:rPr>
              <a:t>6</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4057096" y="457025"/>
            <a:ext cx="5130800" cy="3937000"/>
          </a:xfrm>
          <a:prstGeom prst="rect">
            <a:avLst/>
          </a:prstGeom>
        </p:spPr>
      </p:pic>
      <p:sp>
        <p:nvSpPr>
          <p:cNvPr id="3" name="TextBox 2"/>
          <p:cNvSpPr txBox="1"/>
          <p:nvPr/>
        </p:nvSpPr>
        <p:spPr>
          <a:xfrm>
            <a:off x="5407926" y="4563184"/>
            <a:ext cx="3029607" cy="2062103"/>
          </a:xfrm>
          <a:prstGeom prst="rect">
            <a:avLst/>
          </a:prstGeom>
          <a:noFill/>
        </p:spPr>
        <p:txBody>
          <a:bodyPr wrap="square" rtlCol="0">
            <a:spAutoFit/>
          </a:bodyPr>
          <a:lstStyle/>
          <a:p>
            <a:pPr algn="ctr"/>
            <a:r>
              <a:rPr lang="en-US" sz="2800" b="1" dirty="0">
                <a:solidFill>
                  <a:srgbClr val="660066"/>
                </a:solidFill>
                <a:latin typeface="华文细黑"/>
                <a:ea typeface="华文细黑"/>
                <a:cs typeface="华文细黑"/>
              </a:rPr>
              <a:t>自由地给予</a:t>
            </a:r>
            <a:r>
              <a:rPr lang="en-US" sz="2800" b="1" dirty="0" smtClean="0">
                <a:solidFill>
                  <a:srgbClr val="660066"/>
                </a:solidFill>
                <a:latin typeface="华文细黑"/>
                <a:ea typeface="华文细黑"/>
                <a:cs typeface="华文细黑"/>
              </a:rPr>
              <a:t>，</a:t>
            </a:r>
          </a:p>
          <a:p>
            <a:pPr algn="ctr"/>
            <a:r>
              <a:rPr lang="zh-CN" altLang="en-US" sz="2800" b="1" dirty="0" smtClean="0">
                <a:solidFill>
                  <a:srgbClr val="660066"/>
                </a:solidFill>
                <a:latin typeface="华文细黑"/>
                <a:ea typeface="华文细黑"/>
                <a:cs typeface="华文细黑"/>
              </a:rPr>
              <a:t>不应</a:t>
            </a:r>
            <a:r>
              <a:rPr lang="en-US" sz="2800" b="1" dirty="0" smtClean="0">
                <a:solidFill>
                  <a:srgbClr val="660066"/>
                </a:solidFill>
                <a:latin typeface="华文细黑"/>
                <a:ea typeface="华文细黑"/>
                <a:cs typeface="华文细黑"/>
              </a:rPr>
              <a:t>得到，</a:t>
            </a:r>
          </a:p>
          <a:p>
            <a:pPr algn="ctr"/>
            <a:r>
              <a:rPr lang="en-US" sz="2800" b="1" dirty="0" smtClean="0">
                <a:solidFill>
                  <a:srgbClr val="660066"/>
                </a:solidFill>
                <a:latin typeface="华文细黑"/>
                <a:ea typeface="华文细黑"/>
                <a:cs typeface="华文细黑"/>
              </a:rPr>
              <a:t>不</a:t>
            </a:r>
            <a:r>
              <a:rPr lang="en-US" sz="2800" b="1" dirty="0">
                <a:solidFill>
                  <a:srgbClr val="660066"/>
                </a:solidFill>
                <a:latin typeface="华文细黑"/>
                <a:ea typeface="华文细黑"/>
                <a:cs typeface="华文细黑"/>
              </a:rPr>
              <a:t>应得的</a:t>
            </a:r>
            <a:r>
              <a:rPr lang="en-US" sz="2800" b="1" dirty="0" smtClean="0">
                <a:solidFill>
                  <a:srgbClr val="660066"/>
                </a:solidFill>
                <a:latin typeface="华文细黑"/>
                <a:ea typeface="华文细黑"/>
                <a:cs typeface="华文细黑"/>
              </a:rPr>
              <a:t>,</a:t>
            </a:r>
          </a:p>
          <a:p>
            <a:pPr algn="ctr"/>
            <a:r>
              <a:rPr lang="en-US" sz="4400" b="1" dirty="0" smtClean="0">
                <a:solidFill>
                  <a:srgbClr val="660066"/>
                </a:solidFill>
                <a:latin typeface="华文细黑"/>
                <a:ea typeface="华文细黑"/>
                <a:cs typeface="华文细黑"/>
              </a:rPr>
              <a:t>恩典</a:t>
            </a:r>
            <a:r>
              <a:rPr lang="en-US" sz="2800" b="1" dirty="0" smtClean="0">
                <a:solidFill>
                  <a:srgbClr val="660066"/>
                </a:solidFill>
                <a:latin typeface="华文细黑"/>
                <a:ea typeface="华文细黑"/>
                <a:cs typeface="华文细黑"/>
              </a:rPr>
              <a:t>。</a:t>
            </a:r>
            <a:endParaRPr lang="en-US" sz="2800" b="1" dirty="0">
              <a:solidFill>
                <a:srgbClr val="660066"/>
              </a:solidFill>
              <a:latin typeface="华文细黑"/>
              <a:ea typeface="华文细黑"/>
              <a:cs typeface="华文细黑"/>
            </a:endParaRPr>
          </a:p>
        </p:txBody>
      </p:sp>
    </p:spTree>
    <p:extLst>
      <p:ext uri="{BB962C8B-B14F-4D97-AF65-F5344CB8AC3E}">
        <p14:creationId xmlns:p14="http://schemas.microsoft.com/office/powerpoint/2010/main" val="3882332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14"/>
            <a:ext cx="9187896" cy="2308324"/>
          </a:xfrm>
          <a:prstGeom prst="rect">
            <a:avLst/>
          </a:prstGeom>
        </p:spPr>
        <p:txBody>
          <a:bodyPr wrap="square">
            <a:spAutoFit/>
          </a:bodyPr>
          <a:lstStyle/>
          <a:p>
            <a:r>
              <a:rPr lang="en-US"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正义</a:t>
            </a:r>
            <a:r>
              <a:rPr lang="en-US" sz="2400" dirty="0">
                <a:solidFill>
                  <a:srgbClr val="FF0000"/>
                </a:solidFill>
                <a:latin typeface="华文细黑"/>
                <a:ea typeface="华文细黑"/>
                <a:cs typeface="华文细黑"/>
              </a:rPr>
              <a:t>既是内在的，也是外在的</a:t>
            </a:r>
            <a:r>
              <a:rPr lang="en-US" sz="2400" dirty="0" smtClean="0">
                <a:solidFill>
                  <a:srgbClr val="FF0000"/>
                </a:solidFill>
                <a:latin typeface="华文细黑"/>
                <a:ea typeface="华文细黑"/>
                <a:cs typeface="华文细黑"/>
              </a:rPr>
              <a:t>。</a:t>
            </a:r>
          </a:p>
          <a:p>
            <a:r>
              <a:rPr 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挪亚在神面前是义</a:t>
            </a:r>
            <a:r>
              <a:rPr lang="zh-CN"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挪亚是个义</a:t>
            </a:r>
            <a:r>
              <a:rPr lang="en-US" sz="2400" dirty="0" smtClean="0">
                <a:solidFill>
                  <a:srgbClr val="0000FF"/>
                </a:solidFill>
                <a:latin typeface="华文细黑"/>
                <a:ea typeface="华文细黑"/>
                <a:cs typeface="华文细黑"/>
              </a:rPr>
              <a:t>人”</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6</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9a)</a:t>
            </a:r>
            <a:r>
              <a:rPr lang="zh-CN"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a:t>
            </a:r>
            <a:r>
              <a:rPr 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挪亚在他人面前是义</a:t>
            </a:r>
            <a:r>
              <a:rPr lang="zh-CN"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在当时的世代是个完全</a:t>
            </a:r>
            <a:r>
              <a:rPr lang="en-US" sz="2400" dirty="0" smtClean="0">
                <a:solidFill>
                  <a:srgbClr val="0000FF"/>
                </a:solidFill>
                <a:latin typeface="华文细黑"/>
                <a:ea typeface="华文细黑"/>
                <a:cs typeface="华文细黑"/>
              </a:rPr>
              <a:t>人”( 6:9b</a:t>
            </a:r>
            <a:r>
              <a:rPr lang="en-US" sz="2400" dirty="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r>
              <a:rPr lang="en-US" altLang="zh-CN"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3</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诺亚</a:t>
            </a:r>
            <a:r>
              <a:rPr lang="en-US" sz="2400" dirty="0">
                <a:solidFill>
                  <a:srgbClr val="FF0000"/>
                </a:solidFill>
                <a:latin typeface="华文细黑"/>
                <a:ea typeface="华文细黑"/>
                <a:cs typeface="华文细黑"/>
              </a:rPr>
              <a:t>在他</a:t>
            </a:r>
            <a:r>
              <a:rPr lang="en-US" sz="2400" dirty="0" smtClean="0">
                <a:solidFill>
                  <a:srgbClr val="FF0000"/>
                </a:solidFill>
                <a:latin typeface="华文细黑"/>
                <a:ea typeface="华文细黑"/>
                <a:cs typeface="华文细黑"/>
              </a:rPr>
              <a:t>这</a:t>
            </a:r>
            <a:r>
              <a:rPr lang="zh-CN" altLang="en-US" sz="2400" dirty="0" smtClean="0">
                <a:solidFill>
                  <a:srgbClr val="FF0000"/>
                </a:solidFill>
                <a:latin typeface="华文细黑"/>
                <a:ea typeface="华文细黑"/>
                <a:cs typeface="华文细黑"/>
              </a:rPr>
              <a:t>世</a:t>
            </a:r>
            <a:r>
              <a:rPr lang="en-US" sz="2400" dirty="0" smtClean="0">
                <a:solidFill>
                  <a:srgbClr val="FF0000"/>
                </a:solidFill>
                <a:latin typeface="华文细黑"/>
                <a:ea typeface="华文细黑"/>
                <a:cs typeface="华文细黑"/>
              </a:rPr>
              <a:t>代</a:t>
            </a:r>
            <a:r>
              <a:rPr lang="zh-CN" altLang="en-US" sz="2400" dirty="0" smtClean="0">
                <a:solidFill>
                  <a:srgbClr val="FF0000"/>
                </a:solidFill>
                <a:latin typeface="华文细黑"/>
                <a:ea typeface="华文细黑"/>
                <a:cs typeface="华文细黑"/>
              </a:rPr>
              <a:t>中</a:t>
            </a:r>
            <a:r>
              <a:rPr lang="en-US" sz="2400" dirty="0" smtClean="0">
                <a:solidFill>
                  <a:srgbClr val="FF0000"/>
                </a:solidFill>
                <a:latin typeface="华文细黑"/>
                <a:ea typeface="华文细黑"/>
                <a:cs typeface="华文细黑"/>
              </a:rPr>
              <a:t>是</a:t>
            </a:r>
            <a:r>
              <a:rPr lang="zh-CN" altLang="en-US" sz="2400" dirty="0" smtClean="0">
                <a:solidFill>
                  <a:srgbClr val="FF0000"/>
                </a:solidFill>
                <a:latin typeface="华文细黑"/>
                <a:ea typeface="华文细黑"/>
                <a:cs typeface="华文细黑"/>
              </a:rPr>
              <a:t>义人</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耶和华对挪亚说，你和你的全家都要进入方舟，因为在这世代中，我见你在我面前是义</a:t>
            </a:r>
            <a:r>
              <a:rPr lang="en-US" sz="2400" dirty="0" smtClean="0">
                <a:solidFill>
                  <a:srgbClr val="0000FF"/>
                </a:solidFill>
                <a:latin typeface="华文细黑"/>
                <a:ea typeface="华文细黑"/>
                <a:cs typeface="华文细黑"/>
              </a:rPr>
              <a:t>人</a:t>
            </a:r>
            <a:r>
              <a:rPr lang="zh-CN" altLang="en-US" sz="2400" dirty="0" smtClean="0">
                <a:solidFill>
                  <a:srgbClr val="0000FF"/>
                </a:solidFill>
                <a:latin typeface="华文细黑"/>
                <a:ea typeface="华文细黑"/>
                <a:cs typeface="华文细黑"/>
              </a:rPr>
              <a:t>”</a:t>
            </a:r>
            <a:r>
              <a:rPr lang="en-US" altLang="zh-CN"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7</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1</a:t>
            </a:r>
            <a:r>
              <a:rPr lang="en-US" sz="2400" dirty="0">
                <a:solidFill>
                  <a:srgbClr val="0000FF"/>
                </a:solidFill>
                <a:latin typeface="华文细黑"/>
                <a:ea typeface="华文细黑"/>
                <a:cs typeface="华文细黑"/>
              </a:rPr>
              <a:t>)</a:t>
            </a:r>
            <a:r>
              <a:rPr lang="zh-CN" altLang="en-US" sz="2400" dirty="0" smtClean="0">
                <a:solidFill>
                  <a:srgbClr val="0000FF"/>
                </a:solidFill>
                <a:latin typeface="华文细黑"/>
                <a:ea typeface="华文细黑"/>
                <a:cs typeface="华文细黑"/>
              </a:rPr>
              <a:t>。</a:t>
            </a:r>
            <a:endParaRPr lang="en-US" altLang="zh-CN" sz="2400" dirty="0" smtClean="0">
              <a:solidFill>
                <a:srgbClr val="0000FF"/>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4</a:t>
            </a:r>
            <a:r>
              <a:rPr lang="en-US" altLang="zh-CN"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传</a:t>
            </a:r>
            <a:r>
              <a:rPr lang="en-US" sz="2400" dirty="0">
                <a:solidFill>
                  <a:srgbClr val="FF0000"/>
                </a:solidFill>
                <a:latin typeface="华文细黑"/>
                <a:ea typeface="华文细黑"/>
                <a:cs typeface="华文细黑"/>
              </a:rPr>
              <a:t>义</a:t>
            </a:r>
            <a:r>
              <a:rPr lang="en-US" sz="2400" dirty="0" smtClean="0">
                <a:solidFill>
                  <a:srgbClr val="FF0000"/>
                </a:solidFill>
                <a:latin typeface="华文细黑"/>
                <a:ea typeface="华文细黑"/>
                <a:cs typeface="华文细黑"/>
              </a:rPr>
              <a:t>道</a:t>
            </a:r>
            <a:r>
              <a:rPr lang="en-US" sz="2400" dirty="0">
                <a:solidFill>
                  <a:srgbClr val="FF0000"/>
                </a:solidFill>
                <a:latin typeface="华文细黑"/>
                <a:ea typeface="华文细黑"/>
                <a:cs typeface="华文细黑"/>
              </a:rPr>
              <a:t>的</a:t>
            </a:r>
            <a:r>
              <a:rPr lang="en-US" sz="2400" dirty="0" smtClean="0">
                <a:solidFill>
                  <a:srgbClr val="FF0000"/>
                </a:solidFill>
                <a:latin typeface="华文细黑"/>
                <a:ea typeface="华文细黑"/>
                <a:cs typeface="华文细黑"/>
              </a:rPr>
              <a:t>挪亚(彼后</a:t>
            </a:r>
            <a:r>
              <a:rPr lang="en-US" altLang="zh-CN" sz="2400" dirty="0" smtClean="0">
                <a:solidFill>
                  <a:srgbClr val="FF0000"/>
                </a:solidFill>
                <a:latin typeface="华文细黑"/>
                <a:ea typeface="华文细黑"/>
                <a:cs typeface="华文细黑"/>
              </a:rPr>
              <a:t>2:</a:t>
            </a:r>
            <a:r>
              <a:rPr lang="en-US" sz="2400" dirty="0" smtClean="0">
                <a:solidFill>
                  <a:srgbClr val="FF0000"/>
                </a:solidFill>
                <a:latin typeface="华文细黑"/>
                <a:ea typeface="华文细黑"/>
                <a:cs typeface="华文细黑"/>
              </a:rPr>
              <a:t>5;西</a:t>
            </a:r>
            <a:r>
              <a:rPr lang="en-US" altLang="zh-CN" sz="2400" dirty="0" smtClean="0">
                <a:solidFill>
                  <a:srgbClr val="FF0000"/>
                </a:solidFill>
                <a:latin typeface="华文细黑"/>
                <a:ea typeface="华文细黑"/>
                <a:cs typeface="华文细黑"/>
              </a:rPr>
              <a:t>14:</a:t>
            </a:r>
            <a:r>
              <a:rPr lang="en-US" sz="2400" dirty="0" smtClean="0">
                <a:solidFill>
                  <a:srgbClr val="FF0000"/>
                </a:solidFill>
                <a:latin typeface="华文细黑"/>
                <a:ea typeface="华文细黑"/>
                <a:cs typeface="华文细黑"/>
              </a:rPr>
              <a:t>14,20</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11" name="TextBox 10"/>
          <p:cNvSpPr txBox="1"/>
          <p:nvPr/>
        </p:nvSpPr>
        <p:spPr>
          <a:xfrm>
            <a:off x="8659271" y="6430684"/>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a:solidFill>
                  <a:srgbClr val="008000"/>
                </a:solidFill>
                <a:latin typeface="Arial Narrow"/>
                <a:ea typeface="华文细黑"/>
                <a:cs typeface="Arial Narrow"/>
              </a:rPr>
              <a:t>7</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pic>
        <p:nvPicPr>
          <p:cNvPr id="3" name="Picture 2"/>
          <p:cNvPicPr>
            <a:picLocks noChangeAspect="1"/>
          </p:cNvPicPr>
          <p:nvPr/>
        </p:nvPicPr>
        <p:blipFill>
          <a:blip r:embed="rId3"/>
          <a:stretch>
            <a:fillRect/>
          </a:stretch>
        </p:blipFill>
        <p:spPr>
          <a:xfrm>
            <a:off x="6057961" y="2430771"/>
            <a:ext cx="3606800" cy="3606800"/>
          </a:xfrm>
          <a:prstGeom prst="rect">
            <a:avLst/>
          </a:prstGeom>
        </p:spPr>
      </p:pic>
      <p:sp>
        <p:nvSpPr>
          <p:cNvPr id="9" name="Rectangle 8"/>
          <p:cNvSpPr/>
          <p:nvPr/>
        </p:nvSpPr>
        <p:spPr>
          <a:xfrm>
            <a:off x="0" y="2242906"/>
            <a:ext cx="5960533" cy="4154983"/>
          </a:xfrm>
          <a:prstGeom prst="rect">
            <a:avLst/>
          </a:prstGeom>
        </p:spPr>
        <p:txBody>
          <a:bodyPr wrap="square">
            <a:spAutoFit/>
          </a:bodyPr>
          <a:lstStyle/>
          <a:p>
            <a:r>
              <a:rPr lang="en-US" sz="2400" b="1" dirty="0" smtClean="0"/>
              <a:t>B. Righteousness</a:t>
            </a:r>
            <a:r>
              <a:rPr lang="en-US" sz="2400" dirty="0" smtClean="0"/>
              <a:t> is both inward and outward. (1)Noah was right with </a:t>
            </a:r>
            <a:r>
              <a:rPr lang="en-US" sz="2400" dirty="0" err="1" smtClean="0"/>
              <a:t>God.</a:t>
            </a:r>
            <a:r>
              <a:rPr lang="en-US" sz="2400" dirty="0" err="1" smtClean="0">
                <a:solidFill>
                  <a:srgbClr val="0000FF"/>
                </a:solidFill>
              </a:rPr>
              <a:t>“Noah</a:t>
            </a:r>
            <a:r>
              <a:rPr lang="en-US" sz="2400" dirty="0" smtClean="0">
                <a:solidFill>
                  <a:srgbClr val="0000FF"/>
                </a:solidFill>
              </a:rPr>
              <a:t> was a righteous man”(6:9a)</a:t>
            </a:r>
            <a:r>
              <a:rPr lang="en-US" sz="2400" dirty="0" smtClean="0">
                <a:solidFill>
                  <a:srgbClr val="0000FF"/>
                </a:solidFill>
              </a:rPr>
              <a:t>.</a:t>
            </a:r>
          </a:p>
          <a:p>
            <a:r>
              <a:rPr lang="en-US" sz="2400" dirty="0" smtClean="0"/>
              <a:t>(</a:t>
            </a:r>
            <a:r>
              <a:rPr lang="en-US" sz="2400" dirty="0" smtClean="0"/>
              <a:t>2)Noah was right with </a:t>
            </a:r>
            <a:r>
              <a:rPr lang="en-US" sz="2400" dirty="0" err="1" smtClean="0"/>
              <a:t>others.</a:t>
            </a:r>
            <a:r>
              <a:rPr lang="en-US" sz="2400" dirty="0" err="1" smtClean="0">
                <a:solidFill>
                  <a:srgbClr val="0000FF"/>
                </a:solidFill>
              </a:rPr>
              <a:t>“Blameless</a:t>
            </a:r>
            <a:r>
              <a:rPr lang="en-US" sz="2400" dirty="0" smtClean="0">
                <a:solidFill>
                  <a:srgbClr val="0000FF"/>
                </a:solidFill>
              </a:rPr>
              <a:t> among the people of his time”(6:9b)</a:t>
            </a:r>
            <a:r>
              <a:rPr lang="en-US" sz="2400" dirty="0" smtClean="0">
                <a:solidFill>
                  <a:srgbClr val="0000FF"/>
                </a:solidFill>
              </a:rPr>
              <a:t>.</a:t>
            </a:r>
          </a:p>
          <a:p>
            <a:r>
              <a:rPr lang="en-US" sz="2400" dirty="0" smtClean="0"/>
              <a:t>(</a:t>
            </a:r>
            <a:r>
              <a:rPr lang="en-US" sz="2400" dirty="0" smtClean="0"/>
              <a:t>3)Noah was right in his generation. </a:t>
            </a:r>
            <a:r>
              <a:rPr lang="en-US" sz="2400" dirty="0" smtClean="0">
                <a:solidFill>
                  <a:srgbClr val="0000FF"/>
                </a:solidFill>
              </a:rPr>
              <a:t>“The Lord then said to </a:t>
            </a:r>
            <a:r>
              <a:rPr lang="en-US" sz="2400" dirty="0" err="1" smtClean="0">
                <a:solidFill>
                  <a:srgbClr val="0000FF"/>
                </a:solidFill>
              </a:rPr>
              <a:t>Noah,Go</a:t>
            </a:r>
            <a:r>
              <a:rPr lang="en-US" sz="2400" dirty="0" smtClean="0">
                <a:solidFill>
                  <a:srgbClr val="0000FF"/>
                </a:solidFill>
              </a:rPr>
              <a:t> into the ark,</a:t>
            </a:r>
          </a:p>
          <a:p>
            <a:r>
              <a:rPr lang="en-US" sz="2400" dirty="0" smtClean="0">
                <a:solidFill>
                  <a:srgbClr val="0000FF"/>
                </a:solidFill>
              </a:rPr>
              <a:t>you and your whole family, because I have found you righteous in this generation”(</a:t>
            </a:r>
            <a:r>
              <a:rPr lang="en-US" sz="2400" dirty="0">
                <a:solidFill>
                  <a:srgbClr val="0000FF"/>
                </a:solidFill>
              </a:rPr>
              <a:t>7:1)</a:t>
            </a:r>
            <a:r>
              <a:rPr lang="en-US" sz="2400" dirty="0" smtClean="0">
                <a:solidFill>
                  <a:srgbClr val="0000FF"/>
                </a:solidFill>
              </a:rPr>
              <a:t>. </a:t>
            </a:r>
          </a:p>
          <a:p>
            <a:r>
              <a:rPr lang="en-US" sz="2400" dirty="0" smtClean="0"/>
              <a:t>(</a:t>
            </a:r>
            <a:r>
              <a:rPr lang="en-US" sz="2400" dirty="0"/>
              <a:t>4)Noah was a preacher of </a:t>
            </a:r>
            <a:r>
              <a:rPr lang="en-US" sz="2400" dirty="0" smtClean="0"/>
              <a:t>righteousness (</a:t>
            </a:r>
            <a:r>
              <a:rPr lang="en-US" sz="2400" dirty="0"/>
              <a:t>2Pe.2:5:Ezek.14:14,20). </a:t>
            </a:r>
          </a:p>
        </p:txBody>
      </p:sp>
    </p:spTree>
    <p:extLst>
      <p:ext uri="{BB962C8B-B14F-4D97-AF65-F5344CB8AC3E}">
        <p14:creationId xmlns:p14="http://schemas.microsoft.com/office/powerpoint/2010/main" val="2872493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87896" cy="2308324"/>
          </a:xfrm>
          <a:prstGeom prst="rect">
            <a:avLst/>
          </a:prstGeom>
        </p:spPr>
        <p:txBody>
          <a:bodyPr wrap="square">
            <a:spAutoFit/>
          </a:bodyPr>
          <a:lstStyle/>
          <a:p>
            <a:r>
              <a:rPr lang="en-US" sz="2400" dirty="0" smtClean="0">
                <a:solidFill>
                  <a:srgbClr val="FF0000"/>
                </a:solidFill>
                <a:latin typeface="华文细黑"/>
                <a:ea typeface="华文细黑"/>
                <a:cs typeface="华文细黑"/>
              </a:rPr>
              <a:t>C</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信念</a:t>
            </a:r>
            <a:r>
              <a:rPr lang="en-US" sz="2400" dirty="0">
                <a:solidFill>
                  <a:srgbClr val="FF0000"/>
                </a:solidFill>
                <a:latin typeface="华文细黑"/>
                <a:ea typeface="华文细黑"/>
                <a:cs typeface="华文细黑"/>
              </a:rPr>
              <a:t>是一种信仰</a:t>
            </a:r>
            <a:r>
              <a:rPr lang="en-US" sz="2400" dirty="0" smtClean="0">
                <a:solidFill>
                  <a:srgbClr val="FF0000"/>
                </a:solidFill>
                <a:latin typeface="华文细黑"/>
                <a:ea typeface="华文细黑"/>
                <a:cs typeface="华文细黑"/>
              </a:rPr>
              <a:t>和</a:t>
            </a:r>
            <a:r>
              <a:rPr lang="zh-CN" altLang="en-US" sz="2400" dirty="0" smtClean="0">
                <a:solidFill>
                  <a:srgbClr val="FF0000"/>
                </a:solidFill>
                <a:latin typeface="华文细黑"/>
                <a:ea typeface="华文细黑"/>
                <a:cs typeface="华文细黑"/>
              </a:rPr>
              <a:t>行为</a:t>
            </a:r>
            <a:r>
              <a:rPr lang="en-US" sz="2400" dirty="0" smtClean="0">
                <a:solidFill>
                  <a:srgbClr val="FF0000"/>
                </a:solidFill>
                <a:latin typeface="华文细黑"/>
                <a:ea typeface="华文细黑"/>
                <a:cs typeface="华文细黑"/>
              </a:rPr>
              <a:t>。 </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a:t>
            </a:r>
            <a:r>
              <a:rPr 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挪亚的信心是以</a:t>
            </a:r>
            <a:r>
              <a:rPr lang="zh-CN" altLang="en-US" sz="2400" dirty="0" smtClean="0">
                <a:solidFill>
                  <a:srgbClr val="FF0000"/>
                </a:solidFill>
                <a:latin typeface="华文细黑"/>
                <a:ea typeface="华文细黑"/>
                <a:cs typeface="华文细黑"/>
              </a:rPr>
              <a:t>神的话语为眼见</a:t>
            </a:r>
            <a:r>
              <a:rPr 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挪亚因着信，既蒙神指示他未见的事，动了敬畏的心，预备了一只方舟，使他全家得救。因此就定了那世代的罪，自己也</a:t>
            </a:r>
            <a:r>
              <a:rPr lang="en-US" sz="2400" dirty="0" smtClean="0">
                <a:solidFill>
                  <a:srgbClr val="0000FF"/>
                </a:solidFill>
                <a:latin typeface="华文细黑"/>
                <a:ea typeface="华文细黑"/>
                <a:cs typeface="华文细黑"/>
              </a:rPr>
              <a:t>承受了那从信而来的义”(来11:7)</a:t>
            </a:r>
            <a:r>
              <a:rPr lang="zh-CN" altLang="en-US" sz="2400" dirty="0" smtClean="0">
                <a:solidFill>
                  <a:srgbClr val="0000FF"/>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a:t>
            </a:r>
            <a:r>
              <a:rPr lang="zh-CN" altLang="en-US" sz="2400" dirty="0">
                <a:solidFill>
                  <a:srgbClr val="FF0000"/>
                </a:solidFill>
                <a:latin typeface="华文细黑"/>
                <a:ea typeface="华文细黑"/>
                <a:cs typeface="华文细黑"/>
              </a:rPr>
              <a:t>挪亚的信心是忠心地与神</a:t>
            </a:r>
            <a:r>
              <a:rPr lang="zh-CN" altLang="en-US" sz="2400" dirty="0" smtClean="0">
                <a:solidFill>
                  <a:srgbClr val="FF0000"/>
                </a:solidFill>
                <a:latin typeface="华文细黑"/>
                <a:ea typeface="华文细黑"/>
                <a:cs typeface="华文细黑"/>
              </a:rPr>
              <a:t>同行</a:t>
            </a:r>
            <a:r>
              <a:rPr lang="zh-CN" altLang="en-US" sz="2400" dirty="0" smtClean="0">
                <a:solidFill>
                  <a:srgbClr val="FF0000"/>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挪亚与神</a:t>
            </a:r>
            <a:r>
              <a:rPr lang="en-US" sz="2400" dirty="0" smtClean="0">
                <a:solidFill>
                  <a:srgbClr val="0000FF"/>
                </a:solidFill>
                <a:latin typeface="华文细黑"/>
                <a:ea typeface="华文细黑"/>
                <a:cs typeface="华文细黑"/>
              </a:rPr>
              <a:t>同行”(创6:9c</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 “</a:t>
            </a:r>
            <a:r>
              <a:rPr lang="en-US" sz="2400" dirty="0">
                <a:solidFill>
                  <a:srgbClr val="0000FF"/>
                </a:solidFill>
                <a:latin typeface="华文细黑"/>
                <a:ea typeface="华文细黑"/>
                <a:cs typeface="华文细黑"/>
              </a:rPr>
              <a:t>以诺与神</a:t>
            </a:r>
            <a:r>
              <a:rPr lang="en-US" sz="2400" dirty="0" smtClean="0">
                <a:solidFill>
                  <a:srgbClr val="0000FF"/>
                </a:solidFill>
                <a:latin typeface="华文细黑"/>
                <a:ea typeface="华文细黑"/>
                <a:cs typeface="华文细黑"/>
              </a:rPr>
              <a:t>同行”</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5</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22,24</a:t>
            </a:r>
            <a:r>
              <a:rPr lang="en-US" sz="2400" dirty="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a:t>
            </a:r>
            <a:r>
              <a:rPr lang="en-US" sz="2400" dirty="0" smtClean="0">
                <a:solidFill>
                  <a:srgbClr val="FF0000"/>
                </a:solidFill>
                <a:latin typeface="华文细黑"/>
                <a:ea typeface="华文细黑"/>
                <a:cs typeface="华文细黑"/>
              </a:rPr>
              <a:t>应用</a:t>
            </a:r>
            <a:r>
              <a:rPr lang="en-US" sz="2400" dirty="0">
                <a:solidFill>
                  <a:srgbClr val="FF0000"/>
                </a:solidFill>
                <a:latin typeface="华文细黑"/>
                <a:ea typeface="华文细黑"/>
                <a:cs typeface="华文细黑"/>
              </a:rPr>
              <a:t>：教导我们</a:t>
            </a:r>
            <a:r>
              <a:rPr 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孩子和</a:t>
            </a:r>
            <a:r>
              <a:rPr lang="en-US" sz="2400" dirty="0" smtClean="0">
                <a:solidFill>
                  <a:srgbClr val="FF0000"/>
                </a:solidFill>
                <a:latin typeface="华文细黑"/>
                <a:ea typeface="华文细黑"/>
                <a:cs typeface="华文细黑"/>
              </a:rPr>
              <a:t>子孙相信</a:t>
            </a:r>
            <a:r>
              <a:rPr lang="zh-CN" altLang="en-US" sz="2400" dirty="0" smtClean="0">
                <a:solidFill>
                  <a:srgbClr val="FF0000"/>
                </a:solidFill>
                <a:latin typeface="华文细黑"/>
                <a:ea typeface="华文细黑"/>
                <a:cs typeface="华文细黑"/>
              </a:rPr>
              <a:t>神</a:t>
            </a:r>
            <a:r>
              <a:rPr 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7" name="Rectangle 6"/>
          <p:cNvSpPr/>
          <p:nvPr/>
        </p:nvSpPr>
        <p:spPr>
          <a:xfrm>
            <a:off x="-1" y="2213461"/>
            <a:ext cx="5583662" cy="4524315"/>
          </a:xfrm>
          <a:prstGeom prst="rect">
            <a:avLst/>
          </a:prstGeom>
        </p:spPr>
        <p:txBody>
          <a:bodyPr wrap="square">
            <a:spAutoFit/>
          </a:bodyPr>
          <a:lstStyle/>
          <a:p>
            <a:r>
              <a:rPr lang="en-US" sz="2400" b="1" dirty="0"/>
              <a:t>C. Faith</a:t>
            </a:r>
            <a:r>
              <a:rPr lang="en-US" sz="2400" dirty="0"/>
              <a:t> is a belief and a walk. (1</a:t>
            </a:r>
            <a:r>
              <a:rPr lang="en-US" sz="2400" dirty="0" smtClean="0"/>
              <a:t>)Noah’s </a:t>
            </a:r>
            <a:r>
              <a:rPr lang="en-US" sz="2400" dirty="0"/>
              <a:t>faith was seeing what God </a:t>
            </a:r>
            <a:r>
              <a:rPr lang="en-US" sz="2400" dirty="0" err="1"/>
              <a:t>said</a:t>
            </a:r>
            <a:r>
              <a:rPr lang="en-US" sz="2400" dirty="0" err="1" smtClean="0"/>
              <a:t>.</a:t>
            </a:r>
            <a:r>
              <a:rPr lang="en-US" sz="2400" dirty="0" err="1" smtClean="0">
                <a:solidFill>
                  <a:srgbClr val="0000FF"/>
                </a:solidFill>
              </a:rPr>
              <a:t>“</a:t>
            </a:r>
            <a:r>
              <a:rPr lang="en-US" sz="2400" dirty="0" err="1">
                <a:solidFill>
                  <a:srgbClr val="0000FF"/>
                </a:solidFill>
              </a:rPr>
              <a:t>By</a:t>
            </a:r>
            <a:r>
              <a:rPr lang="en-US" sz="2400" dirty="0">
                <a:solidFill>
                  <a:srgbClr val="0000FF"/>
                </a:solidFill>
              </a:rPr>
              <a:t> faith </a:t>
            </a:r>
            <a:r>
              <a:rPr lang="en-US" sz="2400" dirty="0" err="1">
                <a:solidFill>
                  <a:srgbClr val="0000FF"/>
                </a:solidFill>
              </a:rPr>
              <a:t>Noah</a:t>
            </a:r>
            <a:r>
              <a:rPr lang="en-US" sz="2400" dirty="0" err="1" smtClean="0">
                <a:solidFill>
                  <a:srgbClr val="0000FF"/>
                </a:solidFill>
              </a:rPr>
              <a:t>,when</a:t>
            </a:r>
            <a:r>
              <a:rPr lang="en-US" sz="2400" dirty="0" smtClean="0">
                <a:solidFill>
                  <a:srgbClr val="0000FF"/>
                </a:solidFill>
              </a:rPr>
              <a:t> </a:t>
            </a:r>
            <a:r>
              <a:rPr lang="en-US" sz="2400" dirty="0">
                <a:solidFill>
                  <a:srgbClr val="0000FF"/>
                </a:solidFill>
              </a:rPr>
              <a:t>warned about things not yet </a:t>
            </a:r>
            <a:r>
              <a:rPr lang="en-US" sz="2400" dirty="0" err="1">
                <a:solidFill>
                  <a:srgbClr val="0000FF"/>
                </a:solidFill>
              </a:rPr>
              <a:t>seen</a:t>
            </a:r>
            <a:r>
              <a:rPr lang="en-US" sz="2400" dirty="0" err="1" smtClean="0">
                <a:solidFill>
                  <a:srgbClr val="0000FF"/>
                </a:solidFill>
              </a:rPr>
              <a:t>,in</a:t>
            </a:r>
            <a:r>
              <a:rPr lang="en-US" sz="2400" dirty="0" smtClean="0">
                <a:solidFill>
                  <a:srgbClr val="0000FF"/>
                </a:solidFill>
              </a:rPr>
              <a:t> </a:t>
            </a:r>
            <a:r>
              <a:rPr lang="en-US" sz="2400" dirty="0">
                <a:solidFill>
                  <a:srgbClr val="0000FF"/>
                </a:solidFill>
              </a:rPr>
              <a:t>holy fear built an ark to save his </a:t>
            </a:r>
            <a:r>
              <a:rPr lang="en-US" sz="2400" dirty="0" err="1">
                <a:solidFill>
                  <a:srgbClr val="0000FF"/>
                </a:solidFill>
              </a:rPr>
              <a:t>family.By</a:t>
            </a:r>
            <a:r>
              <a:rPr lang="en-US" sz="2400" dirty="0">
                <a:solidFill>
                  <a:srgbClr val="0000FF"/>
                </a:solidFill>
              </a:rPr>
              <a:t> his faith he condemned the world and became heir of the righteousness that is in keeping </a:t>
            </a:r>
            <a:r>
              <a:rPr lang="en-US" sz="2400" dirty="0" smtClean="0">
                <a:solidFill>
                  <a:srgbClr val="0000FF"/>
                </a:solidFill>
              </a:rPr>
              <a:t>with faith”(Heb.11</a:t>
            </a:r>
            <a:r>
              <a:rPr lang="en-US" sz="2400" dirty="0">
                <a:solidFill>
                  <a:srgbClr val="0000FF"/>
                </a:solidFill>
              </a:rPr>
              <a:t>: 7).</a:t>
            </a:r>
            <a:r>
              <a:rPr lang="en-US" sz="2400" dirty="0"/>
              <a:t>(2)Noah’s </a:t>
            </a:r>
            <a:r>
              <a:rPr lang="en-US" sz="2400" dirty="0" smtClean="0"/>
              <a:t>faith </a:t>
            </a:r>
            <a:r>
              <a:rPr lang="en-US" sz="2400" dirty="0"/>
              <a:t>was walking with God </a:t>
            </a:r>
            <a:r>
              <a:rPr lang="en-US" sz="2400" dirty="0" err="1"/>
              <a:t>faithfully.</a:t>
            </a:r>
            <a:r>
              <a:rPr lang="en-US" sz="2400" dirty="0" err="1">
                <a:solidFill>
                  <a:srgbClr val="0000FF"/>
                </a:solidFill>
              </a:rPr>
              <a:t>“He</a:t>
            </a:r>
            <a:r>
              <a:rPr lang="en-US" sz="2400" dirty="0">
                <a:solidFill>
                  <a:srgbClr val="0000FF"/>
                </a:solidFill>
              </a:rPr>
              <a:t> walked </a:t>
            </a:r>
            <a:r>
              <a:rPr lang="en-US" sz="2400" dirty="0" smtClean="0">
                <a:solidFill>
                  <a:srgbClr val="0000FF"/>
                </a:solidFill>
              </a:rPr>
              <a:t>faithfully </a:t>
            </a:r>
            <a:r>
              <a:rPr lang="en-US" sz="2400" dirty="0">
                <a:solidFill>
                  <a:srgbClr val="0000FF"/>
                </a:solidFill>
              </a:rPr>
              <a:t>with God</a:t>
            </a:r>
            <a:r>
              <a:rPr lang="en-US" sz="2400" dirty="0" smtClean="0">
                <a:solidFill>
                  <a:srgbClr val="0000FF"/>
                </a:solidFill>
              </a:rPr>
              <a:t>” </a:t>
            </a:r>
          </a:p>
          <a:p>
            <a:r>
              <a:rPr lang="en-US" sz="2400" dirty="0" smtClean="0">
                <a:solidFill>
                  <a:srgbClr val="0000FF"/>
                </a:solidFill>
              </a:rPr>
              <a:t>(</a:t>
            </a:r>
            <a:r>
              <a:rPr lang="en-US" sz="2400" dirty="0">
                <a:solidFill>
                  <a:srgbClr val="0000FF"/>
                </a:solidFill>
              </a:rPr>
              <a:t>Ge.6:9c). “Enoch walked faithfully with God(5:22</a:t>
            </a:r>
            <a:r>
              <a:rPr lang="en-US" sz="2400" dirty="0" smtClean="0">
                <a:solidFill>
                  <a:srgbClr val="0000FF"/>
                </a:solidFill>
              </a:rPr>
              <a:t>, 24</a:t>
            </a:r>
            <a:r>
              <a:rPr lang="en-US" sz="2400" dirty="0">
                <a:solidFill>
                  <a:srgbClr val="0000FF"/>
                </a:solidFill>
              </a:rPr>
              <a:t>). </a:t>
            </a:r>
            <a:r>
              <a:rPr lang="en-US" sz="2400" dirty="0" smtClean="0"/>
              <a:t>Application</a:t>
            </a:r>
            <a:r>
              <a:rPr lang="en-US" sz="2400" dirty="0"/>
              <a:t>: Teach our </a:t>
            </a:r>
            <a:r>
              <a:rPr lang="en-US" sz="2400" dirty="0" smtClean="0"/>
              <a:t>children and grandchildren </a:t>
            </a:r>
            <a:r>
              <a:rPr lang="en-US" sz="2400" dirty="0"/>
              <a:t>to trust God. </a:t>
            </a:r>
          </a:p>
        </p:txBody>
      </p:sp>
      <p:sp>
        <p:nvSpPr>
          <p:cNvPr id="5" name="TextBox 4"/>
          <p:cNvSpPr txBox="1"/>
          <p:nvPr/>
        </p:nvSpPr>
        <p:spPr>
          <a:xfrm>
            <a:off x="8636987" y="6328499"/>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a:t>
            </a:r>
            <a:r>
              <a:rPr lang="en-US" altLang="zh-CN" sz="2800" dirty="0">
                <a:solidFill>
                  <a:srgbClr val="008000"/>
                </a:solidFill>
                <a:latin typeface="Arial Narrow"/>
                <a:ea typeface="华文细黑"/>
                <a:cs typeface="Arial Narrow"/>
              </a:rPr>
              <a:t>8</a:t>
            </a:r>
            <a:r>
              <a:rPr lang="en-US" altLang="zh-CN" sz="2800" dirty="0" smtClean="0">
                <a:solidFill>
                  <a:srgbClr val="008000"/>
                </a:solidFill>
                <a:latin typeface="Arial Narrow"/>
                <a:ea typeface="华文细黑"/>
                <a:cs typeface="Arial Narrow"/>
              </a:rPr>
              <a:t>)</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5583662" y="2297421"/>
            <a:ext cx="3600654" cy="3762250"/>
          </a:xfrm>
          <a:prstGeom prst="rect">
            <a:avLst/>
          </a:prstGeom>
        </p:spPr>
      </p:pic>
      <p:sp>
        <p:nvSpPr>
          <p:cNvPr id="3" name="TextBox 2"/>
          <p:cNvSpPr txBox="1"/>
          <p:nvPr/>
        </p:nvSpPr>
        <p:spPr>
          <a:xfrm>
            <a:off x="5278862" y="6027003"/>
            <a:ext cx="3600655" cy="830997"/>
          </a:xfrm>
          <a:prstGeom prst="rect">
            <a:avLst/>
          </a:prstGeom>
          <a:noFill/>
        </p:spPr>
        <p:txBody>
          <a:bodyPr wrap="square" rtlCol="0">
            <a:spAutoFit/>
          </a:bodyPr>
          <a:lstStyle/>
          <a:p>
            <a:r>
              <a:rPr lang="zh-TW" altLang="en-US" sz="2400" dirty="0">
                <a:solidFill>
                  <a:srgbClr val="FF0000"/>
                </a:solidFill>
                <a:latin typeface="华文细黑"/>
                <a:ea typeface="华文细黑"/>
                <a:cs typeface="华文细黑"/>
              </a:rPr>
              <a:t>信仰</a:t>
            </a:r>
            <a:r>
              <a:rPr lang="zh-TW" altLang="en-US" sz="2400" dirty="0" smtClean="0">
                <a:solidFill>
                  <a:srgbClr val="FF0000"/>
                </a:solidFill>
                <a:latin typeface="华文细黑"/>
                <a:ea typeface="华文细黑"/>
                <a:cs typeface="华文细黑"/>
              </a:rPr>
              <a:t>看不</a:t>
            </a:r>
            <a:r>
              <a:rPr lang="zh-CN" altLang="en-US" sz="2400" dirty="0" smtClean="0">
                <a:solidFill>
                  <a:srgbClr val="FF0000"/>
                </a:solidFill>
                <a:latin typeface="华文细黑"/>
                <a:ea typeface="华文细黑"/>
                <a:cs typeface="华文细黑"/>
              </a:rPr>
              <a:t>可</a:t>
            </a:r>
            <a:r>
              <a:rPr lang="zh-TW" altLang="en-US" sz="2400" dirty="0" smtClean="0">
                <a:solidFill>
                  <a:srgbClr val="FF0000"/>
                </a:solidFill>
                <a:latin typeface="华文细黑"/>
                <a:ea typeface="华文细黑"/>
                <a:cs typeface="华文细黑"/>
              </a:rPr>
              <a:t>见</a:t>
            </a:r>
            <a:r>
              <a:rPr lang="zh-CN" alt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相</a:t>
            </a:r>
            <a:r>
              <a:rPr lang="zh-TW" altLang="en-US" sz="2400" dirty="0" smtClean="0">
                <a:solidFill>
                  <a:srgbClr val="FF0000"/>
                </a:solidFill>
                <a:latin typeface="华文细黑"/>
                <a:ea typeface="华文细黑"/>
                <a:cs typeface="华文细黑"/>
              </a:rPr>
              <a:t>信不可</a:t>
            </a:r>
            <a:r>
              <a:rPr lang="zh-CN" altLang="en-US" sz="2400" dirty="0" smtClean="0">
                <a:solidFill>
                  <a:srgbClr val="FF0000"/>
                </a:solidFill>
                <a:latin typeface="华文细黑"/>
                <a:ea typeface="华文细黑"/>
                <a:cs typeface="华文细黑"/>
              </a:rPr>
              <a:t>信的</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接受不可能的事。</a:t>
            </a:r>
            <a:endParaRPr lang="en-US" sz="24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val="1768386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396"/>
            <a:ext cx="9144000" cy="2308324"/>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D</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听从</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a:t>
            </a:r>
            <a:r>
              <a:rPr lang="zh-TW" altLang="en-US" sz="2400" dirty="0">
                <a:solidFill>
                  <a:srgbClr val="FF0000"/>
                </a:solidFill>
                <a:latin typeface="华文细黑"/>
                <a:ea typeface="华文细黑"/>
                <a:cs typeface="华文细黑"/>
              </a:rPr>
              <a:t>命令，并遵</a:t>
            </a:r>
            <a:r>
              <a:rPr lang="zh-TW" altLang="en-US" sz="2400" dirty="0" smtClean="0">
                <a:solidFill>
                  <a:srgbClr val="FF0000"/>
                </a:solidFill>
                <a:latin typeface="华文细黑"/>
                <a:ea typeface="华文细黑"/>
                <a:cs typeface="华文细黑"/>
              </a:rPr>
              <a:t>行</a:t>
            </a:r>
            <a:r>
              <a:rPr lang="zh-CN" altLang="en-US" sz="2400" dirty="0" smtClean="0">
                <a:solidFill>
                  <a:srgbClr val="FF0000"/>
                </a:solidFill>
                <a:latin typeface="华文细黑"/>
                <a:ea typeface="华文细黑"/>
                <a:cs typeface="华文细黑"/>
              </a:rPr>
              <a:t>神</a:t>
            </a:r>
            <a:r>
              <a:rPr lang="zh-TW" altLang="en-US" sz="2400" dirty="0" smtClean="0">
                <a:solidFill>
                  <a:srgbClr val="FF0000"/>
                </a:solidFill>
                <a:latin typeface="华文细黑"/>
                <a:ea typeface="华文细黑"/>
                <a:cs typeface="华文细黑"/>
              </a:rPr>
              <a:t>的</a:t>
            </a:r>
            <a:r>
              <a:rPr lang="zh-TW" altLang="en-US" sz="2400" dirty="0">
                <a:solidFill>
                  <a:srgbClr val="FF0000"/>
                </a:solidFill>
                <a:latin typeface="华文细黑"/>
                <a:ea typeface="华文细黑"/>
                <a:cs typeface="华文细黑"/>
              </a:rPr>
              <a:t>命令</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挪亚听从神而服从。</a:t>
            </a:r>
            <a:r>
              <a:rPr lang="zh-TW" altLang="en-US" sz="2400" dirty="0" smtClean="0">
                <a:solidFill>
                  <a:srgbClr val="0000FF"/>
                </a:solidFill>
                <a:latin typeface="华文细黑"/>
                <a:ea typeface="华文细黑"/>
                <a:cs typeface="华文细黑"/>
              </a:rPr>
              <a:t>“</a:t>
            </a:r>
            <a:r>
              <a:rPr lang="en-US" sz="2400" dirty="0" smtClean="0">
                <a:solidFill>
                  <a:srgbClr val="0000FF"/>
                </a:solidFill>
                <a:latin typeface="华文细黑"/>
                <a:ea typeface="华文细黑"/>
                <a:cs typeface="华文细黑"/>
              </a:rPr>
              <a:t>要造</a:t>
            </a:r>
            <a:r>
              <a:rPr lang="en-US" sz="2400" dirty="0">
                <a:solidFill>
                  <a:srgbClr val="0000FF"/>
                </a:solidFill>
                <a:latin typeface="华文细黑"/>
                <a:ea typeface="华文细黑"/>
                <a:cs typeface="华文细黑"/>
              </a:rPr>
              <a:t>一只</a:t>
            </a:r>
            <a:r>
              <a:rPr lang="en-US" sz="2400" dirty="0" smtClean="0">
                <a:solidFill>
                  <a:srgbClr val="0000FF"/>
                </a:solidFill>
                <a:latin typeface="华文细黑"/>
                <a:ea typeface="华文细黑"/>
                <a:cs typeface="华文细黑"/>
              </a:rPr>
              <a:t>方舟</a:t>
            </a:r>
            <a:r>
              <a:rPr lang="en-US" altLang="zh-TW" sz="2400" dirty="0" smtClean="0">
                <a:solidFill>
                  <a:srgbClr val="0000FF"/>
                </a:solidFill>
                <a:latin typeface="华文细黑"/>
                <a:ea typeface="华文细黑"/>
                <a:cs typeface="华文细黑"/>
              </a:rPr>
              <a:t>.</a:t>
            </a:r>
            <a:r>
              <a:rPr lang="en-US" altLang="zh-TW" sz="2400" dirty="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”(6:14a)</a:t>
            </a:r>
            <a:r>
              <a:rPr lang="zh-TW" altLang="en-US" sz="2400" dirty="0" smtClean="0">
                <a:solidFill>
                  <a:srgbClr val="0000FF"/>
                </a:solidFill>
                <a:latin typeface="华文细黑"/>
                <a:ea typeface="华文细黑"/>
                <a:cs typeface="华文细黑"/>
              </a:rPr>
              <a:t>。</a:t>
            </a:r>
            <a:endParaRPr lang="en-US" altLang="zh-TW" sz="2400" dirty="0" smtClean="0">
              <a:solidFill>
                <a:srgbClr val="0000FF"/>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挪亚遵行神所说</a:t>
            </a:r>
            <a:r>
              <a:rPr lang="zh-TW" altLang="en-US" sz="2400" dirty="0">
                <a:solidFill>
                  <a:srgbClr val="FF0000"/>
                </a:solidFill>
                <a:latin typeface="华文细黑"/>
                <a:ea typeface="华文细黑"/>
                <a:cs typeface="华文细黑"/>
              </a:rPr>
              <a:t>的话。 </a:t>
            </a:r>
            <a:r>
              <a:rPr lang="zh-TW" altLang="en-US" sz="2400" dirty="0" smtClean="0">
                <a:solidFill>
                  <a:srgbClr val="0000FF"/>
                </a:solidFill>
                <a:latin typeface="华文细黑"/>
                <a:ea typeface="华文细黑"/>
                <a:cs typeface="华文细黑"/>
              </a:rPr>
              <a:t>“</a:t>
            </a:r>
            <a:r>
              <a:rPr lang="en-US" sz="2400" dirty="0">
                <a:solidFill>
                  <a:srgbClr val="0000FF"/>
                </a:solidFill>
                <a:latin typeface="华文细黑"/>
                <a:ea typeface="华文细黑"/>
                <a:cs typeface="华文细黑"/>
              </a:rPr>
              <a:t>挪亚就这样行。凡神所吩咐的，他都照样行</a:t>
            </a:r>
            <a:r>
              <a:rPr lang="en-US" sz="2400" dirty="0" smtClean="0">
                <a:solidFill>
                  <a:srgbClr val="0000FF"/>
                </a:solidFill>
                <a:latin typeface="华文细黑"/>
                <a:ea typeface="华文细黑"/>
                <a:cs typeface="华文细黑"/>
              </a:rPr>
              <a:t>了</a:t>
            </a:r>
            <a:r>
              <a:rPr lang="zh-TW" altLang="en-US"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a:t>
            </a:r>
            <a:r>
              <a:rPr lang="en-US" altLang="zh-TW" sz="2400" dirty="0" smtClean="0">
                <a:solidFill>
                  <a:srgbClr val="0000FF"/>
                </a:solidFill>
                <a:latin typeface="华文细黑"/>
                <a:ea typeface="华文细黑"/>
                <a:cs typeface="华文细黑"/>
              </a:rPr>
              <a:t>6:22</a:t>
            </a:r>
            <a:r>
              <a:rPr lang="en-US" altLang="zh-TW" sz="2400" dirty="0">
                <a:solidFill>
                  <a:srgbClr val="0000FF"/>
                </a:solidFill>
                <a:latin typeface="华文细黑"/>
                <a:ea typeface="华文细黑"/>
                <a:cs typeface="华文细黑"/>
              </a:rPr>
              <a:t>; </a:t>
            </a:r>
            <a:r>
              <a:rPr lang="en-US" altLang="zh-TW" sz="2400" dirty="0" smtClean="0">
                <a:solidFill>
                  <a:srgbClr val="0000FF"/>
                </a:solidFill>
                <a:latin typeface="华文细黑"/>
                <a:ea typeface="华文细黑"/>
                <a:cs typeface="华文细黑"/>
              </a:rPr>
              <a:t>7:5)</a:t>
            </a:r>
            <a:r>
              <a:rPr lang="zh-TW" altLang="en-US" sz="2400" dirty="0" smtClean="0">
                <a:solidFill>
                  <a:srgbClr val="0000FF"/>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应用</a:t>
            </a:r>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当你不知道该怎么做。 做你所知道的事情</a:t>
            </a:r>
            <a:r>
              <a:rPr 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诺亚</a:t>
            </a:r>
            <a:r>
              <a:rPr lang="zh-TW" altLang="en-US" sz="2400" dirty="0">
                <a:solidFill>
                  <a:srgbClr val="FF0000"/>
                </a:solidFill>
                <a:latin typeface="华文细黑"/>
                <a:ea typeface="华文细黑"/>
                <a:cs typeface="华文细黑"/>
              </a:rPr>
              <a:t>的妻子，</a:t>
            </a:r>
            <a:r>
              <a:rPr lang="zh-TW" altLang="en-US" sz="2400" dirty="0" smtClean="0">
                <a:solidFill>
                  <a:srgbClr val="FF0000"/>
                </a:solidFill>
                <a:latin typeface="华文细黑"/>
                <a:ea typeface="华文细黑"/>
                <a:cs typeface="华文细黑"/>
              </a:rPr>
              <a:t>儿子和</a:t>
            </a:r>
            <a:endParaRPr lang="en-US" altLang="zh-TW" sz="2400" dirty="0" smtClean="0">
              <a:solidFill>
                <a:srgbClr val="FF0000"/>
              </a:solidFill>
              <a:latin typeface="华文细黑"/>
              <a:ea typeface="华文细黑"/>
              <a:cs typeface="华文细黑"/>
            </a:endParaRPr>
          </a:p>
          <a:p>
            <a:r>
              <a:rPr lang="zh-TW" altLang="en-US" sz="2400" dirty="0" smtClean="0">
                <a:solidFill>
                  <a:srgbClr val="FF0000"/>
                </a:solidFill>
                <a:latin typeface="华文细黑"/>
                <a:ea typeface="华文细黑"/>
                <a:cs typeface="华文细黑"/>
              </a:rPr>
              <a:t>他们</a:t>
            </a:r>
            <a:r>
              <a:rPr lang="zh-TW" altLang="en-US" sz="2400" dirty="0">
                <a:solidFill>
                  <a:srgbClr val="FF0000"/>
                </a:solidFill>
                <a:latin typeface="华文细黑"/>
                <a:ea typeface="华文细黑"/>
                <a:cs typeface="华文细黑"/>
              </a:rPr>
              <a:t>的妻子也与诺亚站在一起。</a:t>
            </a:r>
            <a:endParaRPr lang="en-US" sz="2400" dirty="0">
              <a:solidFill>
                <a:srgbClr val="0000FF"/>
              </a:solidFill>
              <a:latin typeface="华文细黑"/>
              <a:ea typeface="华文细黑"/>
              <a:cs typeface="华文细黑"/>
            </a:endParaRPr>
          </a:p>
        </p:txBody>
      </p:sp>
      <p:sp>
        <p:nvSpPr>
          <p:cNvPr id="7" name="Rectangle 6"/>
          <p:cNvSpPr/>
          <p:nvPr/>
        </p:nvSpPr>
        <p:spPr>
          <a:xfrm>
            <a:off x="0" y="2240050"/>
            <a:ext cx="4801805" cy="3785652"/>
          </a:xfrm>
          <a:prstGeom prst="rect">
            <a:avLst/>
          </a:prstGeom>
        </p:spPr>
        <p:txBody>
          <a:bodyPr wrap="square">
            <a:spAutoFit/>
          </a:bodyPr>
          <a:lstStyle/>
          <a:p>
            <a:r>
              <a:rPr lang="en-US" sz="2400" b="1" dirty="0"/>
              <a:t>D. Obedience</a:t>
            </a:r>
            <a:r>
              <a:rPr lang="en-US" sz="2400" dirty="0"/>
              <a:t> is listening to God’s commands and doing God’s commands. </a:t>
            </a:r>
            <a:endParaRPr lang="en-US" sz="2400" dirty="0" smtClean="0"/>
          </a:p>
          <a:p>
            <a:r>
              <a:rPr lang="en-US" sz="2400" dirty="0" smtClean="0"/>
              <a:t>(</a:t>
            </a:r>
            <a:r>
              <a:rPr lang="en-US" sz="2400" dirty="0"/>
              <a:t>1) Noah obeyed by listening to God. </a:t>
            </a:r>
            <a:r>
              <a:rPr lang="en-US" sz="2400" dirty="0">
                <a:solidFill>
                  <a:srgbClr val="0000FF"/>
                </a:solidFill>
              </a:rPr>
              <a:t>“So make yourself an ark…”(6: 14a). </a:t>
            </a:r>
            <a:r>
              <a:rPr lang="en-US" sz="2400" dirty="0"/>
              <a:t>(2</a:t>
            </a:r>
            <a:r>
              <a:rPr lang="en-US" sz="2400" dirty="0" smtClean="0"/>
              <a:t>)Noah </a:t>
            </a:r>
            <a:r>
              <a:rPr lang="en-US" sz="2400" dirty="0"/>
              <a:t>obeyed by doing what God said. </a:t>
            </a:r>
            <a:r>
              <a:rPr lang="en-US" sz="2400" dirty="0">
                <a:solidFill>
                  <a:srgbClr val="0000FF"/>
                </a:solidFill>
              </a:rPr>
              <a:t>“Noah did everything just as God commanded him”(6:22;7:5). </a:t>
            </a:r>
            <a:r>
              <a:rPr lang="en-US" sz="2400" dirty="0"/>
              <a:t>Application: Noah’s wife, sons, and their wives also stood with Noah. </a:t>
            </a:r>
          </a:p>
        </p:txBody>
      </p:sp>
      <p:sp>
        <p:nvSpPr>
          <p:cNvPr id="5" name="TextBox 4"/>
          <p:cNvSpPr txBox="1"/>
          <p:nvPr/>
        </p:nvSpPr>
        <p:spPr>
          <a:xfrm>
            <a:off x="8676078" y="6295526"/>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(9)</a:t>
            </a:r>
            <a:endParaRPr lang="en-US" sz="2800" dirty="0">
              <a:solidFill>
                <a:srgbClr val="008000"/>
              </a:solidFill>
              <a:latin typeface="Arial Narrow"/>
              <a:ea typeface="华文细黑"/>
              <a:cs typeface="Arial Narrow"/>
            </a:endParaRPr>
          </a:p>
        </p:txBody>
      </p:sp>
      <p:pic>
        <p:nvPicPr>
          <p:cNvPr id="2" name="Picture 1"/>
          <p:cNvPicPr>
            <a:picLocks noChangeAspect="1"/>
          </p:cNvPicPr>
          <p:nvPr/>
        </p:nvPicPr>
        <p:blipFill>
          <a:blip r:embed="rId3"/>
          <a:stretch>
            <a:fillRect/>
          </a:stretch>
        </p:blipFill>
        <p:spPr>
          <a:xfrm>
            <a:off x="4829206" y="1722938"/>
            <a:ext cx="4355110" cy="3945842"/>
          </a:xfrm>
          <a:prstGeom prst="rect">
            <a:avLst/>
          </a:prstGeom>
        </p:spPr>
      </p:pic>
      <p:sp>
        <p:nvSpPr>
          <p:cNvPr id="3" name="TextBox 2"/>
          <p:cNvSpPr txBox="1"/>
          <p:nvPr/>
        </p:nvSpPr>
        <p:spPr>
          <a:xfrm>
            <a:off x="4801806" y="5659111"/>
            <a:ext cx="3410862" cy="1200328"/>
          </a:xfrm>
          <a:prstGeom prst="rect">
            <a:avLst/>
          </a:prstGeom>
          <a:noFill/>
        </p:spPr>
        <p:txBody>
          <a:bodyPr wrap="square" rtlCol="0">
            <a:spAutoFit/>
          </a:bodyPr>
          <a:lstStyle/>
          <a:p>
            <a:r>
              <a:rPr lang="en-US" sz="2400" b="1" dirty="0">
                <a:solidFill>
                  <a:srgbClr val="FF0000"/>
                </a:solidFill>
                <a:latin typeface="华文细黑"/>
                <a:ea typeface="华文细黑"/>
                <a:cs typeface="华文细黑"/>
              </a:rPr>
              <a:t>顺从一小步</a:t>
            </a:r>
            <a:r>
              <a:rPr lang="en-US" sz="2400" b="1" dirty="0" smtClean="0">
                <a:solidFill>
                  <a:srgbClr val="FF0000"/>
                </a:solidFill>
                <a:latin typeface="华文细黑"/>
                <a:ea typeface="华文细黑"/>
                <a:cs typeface="华文细黑"/>
              </a:rPr>
              <a:t>，</a:t>
            </a:r>
          </a:p>
          <a:p>
            <a:r>
              <a:rPr lang="zh-CN" altLang="en-US" sz="2400" b="1" dirty="0" smtClean="0">
                <a:solidFill>
                  <a:srgbClr val="FF0000"/>
                </a:solidFill>
                <a:latin typeface="华文细黑"/>
                <a:ea typeface="华文细黑"/>
                <a:cs typeface="华文细黑"/>
              </a:rPr>
              <a:t>神</a:t>
            </a:r>
            <a:r>
              <a:rPr lang="en-US" sz="2400" b="1" dirty="0" smtClean="0">
                <a:solidFill>
                  <a:srgbClr val="FF0000"/>
                </a:solidFill>
                <a:latin typeface="华文细黑"/>
                <a:ea typeface="华文细黑"/>
                <a:cs typeface="华文细黑"/>
              </a:rPr>
              <a:t>会给你下一步.</a:t>
            </a:r>
            <a:r>
              <a:rPr lang="en-US" sz="2400" b="1" dirty="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a:t>
            </a:r>
          </a:p>
          <a:p>
            <a:r>
              <a:rPr lang="en-US" sz="2400" b="1" dirty="0" smtClean="0">
                <a:solidFill>
                  <a:srgbClr val="FF0000"/>
                </a:solidFill>
                <a:latin typeface="华文细黑"/>
                <a:ea typeface="华文细黑"/>
                <a:cs typeface="华文细黑"/>
              </a:rPr>
              <a:t>和下</a:t>
            </a:r>
            <a:r>
              <a:rPr lang="zh-CN" altLang="en-US" sz="2400" b="1" dirty="0" smtClean="0">
                <a:solidFill>
                  <a:srgbClr val="FF0000"/>
                </a:solidFill>
                <a:latin typeface="华文细黑"/>
                <a:ea typeface="华文细黑"/>
                <a:cs typeface="华文细黑"/>
              </a:rPr>
              <a:t>下</a:t>
            </a:r>
            <a:r>
              <a:rPr lang="en-US" sz="2400" b="1" dirty="0" smtClean="0">
                <a:solidFill>
                  <a:srgbClr val="FF0000"/>
                </a:solidFill>
                <a:latin typeface="华文细黑"/>
                <a:ea typeface="华文细黑"/>
                <a:cs typeface="华文细黑"/>
              </a:rPr>
              <a:t>步</a:t>
            </a:r>
            <a:r>
              <a:rPr lang="en-US" sz="2400" b="1" dirty="0">
                <a:solidFill>
                  <a:srgbClr val="FF0000"/>
                </a:solidFill>
                <a:latin typeface="华文细黑"/>
                <a:ea typeface="华文细黑"/>
                <a:cs typeface="华文细黑"/>
              </a:rPr>
              <a:t>。</a:t>
            </a:r>
          </a:p>
        </p:txBody>
      </p:sp>
    </p:spTree>
    <p:extLst>
      <p:ext uri="{BB962C8B-B14F-4D97-AF65-F5344CB8AC3E}">
        <p14:creationId xmlns:p14="http://schemas.microsoft.com/office/powerpoint/2010/main" val="3940961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406366</TotalTime>
  <Words>5537</Words>
  <Application>Microsoft Macintosh PowerPoint</Application>
  <PresentationFormat>On-screen Show (4:3)</PresentationFormat>
  <Paragraphs>237</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2667</cp:revision>
  <cp:lastPrinted>2017-04-20T12:26:42Z</cp:lastPrinted>
  <dcterms:created xsi:type="dcterms:W3CDTF">2016-02-20T15:39:29Z</dcterms:created>
  <dcterms:modified xsi:type="dcterms:W3CDTF">2018-01-18T19:49:25Z</dcterms:modified>
</cp:coreProperties>
</file>