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23" r:id="rId2"/>
    <p:sldId id="256" r:id="rId3"/>
    <p:sldId id="296" r:id="rId4"/>
    <p:sldId id="295" r:id="rId5"/>
    <p:sldId id="297" r:id="rId6"/>
    <p:sldId id="292" r:id="rId7"/>
    <p:sldId id="298" r:id="rId8"/>
    <p:sldId id="300" r:id="rId9"/>
    <p:sldId id="324" r:id="rId10"/>
    <p:sldId id="319" r:id="rId11"/>
    <p:sldId id="325" r:id="rId12"/>
    <p:sldId id="302" r:id="rId13"/>
    <p:sldId id="326" r:id="rId14"/>
    <p:sldId id="327" r:id="rId15"/>
    <p:sldId id="329" r:id="rId16"/>
    <p:sldId id="304" r:id="rId17"/>
    <p:sldId id="26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71" autoAdjust="0"/>
  </p:normalViewPr>
  <p:slideViewPr>
    <p:cSldViewPr snapToGrid="0" snapToObjects="1">
      <p:cViewPr>
        <p:scale>
          <a:sx n="66" d="100"/>
          <a:sy n="66" d="100"/>
        </p:scale>
        <p:origin x="-336"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D48A1-D96E-194E-A456-4CC70FB8C113}" type="datetimeFigureOut">
              <a:rPr lang="en-US" smtClean="0"/>
              <a:pPr/>
              <a:t>4/11/17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0BB15E-1FFC-5140-A5E1-72FEDEDAC4D4}" type="slidenum">
              <a:rPr lang="en-US" smtClean="0"/>
              <a:pPr/>
              <a:t>‹#›</a:t>
            </a:fld>
            <a:endParaRPr lang="en-US"/>
          </a:p>
        </p:txBody>
      </p:sp>
    </p:spTree>
    <p:extLst>
      <p:ext uri="{BB962C8B-B14F-4D97-AF65-F5344CB8AC3E}">
        <p14:creationId xmlns:p14="http://schemas.microsoft.com/office/powerpoint/2010/main" val="3692847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3</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12</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13</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4</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5</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8</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9</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10</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11</a:t>
            </a:fld>
            <a:endParaRPr lang="en-US"/>
          </a:p>
        </p:txBody>
      </p:sp>
    </p:spTree>
    <p:extLst>
      <p:ext uri="{BB962C8B-B14F-4D97-AF65-F5344CB8AC3E}">
        <p14:creationId xmlns:p14="http://schemas.microsoft.com/office/powerpoint/2010/main" val="227941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31854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83158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5051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108262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A5FF8B-BD77-C040-B157-80E866760AD0}" type="datetimeFigureOut">
              <a:rPr lang="en-US" smtClean="0"/>
              <a:pPr/>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85185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A5FF8B-BD77-C040-B157-80E866760AD0}" type="datetimeFigureOut">
              <a:rPr lang="en-US" smtClean="0"/>
              <a:pPr/>
              <a:t>4/11/17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17482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A5FF8B-BD77-C040-B157-80E866760AD0}" type="datetimeFigureOut">
              <a:rPr lang="en-US" smtClean="0"/>
              <a:pPr/>
              <a:t>4/11/17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94317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A5FF8B-BD77-C040-B157-80E866760AD0}" type="datetimeFigureOut">
              <a:rPr lang="en-US" smtClean="0"/>
              <a:pPr/>
              <a:t>4/11/17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7472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5FF8B-BD77-C040-B157-80E866760AD0}" type="datetimeFigureOut">
              <a:rPr lang="en-US" smtClean="0"/>
              <a:pPr/>
              <a:t>4/11/17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55771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4/11/17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0591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4/11/17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51461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5FF8B-BD77-C040-B157-80E866760AD0}" type="datetimeFigureOut">
              <a:rPr lang="en-US" smtClean="0"/>
              <a:pPr/>
              <a:t>4/11/17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3EC8-6014-5845-B826-6F9F5BFD4286}" type="slidenum">
              <a:rPr lang="en-US" smtClean="0"/>
              <a:pPr/>
              <a:t>‹#›</a:t>
            </a:fld>
            <a:endParaRPr lang="en-US"/>
          </a:p>
        </p:txBody>
      </p:sp>
    </p:spTree>
    <p:extLst>
      <p:ext uri="{BB962C8B-B14F-4D97-AF65-F5344CB8AC3E}">
        <p14:creationId xmlns:p14="http://schemas.microsoft.com/office/powerpoint/2010/main" val="385935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23420"/>
            <a:ext cx="9466277" cy="6863417"/>
          </a:xfrm>
          <a:prstGeom prst="rect">
            <a:avLst/>
          </a:prstGeom>
          <a:noFill/>
        </p:spPr>
        <p:txBody>
          <a:bodyPr wrap="square" rtlCol="0">
            <a:spAutoFit/>
          </a:bodyPr>
          <a:lstStyle/>
          <a:p>
            <a:r>
              <a:rPr lang="zh-CN" altLang="en-US" sz="4000" b="1" dirty="0" smtClean="0">
                <a:solidFill>
                  <a:srgbClr val="FF0000"/>
                </a:solidFill>
                <a:latin typeface="Arial Narrow"/>
                <a:ea typeface="华文细黑"/>
                <a:cs typeface="Arial Narrow"/>
              </a:rPr>
              <a:t>堪城华人基督教会夏令营</a:t>
            </a:r>
            <a:r>
              <a:rPr lang="en-US" altLang="zh-CN" sz="4000" dirty="0" smtClean="0">
                <a:solidFill>
                  <a:srgbClr val="FF0000"/>
                </a:solidFill>
                <a:latin typeface="Arial Narrow"/>
                <a:ea typeface="华文细黑"/>
                <a:cs typeface="Arial Narrow"/>
              </a:rPr>
              <a:t>2017</a:t>
            </a:r>
            <a:r>
              <a:rPr lang="zh-CN" altLang="en-US" sz="4000" dirty="0" smtClean="0">
                <a:solidFill>
                  <a:srgbClr val="FF0000"/>
                </a:solidFill>
                <a:latin typeface="Arial Narrow"/>
                <a:ea typeface="华文细黑"/>
                <a:cs typeface="Arial Narrow"/>
              </a:rPr>
              <a:t>年</a:t>
            </a:r>
            <a:r>
              <a:rPr lang="en-US" altLang="zh-CN" sz="4000" dirty="0" smtClean="0">
                <a:solidFill>
                  <a:srgbClr val="FF0000"/>
                </a:solidFill>
                <a:latin typeface="Arial Narrow"/>
                <a:ea typeface="华文细黑"/>
                <a:cs typeface="Arial Narrow"/>
              </a:rPr>
              <a:t>6</a:t>
            </a:r>
            <a:r>
              <a:rPr lang="zh-CN" altLang="en-US" sz="4000" dirty="0" smtClean="0">
                <a:solidFill>
                  <a:srgbClr val="FF0000"/>
                </a:solidFill>
                <a:latin typeface="Arial Narrow"/>
                <a:ea typeface="华文细黑"/>
                <a:cs typeface="Arial Narrow"/>
              </a:rPr>
              <a:t>月</a:t>
            </a:r>
            <a:r>
              <a:rPr lang="en-US" altLang="zh-CN" sz="4000" dirty="0" smtClean="0">
                <a:solidFill>
                  <a:srgbClr val="FF0000"/>
                </a:solidFill>
                <a:latin typeface="Arial Narrow"/>
                <a:ea typeface="华文细黑"/>
                <a:cs typeface="Arial Narrow"/>
              </a:rPr>
              <a:t>9-11</a:t>
            </a:r>
            <a:r>
              <a:rPr lang="zh-CN" altLang="en-US" sz="4000" dirty="0" smtClean="0">
                <a:solidFill>
                  <a:srgbClr val="FF0000"/>
                </a:solidFill>
                <a:latin typeface="Arial Narrow"/>
                <a:ea typeface="华文细黑"/>
                <a:cs typeface="Arial Narrow"/>
              </a:rPr>
              <a:t>日</a:t>
            </a:r>
            <a:endParaRPr lang="en-US" altLang="zh-CN" sz="4000" dirty="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GKCCCC Summer Retreat: </a:t>
            </a:r>
            <a:r>
              <a:rPr lang="en-US" altLang="zh-CN" sz="4000" dirty="0" smtClean="0">
                <a:latin typeface="Arial Narrow"/>
                <a:ea typeface="华文细黑"/>
                <a:cs typeface="Arial Narrow"/>
              </a:rPr>
              <a:t>June 9-11, </a:t>
            </a:r>
            <a:r>
              <a:rPr lang="en-US" altLang="zh-CN" sz="4000" dirty="0">
                <a:latin typeface="Arial Narrow"/>
                <a:ea typeface="华文细黑"/>
                <a:cs typeface="Arial Narrow"/>
              </a:rPr>
              <a:t>2017 </a:t>
            </a:r>
            <a:endParaRPr lang="en-US" altLang="zh-CN" sz="4000" dirty="0" smtClean="0">
              <a:latin typeface="Arial Narrow"/>
              <a:ea typeface="华文细黑"/>
              <a:cs typeface="Arial Narrow"/>
            </a:endParaRPr>
          </a:p>
          <a:p>
            <a:r>
              <a:rPr lang="zh-CN" altLang="en-US" sz="4000" b="1" dirty="0" smtClean="0">
                <a:solidFill>
                  <a:srgbClr val="FF0000"/>
                </a:solidFill>
                <a:latin typeface="Arial Narrow"/>
                <a:ea typeface="华文细黑"/>
                <a:cs typeface="Arial Narrow"/>
              </a:rPr>
              <a:t>地点</a:t>
            </a:r>
            <a:r>
              <a:rPr lang="en-US" altLang="zh-CN" sz="4000" b="1" dirty="0" smtClean="0">
                <a:latin typeface="Arial Narrow"/>
                <a:ea typeface="华文细黑"/>
                <a:cs typeface="Arial Narrow"/>
              </a:rPr>
              <a:t>Place: UCM Elliott Student Union</a:t>
            </a:r>
          </a:p>
          <a:p>
            <a:r>
              <a:rPr lang="en-US" altLang="zh-CN" sz="4000" b="1" dirty="0" smtClean="0">
                <a:latin typeface="Arial Narrow"/>
                <a:ea typeface="华文细黑"/>
                <a:cs typeface="Arial Narrow"/>
              </a:rPr>
              <a:t>Warrensburg, MO 64093</a:t>
            </a:r>
            <a:endParaRPr lang="en-US" altLang="zh-CN" sz="4000" b="1" dirty="0" smtClean="0">
              <a:latin typeface="Arial Narrow"/>
              <a:ea typeface="华文细黑"/>
              <a:cs typeface="Arial Narrow"/>
            </a:endParaRPr>
          </a:p>
          <a:p>
            <a:r>
              <a:rPr lang="zh-CN" altLang="en-US" sz="4000" b="1" dirty="0" smtClean="0">
                <a:solidFill>
                  <a:srgbClr val="FF0000"/>
                </a:solidFill>
                <a:latin typeface="Arial Narrow"/>
                <a:ea typeface="华文细黑"/>
                <a:cs typeface="Arial Narrow"/>
              </a:rPr>
              <a:t>主题：“跟随耶稣”</a:t>
            </a:r>
            <a:endParaRPr lang="en-US" altLang="zh-CN" sz="4000" b="1" dirty="0" smtClean="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Topic: “Follow Jesus”</a:t>
            </a:r>
            <a:endParaRPr lang="en-US" altLang="zh-CN" sz="4000" b="1" dirty="0" smtClean="0">
              <a:latin typeface="Arial Narrow"/>
              <a:ea typeface="华文细黑"/>
              <a:cs typeface="Arial Narrow"/>
            </a:endParaRPr>
          </a:p>
          <a:p>
            <a:r>
              <a:rPr lang="zh-CN" altLang="en-US" sz="4000" b="1" dirty="0">
                <a:solidFill>
                  <a:srgbClr val="FF0000"/>
                </a:solidFill>
                <a:latin typeface="Arial Narrow"/>
                <a:ea typeface="华文细黑"/>
                <a:cs typeface="Arial Narrow"/>
              </a:rPr>
              <a:t>联络人</a:t>
            </a:r>
            <a:r>
              <a:rPr lang="zh-CN" altLang="en-US" sz="4000" b="1" dirty="0" smtClean="0">
                <a:solidFill>
                  <a:srgbClr val="FF0000"/>
                </a:solidFill>
                <a:latin typeface="Arial Narrow"/>
                <a:ea typeface="华文细黑"/>
                <a:cs typeface="Arial Narrow"/>
              </a:rPr>
              <a:t>：</a:t>
            </a:r>
            <a:r>
              <a:rPr lang="zh-CN" altLang="en-US" sz="4000" b="1" dirty="0" smtClean="0">
                <a:solidFill>
                  <a:srgbClr val="FF0000"/>
                </a:solidFill>
                <a:latin typeface="Arial Narrow"/>
                <a:ea typeface="华文细黑"/>
                <a:cs typeface="Arial Narrow"/>
              </a:rPr>
              <a:t>郦一明</a:t>
            </a:r>
            <a:endParaRPr lang="en-US" altLang="zh-CN" sz="4000" b="1" dirty="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Contact: </a:t>
            </a:r>
            <a:r>
              <a:rPr lang="en-US" altLang="zh-CN" sz="4000" b="1" dirty="0" err="1" smtClean="0">
                <a:latin typeface="Arial Narrow"/>
                <a:ea typeface="华文细黑"/>
                <a:cs typeface="Arial Narrow"/>
              </a:rPr>
              <a:t>Yiming</a:t>
            </a:r>
            <a:r>
              <a:rPr lang="en-US" altLang="zh-CN" sz="4000" b="1" dirty="0" smtClean="0">
                <a:latin typeface="Arial Narrow"/>
                <a:ea typeface="华文细黑"/>
                <a:cs typeface="Arial Narrow"/>
              </a:rPr>
              <a:t> Li</a:t>
            </a:r>
          </a:p>
          <a:p>
            <a:r>
              <a:rPr lang="zh-CN" altLang="en-US" sz="4000" b="1" dirty="0" smtClean="0">
                <a:solidFill>
                  <a:srgbClr val="FF0000"/>
                </a:solidFill>
                <a:latin typeface="Arial Narrow"/>
                <a:ea typeface="华文细黑"/>
                <a:cs typeface="Arial Narrow"/>
              </a:rPr>
              <a:t>电话号码</a:t>
            </a:r>
            <a:r>
              <a:rPr lang="en-US" altLang="zh-CN" sz="4000" b="1" dirty="0" smtClean="0">
                <a:solidFill>
                  <a:srgbClr val="FF0000"/>
                </a:solidFill>
                <a:latin typeface="Arial Narrow"/>
                <a:ea typeface="华文细黑"/>
                <a:cs typeface="Arial Narrow"/>
                <a:sym typeface="Wingdings"/>
              </a:rPr>
              <a:t>:</a:t>
            </a:r>
          </a:p>
          <a:p>
            <a:r>
              <a:rPr lang="en-US" altLang="zh-CN" sz="4000" b="1" dirty="0" smtClean="0">
                <a:latin typeface="Arial Narrow"/>
                <a:ea typeface="华文细黑"/>
                <a:cs typeface="Arial Narrow"/>
                <a:sym typeface="Wingdings"/>
              </a:rPr>
              <a:t>Phone: (913)952-1209</a:t>
            </a:r>
          </a:p>
          <a:p>
            <a:r>
              <a:rPr lang="en-US" altLang="zh-CN" sz="4000" b="1" dirty="0" err="1" smtClean="0">
                <a:latin typeface="Arial Narrow"/>
                <a:ea typeface="华文细黑"/>
                <a:cs typeface="Arial Narrow"/>
                <a:sym typeface="Wingdings"/>
              </a:rPr>
              <a:t>Website:www.gkcccc.org</a:t>
            </a:r>
            <a:endParaRPr lang="en-US" altLang="zh-CN" sz="4000" dirty="0">
              <a:latin typeface="Arial Narrow"/>
              <a:ea typeface="华文细黑"/>
              <a:cs typeface="Arial Narrow"/>
            </a:endParaRPr>
          </a:p>
        </p:txBody>
      </p:sp>
      <p:pic>
        <p:nvPicPr>
          <p:cNvPr id="2" name="Picture 1"/>
          <p:cNvPicPr>
            <a:picLocks noChangeAspect="1"/>
          </p:cNvPicPr>
          <p:nvPr/>
        </p:nvPicPr>
        <p:blipFill>
          <a:blip r:embed="rId2"/>
          <a:stretch>
            <a:fillRect/>
          </a:stretch>
        </p:blipFill>
        <p:spPr>
          <a:xfrm>
            <a:off x="5259771" y="3764804"/>
            <a:ext cx="3884229" cy="3107383"/>
          </a:xfrm>
          <a:prstGeom prst="rect">
            <a:avLst/>
          </a:prstGeom>
        </p:spPr>
      </p:pic>
      <p:pic>
        <p:nvPicPr>
          <p:cNvPr id="3" name="Picture 2"/>
          <p:cNvPicPr>
            <a:picLocks noChangeAspect="1"/>
          </p:cNvPicPr>
          <p:nvPr/>
        </p:nvPicPr>
        <p:blipFill>
          <a:blip r:embed="rId3"/>
          <a:stretch>
            <a:fillRect/>
          </a:stretch>
        </p:blipFill>
        <p:spPr>
          <a:xfrm>
            <a:off x="5961100" y="1865736"/>
            <a:ext cx="2424547" cy="1924244"/>
          </a:xfrm>
          <a:prstGeom prst="rect">
            <a:avLst/>
          </a:prstGeom>
        </p:spPr>
      </p:pic>
    </p:spTree>
    <p:extLst>
      <p:ext uri="{BB962C8B-B14F-4D97-AF65-F5344CB8AC3E}">
        <p14:creationId xmlns:p14="http://schemas.microsoft.com/office/powerpoint/2010/main" val="41784026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370974"/>
          </a:xfrm>
          <a:prstGeom prst="rect">
            <a:avLst/>
          </a:prstGeom>
        </p:spPr>
        <p:txBody>
          <a:bodyPr wrap="square">
            <a:spAutoFit/>
          </a:bodyPr>
          <a:lstStyle/>
          <a:p>
            <a:r>
              <a:rPr 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远离纷争是人的尊荣；愚妄人都爱争闹（箴</a:t>
            </a:r>
            <a:r>
              <a:rPr lang="en-US" altLang="zh-CN" sz="2400" dirty="0" smtClean="0">
                <a:solidFill>
                  <a:srgbClr val="FF0000"/>
                </a:solidFill>
                <a:latin typeface="华文细黑"/>
                <a:ea typeface="华文细黑"/>
                <a:cs typeface="华文细黑"/>
              </a:rPr>
              <a:t>20:3</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a:t>
            </a:r>
            <a:r>
              <a:rPr lang="zh-CN" altLang="en-US" sz="2400" b="1" dirty="0">
                <a:solidFill>
                  <a:srgbClr val="FF0000"/>
                </a:solidFill>
                <a:latin typeface="华文细黑"/>
                <a:ea typeface="华文细黑"/>
                <a:cs typeface="华文细黑"/>
              </a:rPr>
              <a:t>冲突来</a:t>
            </a:r>
            <a:r>
              <a:rPr lang="zh-CN" altLang="en-US" sz="2400" b="1" dirty="0" smtClean="0">
                <a:solidFill>
                  <a:srgbClr val="FF0000"/>
                </a:solidFill>
                <a:latin typeface="华文细黑"/>
                <a:ea typeface="华文细黑"/>
                <a:cs typeface="华文细黑"/>
              </a:rPr>
              <a:t>自心里和</a:t>
            </a:r>
            <a:r>
              <a:rPr lang="zh-CN" altLang="en-US" sz="2400" b="1" dirty="0">
                <a:solidFill>
                  <a:srgbClr val="FF0000"/>
                </a:solidFill>
                <a:latin typeface="华文细黑"/>
                <a:ea typeface="华文细黑"/>
                <a:cs typeface="华文细黑"/>
              </a:rPr>
              <a:t>嘴</a:t>
            </a:r>
            <a:r>
              <a:rPr lang="zh-CN" altLang="en-US" sz="2400" b="1" dirty="0" smtClean="0">
                <a:solidFill>
                  <a:srgbClr val="FF0000"/>
                </a:solidFill>
                <a:latin typeface="华文细黑"/>
                <a:ea typeface="华文细黑"/>
                <a:cs typeface="华文细黑"/>
              </a:rPr>
              <a:t>巴</a:t>
            </a:r>
            <a:r>
              <a:rPr lang="zh-CN" altLang="zh-TW" sz="2400" b="1"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主啊，求你吞灭他们，变乱他们的舌头！因为我在城中见了强暴争竞的事”（诗</a:t>
            </a:r>
            <a:r>
              <a:rPr lang="en-US" altLang="zh-CN" sz="2400" dirty="0" smtClean="0">
                <a:solidFill>
                  <a:srgbClr val="FF0000"/>
                </a:solidFill>
                <a:latin typeface="华文细黑"/>
                <a:ea typeface="华文细黑"/>
                <a:cs typeface="华文细黑"/>
              </a:rPr>
              <a:t>55:9</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设筵满屋，大家相争，不如有块饼</a:t>
            </a:r>
            <a:r>
              <a:rPr lang="zh-CN" altLang="en-US" sz="2400" dirty="0">
                <a:solidFill>
                  <a:srgbClr val="FF0000"/>
                </a:solidFill>
                <a:latin typeface="华文细黑"/>
                <a:ea typeface="华文细黑"/>
                <a:cs typeface="华文细黑"/>
              </a:rPr>
              <a:t>吃</a:t>
            </a:r>
            <a:r>
              <a:rPr lang="zh-CN" altLang="en-US" sz="2400" dirty="0" smtClean="0">
                <a:solidFill>
                  <a:srgbClr val="FF0000"/>
                </a:solidFill>
                <a:latin typeface="华文细黑"/>
                <a:ea typeface="华文细黑"/>
                <a:cs typeface="华文细黑"/>
              </a:rPr>
              <a:t>，大家相安</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箴</a:t>
            </a:r>
            <a:r>
              <a:rPr lang="en-US" altLang="zh-CN" sz="2400" dirty="0" smtClean="0">
                <a:solidFill>
                  <a:srgbClr val="FF0000"/>
                </a:solidFill>
                <a:latin typeface="华文细黑"/>
                <a:ea typeface="华文细黑"/>
                <a:cs typeface="华文细黑"/>
              </a:rPr>
              <a:t>7:1</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愚昧人张嘴启争端，开口招鞭打</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18:6</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B</a:t>
            </a:r>
            <a:r>
              <a:rPr lang="zh-CN" altLang="en-US" sz="2400" b="1" dirty="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冲突来自</a:t>
            </a:r>
            <a:r>
              <a:rPr lang="zh-CN" altLang="en-US" sz="2400" b="1" dirty="0" smtClean="0">
                <a:solidFill>
                  <a:srgbClr val="FF0000"/>
                </a:solidFill>
                <a:latin typeface="华文细黑"/>
                <a:ea typeface="华文细黑"/>
                <a:cs typeface="华文细黑"/>
              </a:rPr>
              <a:t>骄傲和</a:t>
            </a:r>
            <a:r>
              <a:rPr lang="zh-CN" altLang="en-US" sz="2400" b="1" dirty="0" smtClean="0">
                <a:solidFill>
                  <a:srgbClr val="FF0000"/>
                </a:solidFill>
                <a:latin typeface="华文细黑"/>
                <a:ea typeface="华文细黑"/>
                <a:cs typeface="华文细黑"/>
              </a:rPr>
              <a:t>激起愤怒</a:t>
            </a:r>
            <a:r>
              <a:rPr lang="zh-CN" altLang="zh-TW"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“骄傲只启争竟；听劝言的，却有智慧”（</a:t>
            </a:r>
            <a:r>
              <a:rPr lang="en-US" altLang="zh-CN" sz="2400" dirty="0" smtClean="0">
                <a:solidFill>
                  <a:srgbClr val="FF0000"/>
                </a:solidFill>
                <a:latin typeface="华文细黑"/>
                <a:ea typeface="华文细黑"/>
                <a:cs typeface="华文细黑"/>
              </a:rPr>
              <a:t>13:10</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摇牛奶必成奶油，扭鼻子必出血；照样</a:t>
            </a:r>
            <a:r>
              <a:rPr lang="zh-CN"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激动怒气必起争端”（</a:t>
            </a:r>
            <a:r>
              <a:rPr lang="en-US" altLang="zh-CN" sz="2400" dirty="0" smtClean="0">
                <a:solidFill>
                  <a:srgbClr val="FF0000"/>
                </a:solidFill>
                <a:latin typeface="华文细黑"/>
                <a:ea typeface="华文细黑"/>
                <a:cs typeface="华文细黑"/>
              </a:rPr>
              <a:t>30:33</a:t>
            </a:r>
            <a:r>
              <a:rPr lang="zh-CN" altLang="en-US" sz="2400" dirty="0" smtClean="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zh-CN" altLang="en-US" sz="2400" dirty="0" smtClean="0">
                <a:solidFill>
                  <a:srgbClr val="FF0000"/>
                </a:solidFill>
                <a:latin typeface="华文细黑"/>
                <a:ea typeface="华文细黑"/>
                <a:cs typeface="华文细黑"/>
              </a:rPr>
              <a:t> </a:t>
            </a:r>
            <a:r>
              <a:rPr lang="en-US" sz="2400" dirty="0">
                <a:latin typeface="Arial Narrow"/>
                <a:cs typeface="Arial Narrow"/>
              </a:rPr>
              <a:t>“It is to one’s honor to avoid strife, but every fool is quick to quarrel”(Prov.20:3).                         </a:t>
            </a:r>
            <a:r>
              <a:rPr lang="en-US" sz="2400" b="1" dirty="0">
                <a:latin typeface="Arial Narrow"/>
                <a:cs typeface="Arial Narrow"/>
              </a:rPr>
              <a:t>A. Strife comes from the heart and </a:t>
            </a:r>
            <a:r>
              <a:rPr lang="en-US" sz="2400" b="1" dirty="0" smtClean="0">
                <a:latin typeface="Arial Narrow"/>
                <a:cs typeface="Arial Narrow"/>
              </a:rPr>
              <a:t>the </a:t>
            </a:r>
            <a:r>
              <a:rPr lang="en-US" sz="2400" b="1" dirty="0">
                <a:latin typeface="Arial Narrow"/>
                <a:cs typeface="Arial Narrow"/>
              </a:rPr>
              <a:t>mouth.</a:t>
            </a:r>
            <a:r>
              <a:rPr lang="en-US" sz="2400" dirty="0">
                <a:latin typeface="Arial Narrow"/>
                <a:cs typeface="Arial Narrow"/>
              </a:rPr>
              <a:t> “</a:t>
            </a:r>
            <a:r>
              <a:rPr lang="en-US" sz="2400" dirty="0" err="1">
                <a:latin typeface="Arial Narrow"/>
                <a:cs typeface="Arial Narrow"/>
              </a:rPr>
              <a:t>Lord</a:t>
            </a:r>
            <a:r>
              <a:rPr lang="en-US" sz="2400" dirty="0" err="1" smtClean="0">
                <a:latin typeface="Arial Narrow"/>
                <a:cs typeface="Arial Narrow"/>
              </a:rPr>
              <a:t>,confuse</a:t>
            </a:r>
            <a:r>
              <a:rPr lang="en-US" sz="2400" dirty="0" smtClean="0">
                <a:latin typeface="Arial Narrow"/>
                <a:cs typeface="Arial Narrow"/>
              </a:rPr>
              <a:t> </a:t>
            </a:r>
            <a:r>
              <a:rPr lang="en-US" sz="2400" dirty="0">
                <a:latin typeface="Arial Narrow"/>
                <a:cs typeface="Arial Narrow"/>
              </a:rPr>
              <a:t>the wicked, </a:t>
            </a:r>
            <a:r>
              <a:rPr lang="en-US" sz="2400" dirty="0" smtClean="0">
                <a:latin typeface="Arial Narrow"/>
                <a:cs typeface="Arial Narrow"/>
              </a:rPr>
              <a:t>con-found </a:t>
            </a:r>
            <a:r>
              <a:rPr lang="en-US" sz="2400" dirty="0">
                <a:latin typeface="Arial Narrow"/>
                <a:cs typeface="Arial Narrow"/>
              </a:rPr>
              <a:t>their words, for I see violence and strife in the city.”(Ps.55:9). “Better a dry crust with peace and quiet than a house full of feasting, with strife</a:t>
            </a:r>
            <a:r>
              <a:rPr lang="en-US" sz="2400" dirty="0" smtClean="0">
                <a:latin typeface="Arial Narrow"/>
                <a:cs typeface="Arial Narrow"/>
              </a:rPr>
              <a:t>” (</a:t>
            </a:r>
            <a:r>
              <a:rPr lang="en-US" sz="2400" dirty="0">
                <a:latin typeface="Arial Narrow"/>
                <a:cs typeface="Arial Narrow"/>
              </a:rPr>
              <a:t>Pr.17:1). “The lips of fools bring them strife, and their mouths invite a beating”(18:6).</a:t>
            </a:r>
          </a:p>
          <a:p>
            <a:r>
              <a:rPr lang="en-US" sz="2400" b="1" dirty="0">
                <a:latin typeface="Arial Narrow"/>
                <a:cs typeface="Arial Narrow"/>
              </a:rPr>
              <a:t>B. Strife comes from pride and stirring up anger.</a:t>
            </a:r>
            <a:r>
              <a:rPr lang="en-US" sz="2400" dirty="0">
                <a:latin typeface="Arial Narrow"/>
                <a:cs typeface="Arial Narrow"/>
              </a:rPr>
              <a:t> “Where there is strife, there is pride, but wisdom is found in those who take advice” (13:10).  “For as churning cream produces butter, and as twisting the nose produces blood, so stirring up anger produces strife” (30:33).               </a:t>
            </a:r>
            <a:endParaRPr lang="en-US" sz="2400" dirty="0">
              <a:latin typeface="Arial Narrow"/>
              <a:cs typeface="Arial Narrow"/>
            </a:endParaRP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9</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31316741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370974"/>
          </a:xfrm>
          <a:prstGeom prst="rect">
            <a:avLst/>
          </a:prstGeom>
        </p:spPr>
        <p:txBody>
          <a:bodyPr wrap="square">
            <a:spAutoFit/>
          </a:bodyPr>
          <a:lstStyle/>
          <a:p>
            <a:r>
              <a:rPr lang="en-US" altLang="zh-CN" sz="2400" b="1" dirty="0" smtClean="0">
                <a:solidFill>
                  <a:srgbClr val="FF0000"/>
                </a:solidFill>
                <a:latin typeface="华文细黑"/>
                <a:ea typeface="华文细黑"/>
                <a:cs typeface="华文细黑"/>
              </a:rPr>
              <a:t>C</a:t>
            </a:r>
            <a:r>
              <a:rPr lang="zh-CN" altLang="en-US" sz="2400" b="1" dirty="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冲突来自嘲弄和争吵</a:t>
            </a:r>
            <a:r>
              <a:rPr lang="zh-CN" altLang="zh-TW"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“赶出亵慢人，争端就消除；纷争和羞辱也必止息”</a:t>
            </a:r>
            <a:r>
              <a:rPr lang="en-US" altLang="zh-CN" sz="2400" dirty="0" smtClean="0">
                <a:solidFill>
                  <a:srgbClr val="FF0000"/>
                </a:solidFill>
                <a:latin typeface="华文细黑"/>
                <a:ea typeface="华文细黑"/>
                <a:cs typeface="华文细黑"/>
              </a:rPr>
              <a:t>(22:10)</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“好争竟的人煽或争端，就如余火加炭，火上加柴一样”（</a:t>
            </a:r>
            <a:r>
              <a:rPr lang="en-US" altLang="zh-CN" sz="2400" dirty="0" smtClean="0">
                <a:solidFill>
                  <a:srgbClr val="FF0000"/>
                </a:solidFill>
                <a:latin typeface="华文细黑"/>
                <a:ea typeface="华文细黑"/>
                <a:cs typeface="华文细黑"/>
              </a:rPr>
              <a:t>26:21</a:t>
            </a:r>
            <a:r>
              <a:rPr lang="zh-CN" altLang="en-US" sz="2400" dirty="0" smtClean="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D</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冲突</a:t>
            </a:r>
            <a:r>
              <a:rPr lang="zh-CN" altLang="en-US" sz="2400" b="1" dirty="0" smtClean="0">
                <a:solidFill>
                  <a:srgbClr val="FF0000"/>
                </a:solidFill>
                <a:latin typeface="华文细黑"/>
                <a:ea typeface="华文细黑"/>
                <a:cs typeface="华文细黑"/>
              </a:rPr>
              <a:t>来</a:t>
            </a:r>
            <a:r>
              <a:rPr lang="zh-CN" altLang="en-US" sz="2400" b="1" dirty="0">
                <a:solidFill>
                  <a:srgbClr val="FF0000"/>
                </a:solidFill>
                <a:latin typeface="华文细黑"/>
                <a:ea typeface="华文细黑"/>
                <a:cs typeface="华文细黑"/>
              </a:rPr>
              <a:t>自缺乏自我</a:t>
            </a:r>
            <a:r>
              <a:rPr lang="zh-CN" altLang="en-US" sz="2400" b="1" dirty="0" smtClean="0">
                <a:solidFill>
                  <a:srgbClr val="FF0000"/>
                </a:solidFill>
                <a:latin typeface="华文细黑"/>
                <a:ea typeface="华文细黑"/>
                <a:cs typeface="华文细黑"/>
              </a:rPr>
              <a:t>控制</a:t>
            </a:r>
            <a:r>
              <a:rPr lang="zh-CN" altLang="zh-TW"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“谁有祸患？</a:t>
            </a:r>
            <a:r>
              <a:rPr lang="zh-CN" altLang="en-US" sz="2400" dirty="0" smtClean="0">
                <a:solidFill>
                  <a:srgbClr val="FF0000"/>
                </a:solidFill>
                <a:latin typeface="华文细黑"/>
                <a:ea typeface="华文细黑"/>
                <a:cs typeface="华文细黑"/>
              </a:rPr>
              <a:t>谁有</a:t>
            </a:r>
            <a:r>
              <a:rPr lang="zh-CN" altLang="en-US" sz="2400" dirty="0" smtClean="0">
                <a:solidFill>
                  <a:srgbClr val="FF0000"/>
                </a:solidFill>
                <a:latin typeface="华文细黑"/>
                <a:ea typeface="华文细黑"/>
                <a:cs typeface="华文细黑"/>
              </a:rPr>
              <a:t>忧愁？</a:t>
            </a:r>
            <a:r>
              <a:rPr lang="zh-CN" altLang="en-US" sz="2400" dirty="0" smtClean="0">
                <a:solidFill>
                  <a:srgbClr val="FF0000"/>
                </a:solidFill>
                <a:latin typeface="华文细黑"/>
                <a:ea typeface="华文细黑"/>
                <a:cs typeface="华文细黑"/>
              </a:rPr>
              <a:t>谁有</a:t>
            </a:r>
            <a:r>
              <a:rPr lang="zh-CN" altLang="en-US" sz="2400" dirty="0" smtClean="0">
                <a:solidFill>
                  <a:srgbClr val="FF0000"/>
                </a:solidFill>
                <a:latin typeface="华文细黑"/>
                <a:ea typeface="华文细黑"/>
                <a:cs typeface="华文细黑"/>
              </a:rPr>
              <a:t>争斗？</a:t>
            </a:r>
            <a:r>
              <a:rPr lang="zh-CN" altLang="en-US" sz="2400" dirty="0" smtClean="0">
                <a:solidFill>
                  <a:srgbClr val="FF0000"/>
                </a:solidFill>
                <a:latin typeface="华文细黑"/>
                <a:ea typeface="华文细黑"/>
                <a:cs typeface="华文细黑"/>
              </a:rPr>
              <a:t>谁有</a:t>
            </a:r>
            <a:r>
              <a:rPr lang="zh-CN" altLang="en-US" sz="2400" dirty="0" smtClean="0">
                <a:solidFill>
                  <a:srgbClr val="FF0000"/>
                </a:solidFill>
                <a:latin typeface="华文细黑"/>
                <a:ea typeface="华文细黑"/>
                <a:cs typeface="华文细黑"/>
              </a:rPr>
              <a:t>哀叹？</a:t>
            </a:r>
            <a:r>
              <a:rPr lang="zh-CN" altLang="en-US" sz="2400" dirty="0" smtClean="0">
                <a:solidFill>
                  <a:srgbClr val="FF0000"/>
                </a:solidFill>
                <a:latin typeface="华文细黑"/>
                <a:ea typeface="华文细黑"/>
                <a:cs typeface="华文细黑"/>
              </a:rPr>
              <a:t>谁</a:t>
            </a:r>
            <a:r>
              <a:rPr lang="zh-CN" altLang="en-US" sz="2400" dirty="0" smtClean="0">
                <a:solidFill>
                  <a:srgbClr val="FF0000"/>
                </a:solidFill>
                <a:latin typeface="华文细黑"/>
                <a:ea typeface="华文细黑"/>
                <a:cs typeface="华文细黑"/>
              </a:rPr>
              <a:t>无故受伤？谁眼目红赤？就是那流连饮酒，常去寻找调和酒的人”（</a:t>
            </a:r>
            <a:r>
              <a:rPr lang="en-US" altLang="zh-CN" sz="2400" dirty="0" smtClean="0">
                <a:solidFill>
                  <a:srgbClr val="FF0000"/>
                </a:solidFill>
                <a:latin typeface="华文细黑"/>
                <a:ea typeface="华文细黑"/>
                <a:cs typeface="华文细黑"/>
              </a:rPr>
              <a:t>23:29-30</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zh-CN" altLang="en-US" sz="2400" b="1" dirty="0" smtClean="0">
                <a:solidFill>
                  <a:srgbClr val="FF0000"/>
                </a:solidFill>
                <a:latin typeface="华文细黑"/>
                <a:ea typeface="华文细黑"/>
                <a:cs typeface="华文细黑"/>
              </a:rPr>
              <a:t>应用：</a:t>
            </a:r>
            <a:r>
              <a:rPr lang="en-US" altLang="zh-CN" sz="2400" b="1" dirty="0">
                <a:solidFill>
                  <a:srgbClr val="FF0000"/>
                </a:solidFill>
                <a:latin typeface="华文细黑"/>
                <a:ea typeface="华文细黑"/>
                <a:cs typeface="华文细黑"/>
              </a:rPr>
              <a:t> </a:t>
            </a:r>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他是自高自大，一无所知，专好问难，争辩言词，从此就生出嫉妒，纷争，毁谤，妄疑</a:t>
            </a:r>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（提前</a:t>
            </a:r>
            <a:r>
              <a:rPr lang="en-US" altLang="zh-CN" sz="2400" b="1" dirty="0" smtClean="0">
                <a:solidFill>
                  <a:srgbClr val="FF0000"/>
                </a:solidFill>
                <a:latin typeface="华文细黑"/>
                <a:ea typeface="华文细黑"/>
                <a:cs typeface="华文细黑"/>
              </a:rPr>
              <a:t>6:4</a:t>
            </a:r>
            <a:r>
              <a:rPr lang="zh-CN" altLang="en-US" sz="2400" b="1" dirty="0" smtClean="0">
                <a:solidFill>
                  <a:srgbClr val="FF0000"/>
                </a:solidFill>
                <a:latin typeface="华文细黑"/>
                <a:ea typeface="华文细黑"/>
                <a:cs typeface="华文细黑"/>
              </a:rPr>
              <a:t>）。</a:t>
            </a:r>
            <a:endParaRPr lang="en-US" altLang="zh-CN" sz="2400" b="1" dirty="0" smtClean="0">
              <a:solidFill>
                <a:srgbClr val="FF0000"/>
              </a:solidFill>
              <a:latin typeface="华文细黑"/>
              <a:ea typeface="华文细黑"/>
              <a:cs typeface="华文细黑"/>
            </a:endParaRPr>
          </a:p>
          <a:p>
            <a:r>
              <a:rPr lang="zh-CN" altLang="en-US" sz="2400" dirty="0" smtClean="0">
                <a:solidFill>
                  <a:srgbClr val="FF0000"/>
                </a:solidFill>
                <a:latin typeface="华文细黑"/>
                <a:ea typeface="华文细黑"/>
                <a:cs typeface="华文细黑"/>
              </a:rPr>
              <a:t> </a:t>
            </a:r>
            <a:r>
              <a:rPr lang="en-US" sz="2400" b="1" dirty="0">
                <a:latin typeface="Arial Narrow"/>
                <a:cs typeface="Arial Narrow"/>
              </a:rPr>
              <a:t>C. Strife comes from mocker and </a:t>
            </a:r>
            <a:r>
              <a:rPr lang="en-US" sz="2400" b="1" dirty="0" smtClean="0">
                <a:latin typeface="Arial Narrow"/>
                <a:cs typeface="Arial Narrow"/>
              </a:rPr>
              <a:t>quarrelsome.</a:t>
            </a:r>
            <a:r>
              <a:rPr lang="en-US" sz="2400" dirty="0" smtClean="0">
                <a:latin typeface="Arial Narrow"/>
                <a:cs typeface="Arial Narrow"/>
              </a:rPr>
              <a:t> “</a:t>
            </a:r>
            <a:r>
              <a:rPr lang="en-US" sz="2400" dirty="0">
                <a:latin typeface="Arial Narrow"/>
                <a:cs typeface="Arial Narrow"/>
              </a:rPr>
              <a:t>Drive out the mocker, and out goes strife; quarrels and insults are ended” (22:10)</a:t>
            </a:r>
            <a:r>
              <a:rPr lang="en-US" sz="2400" dirty="0" smtClean="0">
                <a:latin typeface="Arial Narrow"/>
                <a:cs typeface="Arial Narrow"/>
              </a:rPr>
              <a:t>.“</a:t>
            </a:r>
            <a:r>
              <a:rPr lang="en-US" sz="2400" dirty="0">
                <a:latin typeface="Arial Narrow"/>
                <a:cs typeface="Arial Narrow"/>
              </a:rPr>
              <a:t>As charcoal to embers and as wood to fire, so is a quarrelsome person for kindling strife”(26:21).	 </a:t>
            </a:r>
            <a:endParaRPr lang="en-US" sz="2400" dirty="0" smtClean="0">
              <a:latin typeface="Arial Narrow"/>
              <a:cs typeface="Arial Narrow"/>
            </a:endParaRPr>
          </a:p>
          <a:p>
            <a:r>
              <a:rPr lang="en-US" sz="2400" b="1" dirty="0" err="1" smtClean="0">
                <a:latin typeface="Arial Narrow"/>
                <a:cs typeface="Arial Narrow"/>
              </a:rPr>
              <a:t>D.Strife</a:t>
            </a:r>
            <a:r>
              <a:rPr lang="en-US" sz="2400" b="1" dirty="0" smtClean="0">
                <a:latin typeface="Arial Narrow"/>
                <a:cs typeface="Arial Narrow"/>
              </a:rPr>
              <a:t> </a:t>
            </a:r>
            <a:r>
              <a:rPr lang="en-US" sz="2400" b="1" dirty="0">
                <a:latin typeface="Arial Narrow"/>
                <a:cs typeface="Arial Narrow"/>
              </a:rPr>
              <a:t>comes from lack of self-</a:t>
            </a:r>
            <a:r>
              <a:rPr lang="en-US" sz="2400" b="1" dirty="0" err="1">
                <a:latin typeface="Arial Narrow"/>
                <a:cs typeface="Arial Narrow"/>
              </a:rPr>
              <a:t>control</a:t>
            </a:r>
            <a:r>
              <a:rPr lang="en-US" sz="2400" b="1" dirty="0" err="1" smtClean="0">
                <a:latin typeface="Arial Narrow"/>
                <a:cs typeface="Arial Narrow"/>
              </a:rPr>
              <a:t>.</a:t>
            </a:r>
            <a:r>
              <a:rPr lang="en-US" sz="2400" dirty="0" err="1" smtClean="0">
                <a:latin typeface="Arial Narrow"/>
                <a:cs typeface="Arial Narrow"/>
              </a:rPr>
              <a:t>“</a:t>
            </a:r>
            <a:r>
              <a:rPr lang="en-US" sz="2400" dirty="0" err="1">
                <a:latin typeface="Arial Narrow"/>
                <a:cs typeface="Arial Narrow"/>
              </a:rPr>
              <a:t>Who</a:t>
            </a:r>
            <a:r>
              <a:rPr lang="en-US" sz="2400" dirty="0">
                <a:latin typeface="Arial Narrow"/>
                <a:cs typeface="Arial Narrow"/>
              </a:rPr>
              <a:t> has </a:t>
            </a:r>
            <a:r>
              <a:rPr lang="en-US" sz="2400" dirty="0" err="1">
                <a:latin typeface="Arial Narrow"/>
                <a:cs typeface="Arial Narrow"/>
              </a:rPr>
              <a:t>woe</a:t>
            </a:r>
            <a:r>
              <a:rPr lang="en-US" sz="2400" dirty="0" err="1" smtClean="0">
                <a:latin typeface="Arial Narrow"/>
                <a:cs typeface="Arial Narrow"/>
              </a:rPr>
              <a:t>?Who</a:t>
            </a:r>
            <a:r>
              <a:rPr lang="en-US" sz="2400" dirty="0" smtClean="0">
                <a:latin typeface="Arial Narrow"/>
                <a:cs typeface="Arial Narrow"/>
              </a:rPr>
              <a:t> </a:t>
            </a:r>
            <a:r>
              <a:rPr lang="en-US" sz="2400" dirty="0">
                <a:latin typeface="Arial Narrow"/>
                <a:cs typeface="Arial Narrow"/>
              </a:rPr>
              <a:t>has </a:t>
            </a:r>
            <a:r>
              <a:rPr lang="en-US" sz="2400" dirty="0" err="1">
                <a:latin typeface="Arial Narrow"/>
                <a:cs typeface="Arial Narrow"/>
              </a:rPr>
              <a:t>sorrow</a:t>
            </a:r>
            <a:r>
              <a:rPr lang="en-US" sz="2400" dirty="0" err="1" smtClean="0">
                <a:latin typeface="Arial Narrow"/>
                <a:cs typeface="Arial Narrow"/>
              </a:rPr>
              <a:t>?Who</a:t>
            </a:r>
            <a:r>
              <a:rPr lang="en-US" sz="2400" dirty="0" smtClean="0">
                <a:latin typeface="Arial Narrow"/>
                <a:cs typeface="Arial Narrow"/>
              </a:rPr>
              <a:t> </a:t>
            </a:r>
            <a:r>
              <a:rPr lang="en-US" sz="2400" dirty="0">
                <a:latin typeface="Arial Narrow"/>
                <a:cs typeface="Arial Narrow"/>
              </a:rPr>
              <a:t>has </a:t>
            </a:r>
            <a:r>
              <a:rPr lang="en-US" sz="2400" dirty="0" err="1">
                <a:latin typeface="Arial Narrow"/>
                <a:cs typeface="Arial Narrow"/>
              </a:rPr>
              <a:t>strife</a:t>
            </a:r>
            <a:r>
              <a:rPr lang="en-US" sz="2400" dirty="0" err="1" smtClean="0">
                <a:latin typeface="Arial Narrow"/>
                <a:cs typeface="Arial Narrow"/>
              </a:rPr>
              <a:t>?Who</a:t>
            </a:r>
            <a:r>
              <a:rPr lang="en-US" sz="2400" dirty="0" smtClean="0">
                <a:latin typeface="Arial Narrow"/>
                <a:cs typeface="Arial Narrow"/>
              </a:rPr>
              <a:t> </a:t>
            </a:r>
            <a:r>
              <a:rPr lang="en-US" sz="2400" dirty="0">
                <a:latin typeface="Arial Narrow"/>
                <a:cs typeface="Arial Narrow"/>
              </a:rPr>
              <a:t>has complaints? Who has needless bruises? Who has bloodshot </a:t>
            </a:r>
            <a:r>
              <a:rPr lang="en-US" sz="2400" dirty="0" err="1">
                <a:latin typeface="Arial Narrow"/>
                <a:cs typeface="Arial Narrow"/>
              </a:rPr>
              <a:t>eyes</a:t>
            </a:r>
            <a:r>
              <a:rPr lang="en-US" sz="2400" dirty="0" err="1" smtClean="0">
                <a:latin typeface="Arial Narrow"/>
                <a:cs typeface="Arial Narrow"/>
              </a:rPr>
              <a:t>?Those</a:t>
            </a:r>
            <a:r>
              <a:rPr lang="en-US" sz="2400" dirty="0" smtClean="0">
                <a:latin typeface="Arial Narrow"/>
                <a:cs typeface="Arial Narrow"/>
              </a:rPr>
              <a:t> </a:t>
            </a:r>
            <a:r>
              <a:rPr lang="en-US" sz="2400" dirty="0">
                <a:latin typeface="Arial Narrow"/>
                <a:cs typeface="Arial Narrow"/>
              </a:rPr>
              <a:t>who linger over </a:t>
            </a:r>
            <a:r>
              <a:rPr lang="en-US" sz="2400" dirty="0" err="1">
                <a:latin typeface="Arial Narrow"/>
                <a:cs typeface="Arial Narrow"/>
              </a:rPr>
              <a:t>wine,who</a:t>
            </a:r>
            <a:r>
              <a:rPr lang="en-US" sz="2400" dirty="0">
                <a:latin typeface="Arial Narrow"/>
                <a:cs typeface="Arial Narrow"/>
              </a:rPr>
              <a:t> go to sample bowls of mixed </a:t>
            </a:r>
            <a:r>
              <a:rPr lang="en-US" sz="2400" dirty="0" smtClean="0">
                <a:latin typeface="Arial Narrow"/>
                <a:cs typeface="Arial Narrow"/>
              </a:rPr>
              <a:t>wine”</a:t>
            </a:r>
            <a:r>
              <a:rPr lang="en-US" sz="1600" dirty="0" smtClean="0">
                <a:latin typeface="Arial Narrow"/>
                <a:cs typeface="Arial Narrow"/>
              </a:rPr>
              <a:t>(</a:t>
            </a:r>
            <a:r>
              <a:rPr lang="en-US" sz="1600" dirty="0">
                <a:latin typeface="Arial Narrow"/>
                <a:cs typeface="Arial Narrow"/>
              </a:rPr>
              <a:t>23:29-30</a:t>
            </a:r>
            <a:r>
              <a:rPr lang="en-US" sz="1600" dirty="0" smtClean="0">
                <a:latin typeface="Arial Narrow"/>
                <a:cs typeface="Arial Narrow"/>
              </a:rPr>
              <a:t>)</a:t>
            </a:r>
            <a:endParaRPr lang="en-US" sz="1400" dirty="0" smtClean="0">
              <a:latin typeface="Arial Narrow"/>
              <a:cs typeface="Arial Narrow"/>
            </a:endParaRPr>
          </a:p>
          <a:p>
            <a:r>
              <a:rPr lang="en-US" sz="2400" b="1" dirty="0" smtClean="0">
                <a:latin typeface="Arial Narrow"/>
                <a:cs typeface="Arial Narrow"/>
              </a:rPr>
              <a:t>Application</a:t>
            </a:r>
            <a:r>
              <a:rPr lang="en-US" sz="2400" b="1" dirty="0">
                <a:latin typeface="Arial Narrow"/>
                <a:cs typeface="Arial Narrow"/>
              </a:rPr>
              <a:t>:</a:t>
            </a:r>
            <a:r>
              <a:rPr lang="en-US" sz="2400" dirty="0">
                <a:latin typeface="Arial Narrow"/>
                <a:cs typeface="Arial Narrow"/>
              </a:rPr>
              <a:t> “They are conceited and understand nothing. They have an unhealthy interest in controversies and quarrels about words that result in envy, strife, malicious talk, evil suspicions”(1Ti.6:4). </a:t>
            </a: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smtClean="0">
                <a:solidFill>
                  <a:srgbClr val="0000FF"/>
                </a:solidFill>
                <a:latin typeface="Times"/>
                <a:cs typeface="Times"/>
              </a:rPr>
              <a:t>10</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25060038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5632310"/>
          </a:xfrm>
          <a:prstGeom prst="rect">
            <a:avLst/>
          </a:prstGeom>
        </p:spPr>
        <p:txBody>
          <a:bodyPr wrap="square">
            <a:spAutoFit/>
          </a:bodyPr>
          <a:lstStyle/>
          <a:p>
            <a:r>
              <a:rPr lang="zh-TW"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起来收拾你的褥子</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他就立刻起来</a:t>
            </a:r>
            <a:r>
              <a:rPr lang="zh-CN" altLang="en-US" sz="2400" dirty="0" smtClean="0">
                <a:solidFill>
                  <a:srgbClr val="FF0000"/>
                </a:solidFill>
                <a:latin typeface="华文细黑"/>
                <a:ea typeface="华文细黑"/>
                <a:cs typeface="华文细黑"/>
              </a:rPr>
              <a:t>了</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9:34-35a</a:t>
            </a:r>
            <a:r>
              <a:rPr lang="zh-CN"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altLang="zh-CN" sz="2400" b="1" dirty="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起来。</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但要叫你们知道，人子在地上有赦罪的权柄；就对瘫子说：起来！拿你的褥子回家去吧</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（太</a:t>
            </a:r>
            <a:r>
              <a:rPr lang="en-US" altLang="zh-CN" sz="2400" dirty="0" smtClean="0">
                <a:solidFill>
                  <a:srgbClr val="FF0000"/>
                </a:solidFill>
                <a:latin typeface="华文细黑"/>
                <a:ea typeface="华文细黑"/>
                <a:cs typeface="华文细黑"/>
              </a:rPr>
              <a:t>9:6</a:t>
            </a:r>
            <a:r>
              <a:rPr lang="zh-CN" altLang="en-US" sz="2400" dirty="0" smtClean="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你起来站着，我特意向你显现，要派你作执事，作见证，将你所看见的事和我将要指示你的事证明出来</a:t>
            </a:r>
            <a:r>
              <a:rPr lang="en-US" altLang="zh-CN" sz="2400" dirty="0" smtClean="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26:16)</a:t>
            </a:r>
            <a:r>
              <a:rPr lang="zh-CN" altLang="en-US" sz="2400" dirty="0" smtClean="0">
                <a:solidFill>
                  <a:srgbClr val="FF0000"/>
                </a:solidFill>
                <a:latin typeface="华文细黑"/>
                <a:ea typeface="华文细黑"/>
                <a:cs typeface="华文细黑"/>
              </a:rPr>
              <a:t>。当你医好的时候，就起来。当你跌倒了的时候，</a:t>
            </a:r>
            <a:r>
              <a:rPr lang="zh-CN" altLang="en-US" sz="2400" dirty="0">
                <a:solidFill>
                  <a:srgbClr val="FF0000"/>
                </a:solidFill>
                <a:latin typeface="华文细黑"/>
                <a:ea typeface="华文细黑"/>
                <a:cs typeface="华文细黑"/>
              </a:rPr>
              <a:t>就起来</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当你伤心的时候，</a:t>
            </a:r>
            <a:r>
              <a:rPr lang="zh-CN" altLang="en-US" sz="2400" dirty="0">
                <a:solidFill>
                  <a:srgbClr val="FF0000"/>
                </a:solidFill>
                <a:latin typeface="华文细黑"/>
                <a:ea typeface="华文细黑"/>
                <a:cs typeface="华文细黑"/>
              </a:rPr>
              <a:t>就起来</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以尼雅</a:t>
            </a:r>
            <a:r>
              <a:rPr lang="zh-CN" altLang="en-US" sz="2400" dirty="0" smtClean="0">
                <a:solidFill>
                  <a:srgbClr val="FF0000"/>
                </a:solidFill>
                <a:latin typeface="华文细黑"/>
                <a:ea typeface="华文细黑"/>
                <a:cs typeface="华文细黑"/>
              </a:rPr>
              <a:t>就立刻起</a:t>
            </a:r>
            <a:r>
              <a:rPr lang="zh-CN" altLang="en-US" sz="2400" dirty="0">
                <a:solidFill>
                  <a:srgbClr val="FF0000"/>
                </a:solidFill>
                <a:latin typeface="华文细黑"/>
                <a:ea typeface="华文细黑"/>
                <a:cs typeface="华文细黑"/>
              </a:rPr>
              <a:t>来</a:t>
            </a:r>
            <a:r>
              <a:rPr lang="zh-CN" altLang="en-US" sz="2400" dirty="0" smtClean="0">
                <a:solidFill>
                  <a:srgbClr val="FF0000"/>
                </a:solidFill>
                <a:latin typeface="华文细黑"/>
                <a:ea typeface="华文细黑"/>
                <a:cs typeface="华文细黑"/>
              </a:rPr>
              <a:t>了</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dirty="0" smtClean="0">
                <a:latin typeface="Arial Narrow"/>
                <a:cs typeface="Arial Narrow"/>
              </a:rPr>
              <a:t>“</a:t>
            </a:r>
            <a:r>
              <a:rPr lang="en-US" sz="2400" dirty="0">
                <a:latin typeface="Arial Narrow"/>
                <a:cs typeface="Arial Narrow"/>
              </a:rPr>
              <a:t>Get up and roll up your mat</a:t>
            </a:r>
            <a:r>
              <a:rPr lang="en-US" sz="2400" dirty="0" smtClean="0">
                <a:latin typeface="Arial Narrow"/>
                <a:cs typeface="Arial Narrow"/>
              </a:rPr>
              <a:t>. </a:t>
            </a:r>
            <a:r>
              <a:rPr lang="en-US" sz="2400" dirty="0">
                <a:latin typeface="Arial Narrow"/>
                <a:cs typeface="Arial Narrow"/>
              </a:rPr>
              <a:t>Immediately Aeneas got </a:t>
            </a:r>
            <a:r>
              <a:rPr lang="en-US" sz="2400" dirty="0" smtClean="0">
                <a:latin typeface="Arial Narrow"/>
                <a:cs typeface="Arial Narrow"/>
              </a:rPr>
              <a:t>up”(</a:t>
            </a:r>
            <a:r>
              <a:rPr lang="en-US" sz="2400" dirty="0">
                <a:latin typeface="Arial Narrow"/>
                <a:cs typeface="Arial Narrow"/>
              </a:rPr>
              <a:t>9:34-35a). </a:t>
            </a:r>
            <a:endParaRPr lang="en-US" sz="2400" dirty="0" smtClean="0">
              <a:latin typeface="Arial Narrow"/>
              <a:cs typeface="Arial Narrow"/>
            </a:endParaRPr>
          </a:p>
          <a:p>
            <a:r>
              <a:rPr lang="en-US" sz="2400" b="1" dirty="0" smtClean="0">
                <a:latin typeface="Arial Narrow"/>
                <a:cs typeface="Arial Narrow"/>
              </a:rPr>
              <a:t>A. Get </a:t>
            </a:r>
            <a:r>
              <a:rPr lang="en-US" sz="2400" b="1" dirty="0">
                <a:latin typeface="Arial Narrow"/>
                <a:cs typeface="Arial Narrow"/>
              </a:rPr>
              <a:t>up.</a:t>
            </a:r>
            <a:r>
              <a:rPr lang="en-US" sz="2400" dirty="0">
                <a:latin typeface="Arial Narrow"/>
                <a:cs typeface="Arial Narrow"/>
              </a:rPr>
              <a:t> “But I want you to know that the Son of Man has authority on earth to forgive </a:t>
            </a:r>
            <a:r>
              <a:rPr lang="en-US" sz="2400" dirty="0" err="1">
                <a:latin typeface="Arial Narrow"/>
                <a:cs typeface="Arial Narrow"/>
              </a:rPr>
              <a:t>sins.So</a:t>
            </a:r>
            <a:r>
              <a:rPr lang="en-US" sz="2400" dirty="0">
                <a:latin typeface="Arial Narrow"/>
                <a:cs typeface="Arial Narrow"/>
              </a:rPr>
              <a:t> he said to the paralyzed </a:t>
            </a:r>
            <a:r>
              <a:rPr lang="en-US" sz="2400" dirty="0" err="1">
                <a:latin typeface="Arial Narrow"/>
                <a:cs typeface="Arial Narrow"/>
              </a:rPr>
              <a:t>man,“Get</a:t>
            </a:r>
            <a:r>
              <a:rPr lang="en-US" sz="2400" dirty="0">
                <a:latin typeface="Arial Narrow"/>
                <a:cs typeface="Arial Narrow"/>
              </a:rPr>
              <a:t> up, take your mat and go home”(Mt.9:6). “‘Now get up and stand on your feet. I have appeared to you to appoint you as a servant and as a witness of what you have seen and will see of me”(Ac.26:16). When you are healed, get up. </a:t>
            </a:r>
            <a:endParaRPr lang="en-US" sz="2400" dirty="0" smtClean="0">
              <a:latin typeface="Arial Narrow"/>
              <a:cs typeface="Arial Narrow"/>
            </a:endParaRPr>
          </a:p>
          <a:p>
            <a:r>
              <a:rPr lang="en-US" sz="2400" dirty="0" smtClean="0">
                <a:latin typeface="Arial Narrow"/>
                <a:cs typeface="Arial Narrow"/>
              </a:rPr>
              <a:t>When </a:t>
            </a:r>
            <a:r>
              <a:rPr lang="en-US" sz="2400" dirty="0">
                <a:latin typeface="Arial Narrow"/>
                <a:cs typeface="Arial Narrow"/>
              </a:rPr>
              <a:t>you fall down, get up. </a:t>
            </a:r>
            <a:r>
              <a:rPr lang="en-US" sz="2400" dirty="0" smtClean="0">
                <a:latin typeface="Arial Narrow"/>
                <a:cs typeface="Arial Narrow"/>
              </a:rPr>
              <a:t>When </a:t>
            </a:r>
            <a:r>
              <a:rPr lang="en-US" sz="2400" dirty="0">
                <a:latin typeface="Arial Narrow"/>
                <a:cs typeface="Arial Narrow"/>
              </a:rPr>
              <a:t>you feel down, </a:t>
            </a:r>
            <a:endParaRPr lang="en-US" sz="2400" dirty="0" smtClean="0">
              <a:latin typeface="Arial Narrow"/>
              <a:cs typeface="Arial Narrow"/>
            </a:endParaRPr>
          </a:p>
          <a:p>
            <a:r>
              <a:rPr lang="en-US" sz="2400" dirty="0" smtClean="0">
                <a:latin typeface="Arial Narrow"/>
                <a:cs typeface="Arial Narrow"/>
              </a:rPr>
              <a:t>get </a:t>
            </a:r>
            <a:r>
              <a:rPr lang="en-US" sz="2400" dirty="0">
                <a:latin typeface="Arial Narrow"/>
                <a:cs typeface="Arial Narrow"/>
              </a:rPr>
              <a:t>up. “Immediately Aeneas got up.</a:t>
            </a:r>
            <a:r>
              <a:rPr lang="en-US" sz="2400" dirty="0" smtClean="0">
                <a:latin typeface="Arial Narrow"/>
                <a:cs typeface="Arial Narrow"/>
              </a:rPr>
              <a:t>”</a:t>
            </a:r>
            <a:endParaRPr lang="en-US" sz="2400" dirty="0">
              <a:latin typeface="Arial Narrow"/>
              <a:cs typeface="Arial Narrow"/>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smtClean="0">
                <a:solidFill>
                  <a:srgbClr val="0000FF"/>
                </a:solidFill>
                <a:latin typeface="Times"/>
                <a:cs typeface="Times"/>
              </a:rPr>
              <a:t>11</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6361876" y="5006623"/>
            <a:ext cx="2782124" cy="1851377"/>
          </a:xfrm>
          <a:prstGeom prst="rect">
            <a:avLst/>
          </a:prstGeom>
        </p:spPr>
      </p:pic>
    </p:spTree>
    <p:extLst>
      <p:ext uri="{BB962C8B-B14F-4D97-AF65-F5344CB8AC3E}">
        <p14:creationId xmlns:p14="http://schemas.microsoft.com/office/powerpoint/2010/main" val="1222839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6370974"/>
          </a:xfrm>
          <a:prstGeom prst="rect">
            <a:avLst/>
          </a:prstGeom>
        </p:spPr>
        <p:txBody>
          <a:bodyPr wrap="square">
            <a:spAutoFit/>
          </a:bodyPr>
          <a:lstStyle/>
          <a:p>
            <a:r>
              <a:rPr lang="en-US" altLang="zh-CN" sz="2400" b="1" dirty="0" smtClean="0">
                <a:solidFill>
                  <a:srgbClr val="FF0000"/>
                </a:solidFill>
                <a:latin typeface="华文细黑"/>
                <a:ea typeface="华文细黑"/>
                <a:cs typeface="华文细黑"/>
              </a:rPr>
              <a:t>B</a:t>
            </a:r>
            <a:r>
              <a:rPr lang="zh-CN" altLang="en-US" sz="2400" b="1"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收拾你的褥子</a:t>
            </a:r>
            <a:r>
              <a:rPr lang="zh-CN" altLang="en-US" sz="2400" b="1"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卷起袖子开始工作。</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当有冲突的时候，在教会里应该做些什么</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太</a:t>
            </a:r>
            <a:r>
              <a:rPr lang="en-US" altLang="zh-CN" sz="2400" dirty="0" smtClean="0">
                <a:solidFill>
                  <a:srgbClr val="FF0000"/>
                </a:solidFill>
                <a:latin typeface="华文细黑"/>
                <a:ea typeface="华文细黑"/>
                <a:cs typeface="华文细黑"/>
              </a:rPr>
              <a:t>18:15-17</a:t>
            </a:r>
            <a:r>
              <a:rPr lang="en-US" altLang="zh-CN" sz="2400" dirty="0" smtClean="0">
                <a:solidFill>
                  <a:srgbClr val="FF0000"/>
                </a:solidFill>
                <a:latin typeface="华文细黑"/>
                <a:ea typeface="华文细黑"/>
                <a:cs typeface="华文细黑"/>
              </a:rPr>
              <a:t>)</a:t>
            </a:r>
            <a:r>
              <a:rPr lang="zh-CN" altLang="zh-CN" sz="2400" dirty="0" smtClean="0">
                <a:solidFill>
                  <a:srgbClr val="FF0000"/>
                </a:solidFill>
                <a:latin typeface="华文细黑"/>
                <a:ea typeface="华文细黑"/>
                <a:cs typeface="华文细黑"/>
              </a:rPr>
              <a:t>。</a:t>
            </a:r>
            <a:endParaRPr lang="en-US" altLang="zh-CN" sz="2400" b="1" dirty="0">
              <a:solidFill>
                <a:srgbClr val="FF0000"/>
              </a:solidFill>
              <a:latin typeface="华文细黑"/>
              <a:ea typeface="华文细黑"/>
              <a:cs typeface="华文细黑"/>
            </a:endParaRPr>
          </a:p>
          <a:p>
            <a:r>
              <a:rPr lang="zh-CN" altLang="en-US" sz="2400" b="1" dirty="0" smtClean="0">
                <a:solidFill>
                  <a:srgbClr val="FF0000"/>
                </a:solidFill>
                <a:latin typeface="华文细黑"/>
                <a:ea typeface="华文细黑"/>
                <a:cs typeface="华文细黑"/>
              </a:rPr>
              <a:t>应用：</a:t>
            </a:r>
            <a:r>
              <a:rPr lang="zh-CN" altLang="en-US" sz="2400" dirty="0">
                <a:solidFill>
                  <a:srgbClr val="FF0000"/>
                </a:solidFill>
                <a:latin typeface="华文细黑"/>
                <a:ea typeface="华文细黑"/>
                <a:cs typeface="华文细黑"/>
              </a:rPr>
              <a:t>解决冲突的步骤是什么</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一</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“倘若你的弟兄得罪你，你就去趁着只有他和你在一处的时候，指出他的错来。他若听你，你便得了你的弟兄。”</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二</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“他若不听，你就另外带一两个人同去，要凭两三个人的口作见证，句句都可定准。”</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三</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若</a:t>
            </a:r>
            <a:r>
              <a:rPr lang="zh-CN" altLang="en-US" sz="2400" dirty="0" smtClean="0">
                <a:solidFill>
                  <a:srgbClr val="FF0000"/>
                </a:solidFill>
                <a:latin typeface="华文细黑"/>
                <a:ea typeface="华文细黑"/>
                <a:cs typeface="华文细黑"/>
              </a:rPr>
              <a:t>是</a:t>
            </a:r>
            <a:r>
              <a:rPr lang="zh-CN" altLang="en-US" sz="2400" dirty="0" smtClean="0">
                <a:solidFill>
                  <a:srgbClr val="FF0000"/>
                </a:solidFill>
                <a:latin typeface="华文细黑"/>
                <a:ea typeface="华文细黑"/>
                <a:cs typeface="华文细黑"/>
              </a:rPr>
              <a:t>不听</a:t>
            </a:r>
            <a:r>
              <a:rPr lang="zh-CN" altLang="en-US" sz="2400" dirty="0" smtClean="0">
                <a:solidFill>
                  <a:srgbClr val="FF0000"/>
                </a:solidFill>
                <a:latin typeface="华文细黑"/>
                <a:ea typeface="华文细黑"/>
                <a:cs typeface="华文细黑"/>
              </a:rPr>
              <a:t>他们，就告诉教会。”</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四</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“若是不听教会，就看他像外邦人和税吏一样</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教会就像医院一样是治愈和对付罪的</a:t>
            </a:r>
            <a:r>
              <a:rPr lang="zh-CN" altLang="en-US" sz="2400" dirty="0">
                <a:solidFill>
                  <a:srgbClr val="FF0000"/>
                </a:solidFill>
                <a:latin typeface="华文细黑"/>
                <a:ea typeface="华文细黑"/>
                <a:cs typeface="华文细黑"/>
              </a:rPr>
              <a:t>地方。</a:t>
            </a:r>
            <a:endParaRPr lang="en-US" altLang="zh-CN" sz="2400" dirty="0" smtClean="0">
              <a:solidFill>
                <a:srgbClr val="FF0000"/>
              </a:solidFill>
              <a:latin typeface="华文细黑"/>
              <a:ea typeface="华文细黑"/>
              <a:cs typeface="华文细黑"/>
            </a:endParaRPr>
          </a:p>
          <a:p>
            <a:r>
              <a:rPr lang="en-US" sz="2400" b="1" dirty="0" smtClean="0">
                <a:latin typeface="Arial Narrow"/>
                <a:cs typeface="Arial Narrow"/>
              </a:rPr>
              <a:t>B</a:t>
            </a:r>
            <a:r>
              <a:rPr lang="en-US" sz="2400" b="1" dirty="0">
                <a:latin typeface="Arial Narrow"/>
                <a:cs typeface="Arial Narrow"/>
              </a:rPr>
              <a:t>. Roll </a:t>
            </a:r>
            <a:r>
              <a:rPr lang="en-US" sz="2400" b="1" dirty="0" smtClean="0">
                <a:latin typeface="Arial Narrow"/>
                <a:cs typeface="Arial Narrow"/>
              </a:rPr>
              <a:t>up your mat.</a:t>
            </a:r>
            <a:r>
              <a:rPr lang="en-US" sz="2400" dirty="0" smtClean="0">
                <a:latin typeface="Arial Narrow"/>
                <a:cs typeface="Arial Narrow"/>
              </a:rPr>
              <a:t> </a:t>
            </a:r>
            <a:r>
              <a:rPr lang="en-US" sz="2400" dirty="0">
                <a:latin typeface="Arial Narrow"/>
                <a:cs typeface="Arial Narrow"/>
              </a:rPr>
              <a:t>“Roll up your sleeves and get to work.” When there is a </a:t>
            </a:r>
            <a:r>
              <a:rPr lang="en-US" sz="2400" dirty="0" err="1">
                <a:latin typeface="Arial Narrow"/>
                <a:cs typeface="Arial Narrow"/>
              </a:rPr>
              <a:t>conflict</a:t>
            </a:r>
            <a:r>
              <a:rPr lang="en-US" sz="2400" dirty="0" err="1" smtClean="0">
                <a:latin typeface="Arial Narrow"/>
                <a:cs typeface="Arial Narrow"/>
              </a:rPr>
              <a:t>,here</a:t>
            </a:r>
            <a:r>
              <a:rPr lang="en-US" sz="2400" dirty="0" smtClean="0">
                <a:latin typeface="Arial Narrow"/>
                <a:cs typeface="Arial Narrow"/>
              </a:rPr>
              <a:t> </a:t>
            </a:r>
            <a:r>
              <a:rPr lang="en-US" sz="2400" dirty="0">
                <a:latin typeface="Arial Narrow"/>
                <a:cs typeface="Arial Narrow"/>
              </a:rPr>
              <a:t>is what should be done in the church(Mt.18:15-17).	       </a:t>
            </a:r>
          </a:p>
          <a:p>
            <a:r>
              <a:rPr lang="en-US" sz="2400" b="1" dirty="0" err="1">
                <a:latin typeface="Arial Narrow"/>
                <a:cs typeface="Arial Narrow"/>
              </a:rPr>
              <a:t>Application:</a:t>
            </a:r>
            <a:r>
              <a:rPr lang="en-US" sz="2400" dirty="0" err="1">
                <a:latin typeface="Arial Narrow"/>
                <a:cs typeface="Arial Narrow"/>
              </a:rPr>
              <a:t>What</a:t>
            </a:r>
            <a:r>
              <a:rPr lang="en-US" sz="2400" dirty="0">
                <a:latin typeface="Arial Narrow"/>
                <a:cs typeface="Arial Narrow"/>
              </a:rPr>
              <a:t> are the steps to conflict resolution?(1)“If your brother or sister </a:t>
            </a:r>
            <a:r>
              <a:rPr lang="en-US" sz="2400" dirty="0" err="1">
                <a:latin typeface="Arial Narrow"/>
                <a:cs typeface="Arial Narrow"/>
              </a:rPr>
              <a:t>sins,go</a:t>
            </a:r>
            <a:r>
              <a:rPr lang="en-US" sz="2400" dirty="0">
                <a:latin typeface="Arial Narrow"/>
                <a:cs typeface="Arial Narrow"/>
              </a:rPr>
              <a:t> and point out their </a:t>
            </a:r>
            <a:r>
              <a:rPr lang="en-US" sz="2400" dirty="0" err="1">
                <a:latin typeface="Arial Narrow"/>
                <a:cs typeface="Arial Narrow"/>
              </a:rPr>
              <a:t>fault,just</a:t>
            </a:r>
            <a:r>
              <a:rPr lang="en-US" sz="2400" dirty="0">
                <a:latin typeface="Arial Narrow"/>
                <a:cs typeface="Arial Narrow"/>
              </a:rPr>
              <a:t> between the two of </a:t>
            </a:r>
            <a:r>
              <a:rPr lang="en-US" sz="2400" dirty="0" err="1">
                <a:latin typeface="Arial Narrow"/>
                <a:cs typeface="Arial Narrow"/>
              </a:rPr>
              <a:t>you.If</a:t>
            </a:r>
            <a:r>
              <a:rPr lang="en-US" sz="2400" dirty="0">
                <a:latin typeface="Arial Narrow"/>
                <a:cs typeface="Arial Narrow"/>
              </a:rPr>
              <a:t> they listen to </a:t>
            </a:r>
            <a:r>
              <a:rPr lang="en-US" sz="2400" dirty="0" err="1">
                <a:latin typeface="Arial Narrow"/>
                <a:cs typeface="Arial Narrow"/>
              </a:rPr>
              <a:t>you,you</a:t>
            </a:r>
            <a:r>
              <a:rPr lang="en-US" sz="2400" dirty="0">
                <a:latin typeface="Arial Narrow"/>
                <a:cs typeface="Arial Narrow"/>
              </a:rPr>
              <a:t> have won them over.”(2)“But if they will not </a:t>
            </a:r>
            <a:r>
              <a:rPr lang="en-US" sz="2400" dirty="0" err="1">
                <a:latin typeface="Arial Narrow"/>
                <a:cs typeface="Arial Narrow"/>
              </a:rPr>
              <a:t>listen,take</a:t>
            </a:r>
            <a:r>
              <a:rPr lang="en-US" sz="2400" dirty="0">
                <a:latin typeface="Arial Narrow"/>
                <a:cs typeface="Arial Narrow"/>
              </a:rPr>
              <a:t> one or two others </a:t>
            </a:r>
            <a:r>
              <a:rPr lang="en-US" sz="2400" dirty="0" err="1">
                <a:latin typeface="Arial Narrow"/>
                <a:cs typeface="Arial Narrow"/>
              </a:rPr>
              <a:t>along,so</a:t>
            </a:r>
            <a:r>
              <a:rPr lang="en-US" sz="2400" dirty="0">
                <a:latin typeface="Arial Narrow"/>
                <a:cs typeface="Arial Narrow"/>
              </a:rPr>
              <a:t> that every matter may be established by the testimony of two or three witnesses.”(3)“If they still refuse to </a:t>
            </a:r>
            <a:r>
              <a:rPr lang="en-US" sz="2400" dirty="0" err="1">
                <a:latin typeface="Arial Narrow"/>
                <a:cs typeface="Arial Narrow"/>
              </a:rPr>
              <a:t>listen,tell</a:t>
            </a:r>
            <a:r>
              <a:rPr lang="en-US" sz="2400" dirty="0">
                <a:latin typeface="Arial Narrow"/>
                <a:cs typeface="Arial Narrow"/>
              </a:rPr>
              <a:t> it to the church.”(4)“If they refuse to listen even to the </a:t>
            </a:r>
            <a:r>
              <a:rPr lang="en-US" sz="2400" dirty="0" err="1">
                <a:latin typeface="Arial Narrow"/>
                <a:cs typeface="Arial Narrow"/>
              </a:rPr>
              <a:t>church,treat</a:t>
            </a:r>
            <a:r>
              <a:rPr lang="en-US" sz="2400" dirty="0">
                <a:latin typeface="Arial Narrow"/>
                <a:cs typeface="Arial Narrow"/>
              </a:rPr>
              <a:t> them as you would a pagan or a tax collector.” A church is like a </a:t>
            </a:r>
            <a:r>
              <a:rPr lang="en-US" sz="2400" dirty="0" err="1">
                <a:latin typeface="Arial Narrow"/>
                <a:cs typeface="Arial Narrow"/>
              </a:rPr>
              <a:t>hospital,it</a:t>
            </a:r>
            <a:r>
              <a:rPr lang="en-US" sz="2400" dirty="0">
                <a:latin typeface="Arial Narrow"/>
                <a:cs typeface="Arial Narrow"/>
              </a:rPr>
              <a:t> is a place for healing </a:t>
            </a:r>
            <a:r>
              <a:rPr lang="en-US" sz="2400" dirty="0" smtClean="0">
                <a:latin typeface="Arial Narrow"/>
                <a:cs typeface="Arial Narrow"/>
              </a:rPr>
              <a:t>and for dealing with </a:t>
            </a:r>
            <a:r>
              <a:rPr lang="en-US" sz="2400" dirty="0">
                <a:latin typeface="Arial Narrow"/>
                <a:cs typeface="Arial Narrow"/>
              </a:rPr>
              <a:t>sin. </a:t>
            </a: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smtClean="0">
                <a:solidFill>
                  <a:srgbClr val="0000FF"/>
                </a:solidFill>
                <a:latin typeface="Times"/>
                <a:cs typeface="Times"/>
              </a:rPr>
              <a:t>12</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12316253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6200" y="0"/>
            <a:ext cx="8980030" cy="6858000"/>
          </a:xfrm>
          <a:prstGeom prst="rect">
            <a:avLst/>
          </a:prstGeom>
        </p:spPr>
      </p:pic>
    </p:spTree>
    <p:extLst>
      <p:ext uri="{BB962C8B-B14F-4D97-AF65-F5344CB8AC3E}">
        <p14:creationId xmlns:p14="http://schemas.microsoft.com/office/powerpoint/2010/main" val="23699511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151"/>
            <a:ext cx="9119950" cy="461665"/>
          </a:xfrm>
          <a:prstGeom prst="rect">
            <a:avLst/>
          </a:prstGeom>
          <a:noFill/>
        </p:spPr>
        <p:txBody>
          <a:bodyPr wrap="square" rtlCol="0">
            <a:spAutoFit/>
          </a:bodyPr>
          <a:lstStyle/>
          <a:p>
            <a:pPr algn="ctr"/>
            <a:r>
              <a:rPr lang="zh-TW" altLang="en-US" sz="2400" dirty="0" smtClean="0">
                <a:latin typeface="华文细黑"/>
                <a:ea typeface="华文细黑"/>
                <a:cs typeface="华文细黑"/>
              </a:rPr>
              <a:t>处罚公开</a:t>
            </a:r>
            <a:r>
              <a:rPr lang="zh-CN" altLang="en-US" sz="2400" dirty="0" smtClean="0">
                <a:latin typeface="华文细黑"/>
                <a:ea typeface="华文细黑"/>
                <a:cs typeface="华文细黑"/>
              </a:rPr>
              <a:t>的</a:t>
            </a:r>
            <a:r>
              <a:rPr lang="zh-TW" altLang="en-US" sz="2400" dirty="0" smtClean="0">
                <a:latin typeface="华文细黑"/>
                <a:ea typeface="华文细黑"/>
                <a:cs typeface="华文细黑"/>
              </a:rPr>
              <a:t>罪</a:t>
            </a:r>
            <a:r>
              <a:rPr lang="zh-TW" altLang="en-US" sz="2400" dirty="0">
                <a:latin typeface="华文细黑"/>
                <a:ea typeface="华文细黑"/>
                <a:cs typeface="华文细黑"/>
              </a:rPr>
              <a:t>，不道德，</a:t>
            </a:r>
            <a:r>
              <a:rPr lang="zh-TW" altLang="en-US" sz="2400" dirty="0" smtClean="0">
                <a:latin typeface="华文细黑"/>
                <a:ea typeface="华文细黑"/>
                <a:cs typeface="华文细黑"/>
              </a:rPr>
              <a:t>分裂和虚</a:t>
            </a:r>
            <a:r>
              <a:rPr lang="zh-CN" altLang="en-US" sz="2400" dirty="0" smtClean="0">
                <a:latin typeface="华文细黑"/>
                <a:ea typeface="华文细黑"/>
                <a:cs typeface="华文细黑"/>
              </a:rPr>
              <a:t>虚假</a:t>
            </a:r>
            <a:r>
              <a:rPr lang="zh-TW" altLang="en-US" sz="2400" dirty="0" smtClean="0">
                <a:latin typeface="华文细黑"/>
                <a:ea typeface="华文细黑"/>
                <a:cs typeface="华文细黑"/>
              </a:rPr>
              <a:t>的教义</a:t>
            </a:r>
            <a:r>
              <a:rPr lang="zh-TW" altLang="en-US" sz="2400" dirty="0">
                <a:latin typeface="华文细黑"/>
                <a:ea typeface="华文细黑"/>
                <a:cs typeface="华文细黑"/>
              </a:rPr>
              <a:t>。</a:t>
            </a:r>
            <a:endParaRPr lang="en-US" sz="2400" dirty="0">
              <a:latin typeface="华文细黑"/>
              <a:ea typeface="华文细黑"/>
              <a:cs typeface="华文细黑"/>
            </a:endParaRPr>
          </a:p>
        </p:txBody>
      </p:sp>
      <p:graphicFrame>
        <p:nvGraphicFramePr>
          <p:cNvPr id="3" name="Table 2"/>
          <p:cNvGraphicFramePr>
            <a:graphicFrameLocks noGrp="1"/>
          </p:cNvGraphicFramePr>
          <p:nvPr>
            <p:extLst>
              <p:ext uri="{D42A27DB-BD31-4B8C-83A1-F6EECF244321}">
                <p14:modId xmlns:p14="http://schemas.microsoft.com/office/powerpoint/2010/main" val="1944413508"/>
              </p:ext>
            </p:extLst>
          </p:nvPr>
        </p:nvGraphicFramePr>
        <p:xfrm>
          <a:off x="2270371" y="530937"/>
          <a:ext cx="4618498" cy="701040"/>
        </p:xfrm>
        <a:graphic>
          <a:graphicData uri="http://schemas.openxmlformats.org/drawingml/2006/table">
            <a:tbl>
              <a:tblPr firstRow="1" bandRow="1">
                <a:tableStyleId>{5940675A-B579-460E-94D1-54222C63F5DA}</a:tableStyleId>
              </a:tblPr>
              <a:tblGrid>
                <a:gridCol w="4618498"/>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知道教会中</a:t>
                      </a:r>
                      <a:r>
                        <a:rPr lang="zh-CN" altLang="en-US" sz="2000" dirty="0" smtClean="0">
                          <a:latin typeface="华文细黑"/>
                          <a:ea typeface="华文细黑"/>
                          <a:cs typeface="华文细黑"/>
                        </a:rPr>
                        <a:t>有</a:t>
                      </a:r>
                      <a:r>
                        <a:rPr lang="zh-TW" altLang="en-US" sz="2000" dirty="0" smtClean="0">
                          <a:latin typeface="华文细黑"/>
                          <a:ea typeface="华文细黑"/>
                          <a:cs typeface="华文细黑"/>
                        </a:rPr>
                        <a:t>一个人犯罪</a:t>
                      </a:r>
                      <a:endParaRPr lang="en-US" altLang="zh-TW" sz="2000" dirty="0" smtClean="0">
                        <a:latin typeface="华文细黑"/>
                        <a:ea typeface="华文细黑"/>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（分裂的，不道德的，虚假的教义等）。</a:t>
                      </a:r>
                      <a:endParaRPr lang="en-US" sz="2000" dirty="0" smtClean="0">
                        <a:latin typeface="华文细黑"/>
                        <a:ea typeface="华文细黑"/>
                        <a:cs typeface="华文细黑"/>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31118551"/>
              </p:ext>
            </p:extLst>
          </p:nvPr>
        </p:nvGraphicFramePr>
        <p:xfrm>
          <a:off x="1633524" y="1575641"/>
          <a:ext cx="1637346" cy="701040"/>
        </p:xfrm>
        <a:graphic>
          <a:graphicData uri="http://schemas.openxmlformats.org/drawingml/2006/table">
            <a:tbl>
              <a:tblPr firstRow="1" bandRow="1">
                <a:tableStyleId>{5940675A-B579-460E-94D1-54222C63F5DA}</a:tableStyleId>
              </a:tblPr>
              <a:tblGrid>
                <a:gridCol w="1637346"/>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得救</a:t>
                      </a:r>
                      <a:r>
                        <a:rPr lang="zh-CN" altLang="en-US" sz="2000" dirty="0" smtClean="0">
                          <a:latin typeface="华文细黑"/>
                          <a:ea typeface="华文细黑"/>
                          <a:cs typeface="华文细黑"/>
                        </a:rPr>
                        <a:t>的，</a:t>
                      </a:r>
                      <a:endParaRPr lang="en-US" altLang="zh-CN" sz="2000" dirty="0" smtClean="0">
                        <a:latin typeface="华文细黑"/>
                        <a:ea typeface="华文细黑"/>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smtClean="0">
                          <a:latin typeface="华文细黑"/>
                          <a:ea typeface="华文细黑"/>
                          <a:cs typeface="华文细黑"/>
                        </a:rPr>
                        <a:t>但是</a:t>
                      </a:r>
                      <a:r>
                        <a:rPr lang="en-US" altLang="zh-CN"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93419752"/>
              </p:ext>
            </p:extLst>
          </p:nvPr>
        </p:nvGraphicFramePr>
        <p:xfrm>
          <a:off x="113523" y="1568140"/>
          <a:ext cx="1348748" cy="701040"/>
        </p:xfrm>
        <a:graphic>
          <a:graphicData uri="http://schemas.openxmlformats.org/drawingml/2006/table">
            <a:tbl>
              <a:tblPr firstRow="1" bandRow="1">
                <a:tableStyleId>{5940675A-B579-460E-94D1-54222C63F5DA}</a:tableStyleId>
              </a:tblPr>
              <a:tblGrid>
                <a:gridCol w="1348748"/>
              </a:tblGrid>
              <a:tr h="69288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没</a:t>
                      </a:r>
                      <a:r>
                        <a:rPr lang="zh-CN" altLang="en-US" sz="2000" dirty="0" smtClean="0">
                          <a:latin typeface="华文细黑"/>
                          <a:ea typeface="华文细黑"/>
                          <a:cs typeface="华文细黑"/>
                        </a:rPr>
                        <a:t>有</a:t>
                      </a:r>
                      <a:endParaRPr lang="en-US" altLang="zh-CN" sz="2000" dirty="0" smtClean="0">
                        <a:latin typeface="华文细黑"/>
                        <a:ea typeface="华文细黑"/>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得救</a:t>
                      </a:r>
                      <a:r>
                        <a:rPr lang="zh-CN" altLang="en-US" sz="2000" dirty="0" smtClean="0">
                          <a:latin typeface="华文细黑"/>
                          <a:ea typeface="华文细黑"/>
                          <a:cs typeface="华文细黑"/>
                        </a:rPr>
                        <a:t>的</a:t>
                      </a:r>
                      <a:r>
                        <a:rPr lang="zh-TW" altLang="en-US" sz="2000" dirty="0" smtClean="0">
                          <a:latin typeface="华文细黑"/>
                          <a:ea typeface="华文细黑"/>
                          <a:cs typeface="华文细黑"/>
                        </a:rPr>
                        <a:t>。</a:t>
                      </a:r>
                      <a:endParaRPr lang="en-US" altLang="zh-TW" sz="2000" dirty="0" smtClean="0">
                        <a:latin typeface="华文细黑"/>
                        <a:ea typeface="华文细黑"/>
                        <a:cs typeface="华文细黑"/>
                      </a:endParaRPr>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83441846"/>
              </p:ext>
            </p:extLst>
          </p:nvPr>
        </p:nvGraphicFramePr>
        <p:xfrm>
          <a:off x="3421324" y="1574089"/>
          <a:ext cx="2620162" cy="701040"/>
        </p:xfrm>
        <a:graphic>
          <a:graphicData uri="http://schemas.openxmlformats.org/drawingml/2006/table">
            <a:tbl>
              <a:tblPr firstRow="1" bandRow="1">
                <a:tableStyleId>{5940675A-B579-460E-94D1-54222C63F5DA}</a:tableStyleId>
              </a:tblPr>
              <a:tblGrid>
                <a:gridCol w="2620162"/>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smtClean="0">
                          <a:latin typeface="华文细黑"/>
                          <a:ea typeface="华文细黑"/>
                          <a:cs typeface="华文细黑"/>
                        </a:rPr>
                        <a:t>指出</a:t>
                      </a:r>
                      <a:r>
                        <a:rPr lang="zh-TW" altLang="en-US" sz="2000" dirty="0" smtClean="0">
                          <a:latin typeface="华文细黑"/>
                          <a:ea typeface="华文细黑"/>
                          <a:cs typeface="华文细黑"/>
                        </a:rPr>
                        <a:t>他的错</a:t>
                      </a:r>
                      <a:r>
                        <a:rPr lang="zh-CN" altLang="en-US" sz="2000" dirty="0" smtClean="0">
                          <a:latin typeface="华文细黑"/>
                          <a:ea typeface="华文细黑"/>
                          <a:cs typeface="华文细黑"/>
                        </a:rPr>
                        <a:t>来</a:t>
                      </a:r>
                      <a:endParaRPr lang="en-US" altLang="zh-TW" sz="2000" dirty="0" smtClean="0">
                        <a:latin typeface="华文细黑"/>
                        <a:ea typeface="华文细黑"/>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（太</a:t>
                      </a:r>
                      <a:r>
                        <a:rPr lang="en-US" altLang="zh-TW" sz="2000" dirty="0" smtClean="0">
                          <a:latin typeface="华文细黑"/>
                          <a:ea typeface="华文细黑"/>
                          <a:cs typeface="华文细黑"/>
                        </a:rPr>
                        <a:t>18:15;</a:t>
                      </a:r>
                      <a:r>
                        <a:rPr lang="zh-CN" altLang="en-US" sz="2000" dirty="0" smtClean="0">
                          <a:latin typeface="华文细黑"/>
                          <a:ea typeface="华文细黑"/>
                          <a:cs typeface="华文细黑"/>
                        </a:rPr>
                        <a:t>路</a:t>
                      </a:r>
                      <a:r>
                        <a:rPr lang="en-US" altLang="zh-TW" sz="2000" dirty="0" smtClean="0">
                          <a:latin typeface="华文细黑"/>
                          <a:ea typeface="华文细黑"/>
                          <a:cs typeface="华文细黑"/>
                        </a:rPr>
                        <a:t>17:3</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753156832"/>
              </p:ext>
            </p:extLst>
          </p:nvPr>
        </p:nvGraphicFramePr>
        <p:xfrm>
          <a:off x="6911922" y="2009161"/>
          <a:ext cx="2174165" cy="2529840"/>
        </p:xfrm>
        <a:graphic>
          <a:graphicData uri="http://schemas.openxmlformats.org/drawingml/2006/table">
            <a:tbl>
              <a:tblPr firstRow="1" bandRow="1">
                <a:tableStyleId>{5940675A-B579-460E-94D1-54222C63F5DA}</a:tableStyleId>
              </a:tblPr>
              <a:tblGrid>
                <a:gridCol w="2174165"/>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他听和悔改 </a:t>
                      </a:r>
                      <a:r>
                        <a:rPr lang="en-US" altLang="zh-TW" sz="2000" dirty="0" smtClean="0">
                          <a:latin typeface="华文细黑"/>
                          <a:ea typeface="华文细黑"/>
                          <a:cs typeface="华文细黑"/>
                        </a:rPr>
                        <a:t>– </a:t>
                      </a:r>
                    </a:p>
                    <a:p>
                      <a:pPr marL="342900" marR="0" indent="-342900" algn="ctr" defTabSz="457200" rtl="0" eaLnBrk="1" fontAlgn="auto" latinLnBrk="0" hangingPunct="1">
                        <a:lnSpc>
                          <a:spcPct val="100000"/>
                        </a:lnSpc>
                        <a:spcBef>
                          <a:spcPts val="0"/>
                        </a:spcBef>
                        <a:spcAft>
                          <a:spcPts val="0"/>
                        </a:spcAft>
                        <a:buClrTx/>
                        <a:buSzTx/>
                        <a:buFont typeface="Arial"/>
                        <a:buChar char="•"/>
                        <a:tabLst/>
                        <a:defRPr/>
                      </a:pPr>
                      <a:r>
                        <a:rPr lang="zh-TW" altLang="en-US" sz="2000" dirty="0" smtClean="0">
                          <a:latin typeface="华文细黑"/>
                          <a:ea typeface="华文细黑"/>
                          <a:cs typeface="华文细黑"/>
                        </a:rPr>
                        <a:t>你得了你的弟</a:t>
                      </a:r>
                      <a:r>
                        <a:rPr lang="zh-CN" altLang="en-US" sz="2000" dirty="0" smtClean="0">
                          <a:latin typeface="华文细黑"/>
                          <a:ea typeface="华文细黑"/>
                          <a:cs typeface="华文细黑"/>
                        </a:rPr>
                        <a:t>兄</a:t>
                      </a:r>
                      <a:r>
                        <a:rPr lang="en-US" altLang="zh-CN" sz="2000" dirty="0" smtClean="0">
                          <a:latin typeface="华文细黑"/>
                          <a:ea typeface="华文细黑"/>
                          <a:cs typeface="华文细黑"/>
                        </a:rPr>
                        <a:t>(</a:t>
                      </a:r>
                      <a:r>
                        <a:rPr lang="zh-TW" altLang="en-US" sz="2000" dirty="0" smtClean="0">
                          <a:latin typeface="华文细黑"/>
                          <a:ea typeface="华文细黑"/>
                          <a:cs typeface="华文细黑"/>
                        </a:rPr>
                        <a:t>太</a:t>
                      </a:r>
                      <a:r>
                        <a:rPr lang="en-US" altLang="zh-TW" sz="2000" dirty="0" smtClean="0">
                          <a:latin typeface="华文细黑"/>
                          <a:ea typeface="华文细黑"/>
                          <a:cs typeface="华文细黑"/>
                        </a:rPr>
                        <a:t>18:1</a:t>
                      </a:r>
                      <a:r>
                        <a:rPr lang="en-US" altLang="zh-CN" sz="2000" dirty="0" smtClean="0">
                          <a:latin typeface="华文细黑"/>
                          <a:ea typeface="华文细黑"/>
                          <a:cs typeface="华文细黑"/>
                        </a:rPr>
                        <a:t>5)</a:t>
                      </a:r>
                      <a:r>
                        <a:rPr lang="zh-TW" altLang="en-US" sz="2000" dirty="0" smtClean="0">
                          <a:latin typeface="华文细黑"/>
                          <a:ea typeface="华文细黑"/>
                          <a:cs typeface="华文细黑"/>
                        </a:rPr>
                        <a:t>。</a:t>
                      </a:r>
                      <a:endParaRPr lang="en-US" altLang="zh-TW" sz="2000" dirty="0" smtClean="0">
                        <a:latin typeface="华文细黑"/>
                        <a:ea typeface="华文细黑"/>
                        <a:cs typeface="华文细黑"/>
                      </a:endParaRPr>
                    </a:p>
                    <a:p>
                      <a:pPr marL="342900" marR="0" indent="-342900" algn="ctr" defTabSz="457200" rtl="0" eaLnBrk="1" fontAlgn="auto" latinLnBrk="0" hangingPunct="1">
                        <a:lnSpc>
                          <a:spcPct val="100000"/>
                        </a:lnSpc>
                        <a:spcBef>
                          <a:spcPts val="0"/>
                        </a:spcBef>
                        <a:spcAft>
                          <a:spcPts val="0"/>
                        </a:spcAft>
                        <a:buClrTx/>
                        <a:buSzTx/>
                        <a:buFont typeface="Arial"/>
                        <a:buChar char="•"/>
                        <a:tabLst/>
                        <a:defRPr/>
                      </a:pPr>
                      <a:r>
                        <a:rPr lang="zh-CN" altLang="en-US" sz="2000" dirty="0" smtClean="0">
                          <a:latin typeface="华文细黑"/>
                          <a:ea typeface="华文细黑"/>
                          <a:cs typeface="华文细黑"/>
                        </a:rPr>
                        <a:t>神</a:t>
                      </a:r>
                      <a:r>
                        <a:rPr lang="zh-TW" altLang="en-US" sz="2000" dirty="0" smtClean="0">
                          <a:latin typeface="华文细黑"/>
                          <a:ea typeface="华文细黑"/>
                          <a:cs typeface="华文细黑"/>
                        </a:rPr>
                        <a:t>会给他生命</a:t>
                      </a:r>
                      <a:r>
                        <a:rPr lang="en-US" altLang="zh-TW" sz="2000" dirty="0" smtClean="0">
                          <a:latin typeface="华文细黑"/>
                          <a:ea typeface="华文细黑"/>
                          <a:cs typeface="华文细黑"/>
                        </a:rPr>
                        <a:t>(</a:t>
                      </a:r>
                      <a:r>
                        <a:rPr lang="zh-TW" altLang="en-US" sz="2000" dirty="0" smtClean="0">
                          <a:latin typeface="华文细黑"/>
                          <a:ea typeface="华文细黑"/>
                          <a:cs typeface="华文细黑"/>
                        </a:rPr>
                        <a:t>约</a:t>
                      </a:r>
                      <a:r>
                        <a:rPr lang="zh-CN" altLang="en-US" sz="2000" dirty="0" smtClean="0">
                          <a:latin typeface="华文细黑"/>
                          <a:ea typeface="华文细黑"/>
                          <a:cs typeface="华文细黑"/>
                        </a:rPr>
                        <a:t>一</a:t>
                      </a:r>
                      <a:r>
                        <a:rPr lang="en-US" altLang="zh-CN" sz="2000" dirty="0" smtClean="0">
                          <a:latin typeface="华文细黑"/>
                          <a:ea typeface="华文细黑"/>
                          <a:cs typeface="华文细黑"/>
                        </a:rPr>
                        <a:t>5:</a:t>
                      </a:r>
                      <a:r>
                        <a:rPr lang="en-US" altLang="zh-TW" sz="2000" dirty="0" smtClean="0">
                          <a:latin typeface="华文细黑"/>
                          <a:ea typeface="华文细黑"/>
                          <a:cs typeface="华文细黑"/>
                        </a:rPr>
                        <a:t>16)</a:t>
                      </a:r>
                      <a:r>
                        <a:rPr lang="zh-TW" altLang="en-US" sz="2000" dirty="0" smtClean="0">
                          <a:latin typeface="华文细黑"/>
                          <a:ea typeface="华文细黑"/>
                          <a:cs typeface="华文细黑"/>
                        </a:rPr>
                        <a:t>。 </a:t>
                      </a:r>
                      <a:endParaRPr lang="en-US" altLang="zh-TW" sz="2000" dirty="0" smtClean="0">
                        <a:latin typeface="华文细黑"/>
                        <a:ea typeface="华文细黑"/>
                        <a:cs typeface="华文细黑"/>
                      </a:endParaRPr>
                    </a:p>
                    <a:p>
                      <a:pPr marL="342900" marR="0" indent="-342900" algn="ctr" defTabSz="457200" rtl="0" eaLnBrk="1" fontAlgn="auto" latinLnBrk="0" hangingPunct="1">
                        <a:lnSpc>
                          <a:spcPct val="100000"/>
                        </a:lnSpc>
                        <a:spcBef>
                          <a:spcPts val="0"/>
                        </a:spcBef>
                        <a:spcAft>
                          <a:spcPts val="0"/>
                        </a:spcAft>
                        <a:buClrTx/>
                        <a:buSzTx/>
                        <a:buFont typeface="Arial"/>
                        <a:buChar char="•"/>
                        <a:tabLst/>
                        <a:defRPr/>
                      </a:pPr>
                      <a:r>
                        <a:rPr lang="zh-TW" altLang="en-US" sz="2000" dirty="0" smtClean="0">
                          <a:latin typeface="华文细黑"/>
                          <a:ea typeface="华文细黑"/>
                          <a:cs typeface="华文细黑"/>
                        </a:rPr>
                        <a:t>你救了他，并且</a:t>
                      </a:r>
                      <a:r>
                        <a:rPr lang="zh-CN" altLang="en-US" sz="2000" dirty="0" smtClean="0">
                          <a:latin typeface="华文细黑"/>
                          <a:ea typeface="华文细黑"/>
                          <a:cs typeface="华文细黑"/>
                        </a:rPr>
                        <a:t>遮</a:t>
                      </a:r>
                      <a:r>
                        <a:rPr lang="zh-TW" altLang="en-US" sz="2000" dirty="0" smtClean="0">
                          <a:latin typeface="华文细黑"/>
                          <a:ea typeface="华文细黑"/>
                          <a:cs typeface="华文细黑"/>
                        </a:rPr>
                        <a:t>盖了许多罪</a:t>
                      </a:r>
                      <a:r>
                        <a:rPr lang="en-US" altLang="zh-TW" sz="2000" dirty="0" smtClean="0">
                          <a:latin typeface="华文细黑"/>
                          <a:ea typeface="华文细黑"/>
                          <a:cs typeface="华文细黑"/>
                        </a:rPr>
                        <a:t>(</a:t>
                      </a:r>
                      <a:r>
                        <a:rPr lang="zh-TW" altLang="en-US" sz="2000" dirty="0" smtClean="0">
                          <a:latin typeface="华文细黑"/>
                          <a:ea typeface="华文细黑"/>
                          <a:cs typeface="华文细黑"/>
                        </a:rPr>
                        <a:t>雅</a:t>
                      </a:r>
                      <a:r>
                        <a:rPr lang="en-US" altLang="zh-TW" sz="2000" dirty="0" smtClean="0">
                          <a:latin typeface="华文细黑"/>
                          <a:ea typeface="华文细黑"/>
                          <a:cs typeface="华文细黑"/>
                        </a:rPr>
                        <a:t>5:20)</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54302484"/>
              </p:ext>
            </p:extLst>
          </p:nvPr>
        </p:nvGraphicFramePr>
        <p:xfrm>
          <a:off x="1462271" y="2536289"/>
          <a:ext cx="1807079" cy="701040"/>
        </p:xfrm>
        <a:graphic>
          <a:graphicData uri="http://schemas.openxmlformats.org/drawingml/2006/table">
            <a:tbl>
              <a:tblPr firstRow="1" bandRow="1">
                <a:tableStyleId>{5940675A-B579-460E-94D1-54222C63F5DA}</a:tableStyleId>
              </a:tblPr>
              <a:tblGrid>
                <a:gridCol w="1807079"/>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那人继续犯罪</a:t>
                      </a:r>
                      <a:endParaRPr lang="en-US" altLang="zh-TW" sz="2000" dirty="0" smtClean="0">
                        <a:latin typeface="华文细黑"/>
                        <a:ea typeface="华文细黑"/>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（约一</a:t>
                      </a:r>
                      <a:r>
                        <a:rPr lang="en-US" altLang="zh-TW" sz="2000" dirty="0" smtClean="0">
                          <a:latin typeface="华文细黑"/>
                          <a:ea typeface="华文细黑"/>
                          <a:cs typeface="华文细黑"/>
                        </a:rPr>
                        <a:t>1</a:t>
                      </a:r>
                      <a:r>
                        <a:rPr lang="zh-TW" altLang="en-US" sz="2000" dirty="0" smtClean="0">
                          <a:latin typeface="华文细黑"/>
                          <a:ea typeface="华文细黑"/>
                          <a:cs typeface="华文细黑"/>
                        </a:rPr>
                        <a:t>：</a:t>
                      </a:r>
                      <a:r>
                        <a:rPr lang="en-US" altLang="zh-TW" sz="2000" dirty="0" smtClean="0">
                          <a:latin typeface="华文细黑"/>
                          <a:ea typeface="华文细黑"/>
                          <a:cs typeface="华文细黑"/>
                        </a:rPr>
                        <a:t>6</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94558185"/>
              </p:ext>
            </p:extLst>
          </p:nvPr>
        </p:nvGraphicFramePr>
        <p:xfrm>
          <a:off x="3419804" y="2534737"/>
          <a:ext cx="3006490" cy="701040"/>
        </p:xfrm>
        <a:graphic>
          <a:graphicData uri="http://schemas.openxmlformats.org/drawingml/2006/table">
            <a:tbl>
              <a:tblPr firstRow="1" bandRow="1">
                <a:tableStyleId>{5940675A-B579-460E-94D1-54222C63F5DA}</a:tableStyleId>
              </a:tblPr>
              <a:tblGrid>
                <a:gridCol w="3006490"/>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smtClean="0">
                          <a:latin typeface="华文细黑"/>
                          <a:ea typeface="华文细黑"/>
                          <a:cs typeface="华文细黑"/>
                        </a:rPr>
                        <a:t>带</a:t>
                      </a:r>
                      <a:r>
                        <a:rPr lang="zh-TW" altLang="en-US" sz="2000" dirty="0" smtClean="0">
                          <a:latin typeface="华文细黑"/>
                          <a:ea typeface="华文细黑"/>
                          <a:cs typeface="华文细黑"/>
                        </a:rPr>
                        <a:t>两三个证人（太</a:t>
                      </a:r>
                      <a:r>
                        <a:rPr lang="en-US" altLang="zh-TW" sz="2000" dirty="0" smtClean="0">
                          <a:latin typeface="华文细黑"/>
                          <a:ea typeface="华文细黑"/>
                          <a:cs typeface="华文细黑"/>
                        </a:rPr>
                        <a:t>18</a:t>
                      </a:r>
                      <a:r>
                        <a:rPr lang="zh-TW" altLang="en-US" sz="2000" dirty="0" smtClean="0">
                          <a:latin typeface="华文细黑"/>
                          <a:ea typeface="华文细黑"/>
                          <a:cs typeface="华文细黑"/>
                        </a:rPr>
                        <a:t>：</a:t>
                      </a:r>
                      <a:r>
                        <a:rPr lang="en-US" altLang="zh-TW" sz="2000" dirty="0" smtClean="0">
                          <a:latin typeface="华文细黑"/>
                          <a:ea typeface="华文细黑"/>
                          <a:cs typeface="华文细黑"/>
                        </a:rPr>
                        <a:t>16;</a:t>
                      </a:r>
                      <a:r>
                        <a:rPr lang="zh-TW" altLang="en-US" sz="2000" dirty="0" smtClean="0">
                          <a:latin typeface="华文细黑"/>
                          <a:ea typeface="华文细黑"/>
                          <a:cs typeface="华文细黑"/>
                        </a:rPr>
                        <a:t>提前</a:t>
                      </a:r>
                      <a:r>
                        <a:rPr lang="en-US" altLang="zh-TW" sz="2000" dirty="0" smtClean="0">
                          <a:latin typeface="华文细黑"/>
                          <a:ea typeface="华文细黑"/>
                          <a:cs typeface="华文细黑"/>
                        </a:rPr>
                        <a:t>5:19;</a:t>
                      </a:r>
                      <a:r>
                        <a:rPr lang="zh-TW" altLang="en-US" sz="2000" dirty="0" smtClean="0">
                          <a:latin typeface="华文细黑"/>
                          <a:ea typeface="华文细黑"/>
                          <a:cs typeface="华文细黑"/>
                        </a:rPr>
                        <a:t>申</a:t>
                      </a:r>
                      <a:r>
                        <a:rPr lang="en-US" altLang="zh-TW" sz="2000" dirty="0" smtClean="0">
                          <a:latin typeface="华文细黑"/>
                          <a:ea typeface="华文细黑"/>
                          <a:cs typeface="华文细黑"/>
                        </a:rPr>
                        <a:t>19:15</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991135874"/>
              </p:ext>
            </p:extLst>
          </p:nvPr>
        </p:nvGraphicFramePr>
        <p:xfrm>
          <a:off x="190483" y="3362229"/>
          <a:ext cx="3077347" cy="701040"/>
        </p:xfrm>
        <a:graphic>
          <a:graphicData uri="http://schemas.openxmlformats.org/drawingml/2006/table">
            <a:tbl>
              <a:tblPr firstRow="1" bandRow="1">
                <a:tableStyleId>{5940675A-B579-460E-94D1-54222C63F5DA}</a:tableStyleId>
              </a:tblPr>
              <a:tblGrid>
                <a:gridCol w="3077347"/>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smtClean="0">
                          <a:latin typeface="华文细黑"/>
                          <a:ea typeface="华文细黑"/>
                          <a:cs typeface="华文细黑"/>
                        </a:rPr>
                        <a:t>神</a:t>
                      </a:r>
                      <a:r>
                        <a:rPr lang="zh-TW" altLang="en-US" sz="2000" dirty="0" smtClean="0">
                          <a:latin typeface="华文细黑"/>
                          <a:ea typeface="华文细黑"/>
                          <a:cs typeface="华文细黑"/>
                        </a:rPr>
                        <a:t>的惩罚（提前</a:t>
                      </a:r>
                      <a:r>
                        <a:rPr lang="en-US" altLang="zh-TW" sz="2000" dirty="0" smtClean="0">
                          <a:latin typeface="华文细黑"/>
                          <a:ea typeface="华文细黑"/>
                          <a:cs typeface="华文细黑"/>
                        </a:rPr>
                        <a:t>1:20;</a:t>
                      </a:r>
                      <a:r>
                        <a:rPr lang="zh-TW" altLang="en-US" sz="2000" dirty="0" smtClean="0">
                          <a:latin typeface="华文细黑"/>
                          <a:ea typeface="华文细黑"/>
                          <a:cs typeface="华文细黑"/>
                        </a:rPr>
                        <a:t>林前</a:t>
                      </a:r>
                      <a:r>
                        <a:rPr lang="en-US" altLang="zh-TW" sz="2000" dirty="0" smtClean="0">
                          <a:latin typeface="华文细黑"/>
                          <a:ea typeface="华文细黑"/>
                          <a:cs typeface="华文细黑"/>
                        </a:rPr>
                        <a:t>5:5; 11:30;</a:t>
                      </a:r>
                      <a:r>
                        <a:rPr lang="zh-TW" altLang="en-US" sz="2000" dirty="0" smtClean="0">
                          <a:latin typeface="华文细黑"/>
                          <a:ea typeface="华文细黑"/>
                          <a:cs typeface="华文细黑"/>
                        </a:rPr>
                        <a:t>约翰</a:t>
                      </a:r>
                      <a:r>
                        <a:rPr lang="zh-CN" altLang="en-US" sz="2000" dirty="0" smtClean="0">
                          <a:latin typeface="华文细黑"/>
                          <a:ea typeface="华文细黑"/>
                          <a:cs typeface="华文细黑"/>
                        </a:rPr>
                        <a:t>一</a:t>
                      </a:r>
                      <a:r>
                        <a:rPr lang="en-US" altLang="zh-TW" sz="2000" dirty="0" smtClean="0">
                          <a:latin typeface="华文细黑"/>
                          <a:ea typeface="华文细黑"/>
                          <a:cs typeface="华文细黑"/>
                        </a:rPr>
                        <a:t>5:16</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841014135"/>
              </p:ext>
            </p:extLst>
          </p:nvPr>
        </p:nvGraphicFramePr>
        <p:xfrm>
          <a:off x="3418284" y="3495385"/>
          <a:ext cx="3008010" cy="701040"/>
        </p:xfrm>
        <a:graphic>
          <a:graphicData uri="http://schemas.openxmlformats.org/drawingml/2006/table">
            <a:tbl>
              <a:tblPr firstRow="1" bandRow="1">
                <a:tableStyleId>{5940675A-B579-460E-94D1-54222C63F5DA}</a:tableStyleId>
              </a:tblPr>
              <a:tblGrid>
                <a:gridCol w="3008010"/>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把</a:t>
                      </a:r>
                      <a:r>
                        <a:rPr lang="zh-CN" altLang="en-US" sz="2000" dirty="0" smtClean="0">
                          <a:latin typeface="华文细黑"/>
                          <a:ea typeface="华文细黑"/>
                          <a:cs typeface="华文细黑"/>
                        </a:rPr>
                        <a:t>那</a:t>
                      </a:r>
                      <a:r>
                        <a:rPr lang="zh-TW" altLang="en-US" sz="2000" dirty="0" smtClean="0">
                          <a:latin typeface="华文细黑"/>
                          <a:ea typeface="华文细黑"/>
                          <a:cs typeface="华文细黑"/>
                        </a:rPr>
                        <a:t>人带到教会前（太</a:t>
                      </a:r>
                      <a:r>
                        <a:rPr lang="en-US" altLang="zh-TW" sz="2000" dirty="0" smtClean="0">
                          <a:latin typeface="华文细黑"/>
                          <a:ea typeface="华文细黑"/>
                          <a:cs typeface="华文细黑"/>
                        </a:rPr>
                        <a:t>18:17;</a:t>
                      </a:r>
                      <a:r>
                        <a:rPr lang="zh-TW" altLang="en-US" sz="2000" dirty="0" smtClean="0">
                          <a:latin typeface="华文细黑"/>
                          <a:ea typeface="华文细黑"/>
                          <a:cs typeface="华文细黑"/>
                        </a:rPr>
                        <a:t>提前</a:t>
                      </a:r>
                      <a:r>
                        <a:rPr lang="en-US" altLang="zh-TW" sz="2000" dirty="0" smtClean="0">
                          <a:latin typeface="华文细黑"/>
                          <a:ea typeface="华文细黑"/>
                          <a:cs typeface="华文细黑"/>
                        </a:rPr>
                        <a:t>5:20</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240470152"/>
              </p:ext>
            </p:extLst>
          </p:nvPr>
        </p:nvGraphicFramePr>
        <p:xfrm>
          <a:off x="250132" y="4226657"/>
          <a:ext cx="2631377" cy="701040"/>
        </p:xfrm>
        <a:graphic>
          <a:graphicData uri="http://schemas.openxmlformats.org/drawingml/2006/table">
            <a:tbl>
              <a:tblPr firstRow="1" bandRow="1">
                <a:tableStyleId>{5940675A-B579-460E-94D1-54222C63F5DA}</a:tableStyleId>
              </a:tblPr>
              <a:tblGrid>
                <a:gridCol w="2631377"/>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smtClean="0">
                          <a:latin typeface="华文细黑"/>
                          <a:ea typeface="华文细黑"/>
                          <a:cs typeface="华文细黑"/>
                        </a:rPr>
                        <a:t>败坏肉体</a:t>
                      </a:r>
                      <a:r>
                        <a:rPr lang="zh-TW" altLang="en-US" sz="2000" dirty="0" smtClean="0">
                          <a:latin typeface="华文细黑"/>
                          <a:ea typeface="华文细黑"/>
                          <a:cs typeface="华文细黑"/>
                        </a:rPr>
                        <a:t>；</a:t>
                      </a:r>
                      <a:r>
                        <a:rPr lang="zh-TW" altLang="en-US" sz="2000" dirty="0" smtClean="0">
                          <a:latin typeface="华文细黑"/>
                          <a:ea typeface="华文细黑"/>
                          <a:cs typeface="华文细黑"/>
                        </a:rPr>
                        <a:t>悔改，</a:t>
                      </a:r>
                      <a:r>
                        <a:rPr lang="zh-CN" altLang="en-US" sz="2000" dirty="0" smtClean="0">
                          <a:latin typeface="华文细黑"/>
                          <a:ea typeface="华文细黑"/>
                          <a:cs typeface="华文细黑"/>
                        </a:rPr>
                        <a:t>灵魂</a:t>
                      </a:r>
                      <a:r>
                        <a:rPr lang="zh-TW" altLang="en-US" sz="2000" dirty="0" smtClean="0">
                          <a:latin typeface="华文细黑"/>
                          <a:ea typeface="华文细黑"/>
                          <a:cs typeface="华文细黑"/>
                        </a:rPr>
                        <a:t>得救（林前</a:t>
                      </a:r>
                      <a:r>
                        <a:rPr lang="en-US" altLang="zh-TW" sz="2000" dirty="0" smtClean="0">
                          <a:latin typeface="华文细黑"/>
                          <a:ea typeface="华文细黑"/>
                          <a:cs typeface="华文细黑"/>
                        </a:rPr>
                        <a:t>5:5</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651834402"/>
              </p:ext>
            </p:extLst>
          </p:nvPr>
        </p:nvGraphicFramePr>
        <p:xfrm>
          <a:off x="3416763" y="4456033"/>
          <a:ext cx="3009531" cy="1005840"/>
        </p:xfrm>
        <a:graphic>
          <a:graphicData uri="http://schemas.openxmlformats.org/drawingml/2006/table">
            <a:tbl>
              <a:tblPr firstRow="1" bandRow="1">
                <a:tableStyleId>{5940675A-B579-460E-94D1-54222C63F5DA}</a:tableStyleId>
              </a:tblPr>
              <a:tblGrid>
                <a:gridCol w="3009531"/>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把</a:t>
                      </a:r>
                      <a:r>
                        <a:rPr lang="zh-CN" altLang="en-US" sz="2000" dirty="0" smtClean="0">
                          <a:latin typeface="华文细黑"/>
                          <a:ea typeface="华文细黑"/>
                          <a:cs typeface="华文细黑"/>
                        </a:rPr>
                        <a:t>那</a:t>
                      </a:r>
                      <a:r>
                        <a:rPr lang="zh-TW" altLang="en-US" sz="2000" dirty="0" smtClean="0">
                          <a:latin typeface="华文细黑"/>
                          <a:ea typeface="华文细黑"/>
                          <a:cs typeface="华文细黑"/>
                        </a:rPr>
                        <a:t>个人</a:t>
                      </a:r>
                      <a:r>
                        <a:rPr lang="zh-CN" altLang="en-US" sz="2000" dirty="0" smtClean="0">
                          <a:latin typeface="华文细黑"/>
                          <a:ea typeface="华文细黑"/>
                          <a:cs typeface="华文细黑"/>
                        </a:rPr>
                        <a:t>从</a:t>
                      </a:r>
                      <a:r>
                        <a:rPr lang="zh-TW" altLang="en-US" sz="2000" dirty="0" smtClean="0">
                          <a:latin typeface="华文细黑"/>
                          <a:ea typeface="华文细黑"/>
                          <a:cs typeface="华文细黑"/>
                        </a:rPr>
                        <a:t>教会</a:t>
                      </a:r>
                      <a:r>
                        <a:rPr lang="zh-CN" altLang="en-US" sz="2000" dirty="0" smtClean="0">
                          <a:latin typeface="华文细黑"/>
                          <a:ea typeface="华文细黑"/>
                          <a:cs typeface="华文细黑"/>
                        </a:rPr>
                        <a:t>赶出去</a:t>
                      </a:r>
                      <a:r>
                        <a:rPr lang="zh-TW" altLang="en-US" sz="2000" dirty="0" smtClean="0">
                          <a:latin typeface="华文细黑"/>
                          <a:ea typeface="华文细黑"/>
                          <a:cs typeface="华文细黑"/>
                        </a:rPr>
                        <a:t>（太</a:t>
                      </a:r>
                      <a:r>
                        <a:rPr lang="en-US" altLang="zh-TW" sz="2000" dirty="0" smtClean="0">
                          <a:latin typeface="华文细黑"/>
                          <a:ea typeface="华文细黑"/>
                          <a:cs typeface="华文细黑"/>
                        </a:rPr>
                        <a:t>18:17;</a:t>
                      </a:r>
                      <a:r>
                        <a:rPr lang="zh-TW" altLang="en-US" sz="2000" dirty="0" smtClean="0">
                          <a:latin typeface="华文细黑"/>
                          <a:ea typeface="华文细黑"/>
                          <a:cs typeface="华文细黑"/>
                        </a:rPr>
                        <a:t>林前</a:t>
                      </a:r>
                      <a:r>
                        <a:rPr lang="en-US" altLang="zh-TW" sz="2000" dirty="0" smtClean="0">
                          <a:latin typeface="华文细黑"/>
                          <a:ea typeface="华文细黑"/>
                          <a:cs typeface="华文细黑"/>
                        </a:rPr>
                        <a:t>5:2;</a:t>
                      </a:r>
                      <a:r>
                        <a:rPr lang="zh-TW" altLang="en-US" sz="2000" dirty="0" smtClean="0">
                          <a:latin typeface="华文细黑"/>
                          <a:ea typeface="华文细黑"/>
                          <a:cs typeface="华文细黑"/>
                        </a:rPr>
                        <a:t>提前</a:t>
                      </a:r>
                      <a:r>
                        <a:rPr lang="en-US" altLang="zh-TW" sz="2000" dirty="0" smtClean="0">
                          <a:latin typeface="华文细黑"/>
                          <a:ea typeface="华文细黑"/>
                          <a:cs typeface="华文细黑"/>
                        </a:rPr>
                        <a:t>5:20</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33696130"/>
              </p:ext>
            </p:extLst>
          </p:nvPr>
        </p:nvGraphicFramePr>
        <p:xfrm>
          <a:off x="325163" y="5053888"/>
          <a:ext cx="2860742" cy="701040"/>
        </p:xfrm>
        <a:graphic>
          <a:graphicData uri="http://schemas.openxmlformats.org/drawingml/2006/table">
            <a:tbl>
              <a:tblPr firstRow="1" bandRow="1">
                <a:tableStyleId>{5940675A-B579-460E-94D1-54222C63F5DA}</a:tableStyleId>
              </a:tblPr>
              <a:tblGrid>
                <a:gridCol w="2860742"/>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smtClean="0">
                          <a:latin typeface="华文细黑"/>
                          <a:ea typeface="华文细黑"/>
                          <a:cs typeface="华文细黑"/>
                        </a:rPr>
                        <a:t>肉体被神管教（</a:t>
                      </a:r>
                      <a:r>
                        <a:rPr lang="zh-TW" altLang="en-US" sz="2000" dirty="0" smtClean="0">
                          <a:latin typeface="华文细黑"/>
                          <a:ea typeface="华文细黑"/>
                          <a:cs typeface="华文细黑"/>
                        </a:rPr>
                        <a:t>提前</a:t>
                      </a:r>
                      <a:r>
                        <a:rPr lang="en-US" altLang="zh-TW" sz="2000" dirty="0" smtClean="0">
                          <a:latin typeface="华文细黑"/>
                          <a:ea typeface="华文细黑"/>
                          <a:cs typeface="华文细黑"/>
                        </a:rPr>
                        <a:t>1:20;</a:t>
                      </a:r>
                      <a:r>
                        <a:rPr lang="zh-TW" altLang="en-US" sz="2000" dirty="0" smtClean="0">
                          <a:latin typeface="华文细黑"/>
                          <a:ea typeface="华文细黑"/>
                          <a:cs typeface="华文细黑"/>
                        </a:rPr>
                        <a:t>林前</a:t>
                      </a:r>
                      <a:r>
                        <a:rPr lang="en-US" altLang="zh-TW" sz="2000" dirty="0" smtClean="0">
                          <a:latin typeface="华文细黑"/>
                          <a:ea typeface="华文细黑"/>
                          <a:cs typeface="华文细黑"/>
                        </a:rPr>
                        <a:t>5:5; 11:30</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070621849"/>
              </p:ext>
            </p:extLst>
          </p:nvPr>
        </p:nvGraphicFramePr>
        <p:xfrm>
          <a:off x="3421324" y="5701213"/>
          <a:ext cx="3011050" cy="701040"/>
        </p:xfrm>
        <a:graphic>
          <a:graphicData uri="http://schemas.openxmlformats.org/drawingml/2006/table">
            <a:tbl>
              <a:tblPr firstRow="1" bandRow="1">
                <a:tableStyleId>{5940675A-B579-460E-94D1-54222C63F5DA}</a:tableStyleId>
              </a:tblPr>
              <a:tblGrid>
                <a:gridCol w="3011050"/>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华文细黑"/>
                          <a:ea typeface="华文细黑"/>
                          <a:cs typeface="华文细黑"/>
                        </a:rPr>
                        <a:t>小心和远离</a:t>
                      </a:r>
                      <a:r>
                        <a:rPr lang="zh-CN" altLang="en-US" sz="2000" dirty="0" smtClean="0">
                          <a:latin typeface="华文细黑"/>
                          <a:ea typeface="华文细黑"/>
                          <a:cs typeface="华文细黑"/>
                        </a:rPr>
                        <a:t>那</a:t>
                      </a:r>
                      <a:r>
                        <a:rPr lang="zh-TW" altLang="en-US" sz="2000" dirty="0" smtClean="0">
                          <a:latin typeface="华文细黑"/>
                          <a:ea typeface="华文细黑"/>
                          <a:cs typeface="华文细黑"/>
                        </a:rPr>
                        <a:t>个人（罗</a:t>
                      </a:r>
                      <a:r>
                        <a:rPr lang="en-US" altLang="zh-TW" sz="2000" dirty="0" smtClean="0">
                          <a:latin typeface="华文细黑"/>
                          <a:ea typeface="华文细黑"/>
                          <a:cs typeface="华文细黑"/>
                        </a:rPr>
                        <a:t>16:17-19;</a:t>
                      </a:r>
                      <a:r>
                        <a:rPr lang="zh-TW" altLang="en-US" sz="2000" dirty="0" smtClean="0">
                          <a:latin typeface="华文细黑"/>
                          <a:ea typeface="华文细黑"/>
                          <a:cs typeface="华文细黑"/>
                        </a:rPr>
                        <a:t>林前</a:t>
                      </a:r>
                      <a:r>
                        <a:rPr lang="en-US" altLang="zh-TW" sz="2000" dirty="0" smtClean="0">
                          <a:latin typeface="华文细黑"/>
                          <a:ea typeface="华文细黑"/>
                          <a:cs typeface="华文细黑"/>
                        </a:rPr>
                        <a:t>5:5</a:t>
                      </a:r>
                      <a:r>
                        <a:rPr lang="zh-TW"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593935712"/>
              </p:ext>
            </p:extLst>
          </p:nvPr>
        </p:nvGraphicFramePr>
        <p:xfrm>
          <a:off x="190483" y="5936269"/>
          <a:ext cx="3072787" cy="701040"/>
        </p:xfrm>
        <a:graphic>
          <a:graphicData uri="http://schemas.openxmlformats.org/drawingml/2006/table">
            <a:tbl>
              <a:tblPr firstRow="1" bandRow="1">
                <a:tableStyleId>{5940675A-B579-460E-94D1-54222C63F5DA}</a:tableStyleId>
              </a:tblPr>
              <a:tblGrid>
                <a:gridCol w="3072787"/>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000" dirty="0" smtClean="0">
                          <a:latin typeface="华文细黑"/>
                          <a:ea typeface="华文细黑"/>
                          <a:cs typeface="华文细黑"/>
                        </a:rPr>
                        <a:t>面对判断：丧失奖励，他自己得救（林前</a:t>
                      </a:r>
                      <a:r>
                        <a:rPr lang="en-US" altLang="zh-CN" sz="2000" dirty="0" smtClean="0">
                          <a:latin typeface="华文细黑"/>
                          <a:ea typeface="华文细黑"/>
                          <a:cs typeface="华文细黑"/>
                        </a:rPr>
                        <a:t>3:15</a:t>
                      </a:r>
                      <a:r>
                        <a:rPr lang="zh-CN" altLang="en-US" sz="2000" dirty="0" smtClean="0">
                          <a:latin typeface="华文细黑"/>
                          <a:ea typeface="华文细黑"/>
                          <a:cs typeface="华文细黑"/>
                        </a:rPr>
                        <a:t>）。</a:t>
                      </a:r>
                      <a:endParaRPr lang="en-US" sz="2000" dirty="0" smtClean="0">
                        <a:latin typeface="华文细黑"/>
                        <a:ea typeface="华文细黑"/>
                        <a:cs typeface="华文细黑"/>
                      </a:endParaRPr>
                    </a:p>
                  </a:txBody>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489483978"/>
              </p:ext>
            </p:extLst>
          </p:nvPr>
        </p:nvGraphicFramePr>
        <p:xfrm>
          <a:off x="7404111" y="5394302"/>
          <a:ext cx="1348748" cy="1005840"/>
        </p:xfrm>
        <a:graphic>
          <a:graphicData uri="http://schemas.openxmlformats.org/drawingml/2006/table">
            <a:tbl>
              <a:tblPr firstRow="1" bandRow="1">
                <a:tableStyleId>{D7AC3CCA-C797-4891-BE02-D94E43425B78}</a:tableStyleId>
              </a:tblPr>
              <a:tblGrid>
                <a:gridCol w="1348748"/>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t>键：</a:t>
                      </a:r>
                    </a:p>
                    <a:p>
                      <a:pPr marL="0" marR="0" indent="0" algn="r" defTabSz="457200" rtl="0" eaLnBrk="1" fontAlgn="auto" latinLnBrk="0" hangingPunct="1">
                        <a:lnSpc>
                          <a:spcPct val="100000"/>
                        </a:lnSpc>
                        <a:spcBef>
                          <a:spcPts val="0"/>
                        </a:spcBef>
                        <a:spcAft>
                          <a:spcPts val="0"/>
                        </a:spcAft>
                        <a:buClrTx/>
                        <a:buSzTx/>
                        <a:buFontTx/>
                        <a:buNone/>
                        <a:tabLst/>
                        <a:defRPr/>
                      </a:pPr>
                      <a:r>
                        <a:rPr lang="en-US" altLang="zh-TW" sz="2000" dirty="0" smtClean="0"/>
                        <a:t>- -&gt;</a:t>
                      </a:r>
                      <a:r>
                        <a:rPr lang="zh-TW" altLang="en-US" sz="2000" dirty="0" smtClean="0"/>
                        <a:t>不正确</a:t>
                      </a:r>
                    </a:p>
                    <a:p>
                      <a:pPr marL="0" marR="0" indent="0" algn="r" defTabSz="457200" rtl="0" eaLnBrk="1" fontAlgn="auto" latinLnBrk="0" hangingPunct="1">
                        <a:lnSpc>
                          <a:spcPct val="100000"/>
                        </a:lnSpc>
                        <a:spcBef>
                          <a:spcPts val="0"/>
                        </a:spcBef>
                        <a:spcAft>
                          <a:spcPts val="0"/>
                        </a:spcAft>
                        <a:buClrTx/>
                        <a:buSzTx/>
                        <a:buFontTx/>
                        <a:buNone/>
                        <a:tabLst/>
                        <a:defRPr/>
                      </a:pPr>
                      <a:r>
                        <a:rPr lang="en-US" altLang="zh-TW" sz="2000" dirty="0" smtClean="0">
                          <a:sym typeface="Wingdings"/>
                        </a:rPr>
                        <a:t>     </a:t>
                      </a:r>
                      <a:r>
                        <a:rPr lang="zh-TW" altLang="en-US" sz="2000" dirty="0" smtClean="0"/>
                        <a:t>正确</a:t>
                      </a:r>
                      <a:endParaRPr lang="en-US" sz="2000" dirty="0" smtClean="0">
                        <a:latin typeface="华文细黑"/>
                        <a:ea typeface="华文细黑"/>
                        <a:cs typeface="华文细黑"/>
                      </a:endParaRPr>
                    </a:p>
                  </a:txBody>
                  <a:tcPr/>
                </a:tc>
              </a:tr>
            </a:tbl>
          </a:graphicData>
        </a:graphic>
      </p:graphicFrame>
      <p:cxnSp>
        <p:nvCxnSpPr>
          <p:cNvPr id="21" name="Straight Arrow Connector 20"/>
          <p:cNvCxnSpPr/>
          <p:nvPr/>
        </p:nvCxnSpPr>
        <p:spPr>
          <a:xfrm>
            <a:off x="6041486" y="2009161"/>
            <a:ext cx="904302" cy="2600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426294" y="2897358"/>
            <a:ext cx="5194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426294" y="3831881"/>
            <a:ext cx="5194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6426294" y="4399853"/>
            <a:ext cx="519494" cy="2293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192905" y="906481"/>
            <a:ext cx="1072477" cy="669160"/>
          </a:xfrm>
          <a:prstGeom prst="straightConnector1">
            <a:avLst/>
          </a:prstGeom>
          <a:ln>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530683" y="2261024"/>
            <a:ext cx="4561" cy="2737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535244" y="3221672"/>
            <a:ext cx="4561" cy="2737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539805" y="4182320"/>
            <a:ext cx="4561" cy="2737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544366" y="5450872"/>
            <a:ext cx="4561" cy="2737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060911" y="3152197"/>
            <a:ext cx="0" cy="1849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017438" y="4019572"/>
            <a:ext cx="4561" cy="10343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538820" y="4052107"/>
            <a:ext cx="343104" cy="1745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325164" y="5754928"/>
            <a:ext cx="213656" cy="1813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2707901" y="1244811"/>
            <a:ext cx="287084" cy="323329"/>
          </a:xfrm>
          <a:prstGeom prst="straightConnector1">
            <a:avLst/>
          </a:prstGeom>
          <a:ln>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1978297" y="2276681"/>
            <a:ext cx="287084" cy="323329"/>
          </a:xfrm>
          <a:prstGeom prst="straightConnector1">
            <a:avLst/>
          </a:prstGeom>
          <a:ln>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490250" y="1244811"/>
            <a:ext cx="40433" cy="33083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111242" y="2261024"/>
            <a:ext cx="0" cy="44922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113524" y="6753261"/>
            <a:ext cx="346905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3580628" y="6430512"/>
            <a:ext cx="0" cy="3227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207442" y="1201051"/>
            <a:ext cx="1522282" cy="413077"/>
          </a:xfrm>
          <a:prstGeom prst="rect">
            <a:avLst/>
          </a:prstGeom>
          <a:noFill/>
        </p:spPr>
        <p:txBody>
          <a:bodyPr wrap="square" rtlCol="0">
            <a:spAutoFit/>
          </a:bodyPr>
          <a:lstStyle/>
          <a:p>
            <a:r>
              <a:rPr lang="zh-TW" altLang="en-US" sz="2000" dirty="0">
                <a:latin typeface="华文细黑"/>
                <a:ea typeface="华文细黑"/>
                <a:cs typeface="华文细黑"/>
              </a:rPr>
              <a:t>忽略它。</a:t>
            </a:r>
            <a:endParaRPr lang="en-US" sz="2000" dirty="0">
              <a:latin typeface="华文细黑"/>
              <a:ea typeface="华文细黑"/>
              <a:cs typeface="华文细黑"/>
            </a:endParaRPr>
          </a:p>
        </p:txBody>
      </p:sp>
      <p:sp>
        <p:nvSpPr>
          <p:cNvPr id="59" name="TextBox 58"/>
          <p:cNvSpPr txBox="1"/>
          <p:nvPr/>
        </p:nvSpPr>
        <p:spPr>
          <a:xfrm>
            <a:off x="1731804" y="1182181"/>
            <a:ext cx="1077133" cy="413077"/>
          </a:xfrm>
          <a:prstGeom prst="rect">
            <a:avLst/>
          </a:prstGeom>
          <a:noFill/>
        </p:spPr>
        <p:txBody>
          <a:bodyPr wrap="square" rtlCol="0">
            <a:spAutoFit/>
          </a:bodyPr>
          <a:lstStyle/>
          <a:p>
            <a:r>
              <a:rPr lang="zh-TW" altLang="en-US" sz="2000" dirty="0">
                <a:latin typeface="华文细黑"/>
                <a:ea typeface="华文细黑"/>
                <a:cs typeface="华文细黑"/>
              </a:rPr>
              <a:t>忽略它。</a:t>
            </a:r>
            <a:endParaRPr lang="en-US" sz="2000" dirty="0">
              <a:latin typeface="华文细黑"/>
              <a:ea typeface="华文细黑"/>
              <a:cs typeface="华文细黑"/>
            </a:endParaRPr>
          </a:p>
        </p:txBody>
      </p:sp>
      <p:sp>
        <p:nvSpPr>
          <p:cNvPr id="61" name="TextBox 60"/>
          <p:cNvSpPr txBox="1"/>
          <p:nvPr/>
        </p:nvSpPr>
        <p:spPr>
          <a:xfrm>
            <a:off x="3538886" y="1201051"/>
            <a:ext cx="3868672" cy="400110"/>
          </a:xfrm>
          <a:prstGeom prst="rect">
            <a:avLst/>
          </a:prstGeom>
          <a:noFill/>
        </p:spPr>
        <p:txBody>
          <a:bodyPr wrap="square" rtlCol="0">
            <a:spAutoFit/>
          </a:bodyPr>
          <a:lstStyle/>
          <a:p>
            <a:r>
              <a:rPr lang="zh-TW" altLang="en-US" sz="2000" dirty="0">
                <a:latin typeface="华文细黑"/>
                <a:ea typeface="华文细黑"/>
                <a:cs typeface="华文细黑"/>
              </a:rPr>
              <a:t>一个</a:t>
            </a:r>
            <a:r>
              <a:rPr lang="zh-TW" altLang="en-US" sz="2000" dirty="0" smtClean="0">
                <a:latin typeface="华文细黑"/>
                <a:ea typeface="华文细黑"/>
                <a:cs typeface="华文细黑"/>
              </a:rPr>
              <a:t>成熟的信徒</a:t>
            </a:r>
            <a:r>
              <a:rPr lang="zh-CN" altLang="en-US" sz="2000" dirty="0" smtClean="0">
                <a:latin typeface="华文细黑"/>
                <a:ea typeface="华文细黑"/>
                <a:cs typeface="华文细黑"/>
              </a:rPr>
              <a:t>指出</a:t>
            </a:r>
            <a:r>
              <a:rPr lang="zh-TW" altLang="en-US" sz="2000" dirty="0" smtClean="0">
                <a:latin typeface="华文细黑"/>
                <a:ea typeface="华文细黑"/>
                <a:cs typeface="华文细黑"/>
              </a:rPr>
              <a:t>犯罪的人</a:t>
            </a:r>
            <a:r>
              <a:rPr lang="zh-TW" altLang="en-US" sz="2000" dirty="0">
                <a:latin typeface="华文细黑"/>
                <a:ea typeface="华文细黑"/>
                <a:cs typeface="华文细黑"/>
              </a:rPr>
              <a:t>。</a:t>
            </a:r>
            <a:endParaRPr lang="en-US" sz="2000" dirty="0">
              <a:latin typeface="华文细黑"/>
              <a:ea typeface="华文细黑"/>
              <a:cs typeface="华文细黑"/>
            </a:endParaRPr>
          </a:p>
        </p:txBody>
      </p:sp>
    </p:spTree>
    <p:extLst>
      <p:ext uri="{BB962C8B-B14F-4D97-AF65-F5344CB8AC3E}">
        <p14:creationId xmlns:p14="http://schemas.microsoft.com/office/powerpoint/2010/main" val="27839338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417338"/>
            <a:ext cx="9137169" cy="4893647"/>
          </a:xfrm>
          <a:prstGeom prst="rect">
            <a:avLst/>
          </a:prstGeom>
        </p:spPr>
        <p:txBody>
          <a:bodyPr wrap="square">
            <a:spAutoFit/>
          </a:bodyPr>
          <a:lstStyle/>
          <a:p>
            <a:r>
              <a:rPr lang="zh-CN" altLang="en-US" sz="2400" dirty="0">
                <a:solidFill>
                  <a:srgbClr val="FF0000"/>
                </a:solidFill>
                <a:latin typeface="华文细黑"/>
                <a:ea typeface="华文细黑"/>
                <a:cs typeface="华文细黑"/>
              </a:rPr>
              <a:t>“凡住吕大和沙仑的人都看见了他，就归服</a:t>
            </a:r>
            <a:r>
              <a:rPr lang="zh-CN" altLang="en-US" sz="2400" dirty="0" smtClean="0">
                <a:solidFill>
                  <a:srgbClr val="FF0000"/>
                </a:solidFill>
                <a:latin typeface="华文细黑"/>
                <a:ea typeface="华文细黑"/>
                <a:cs typeface="华文细黑"/>
              </a:rPr>
              <a:t>主</a:t>
            </a:r>
            <a:r>
              <a:rPr lang="en-US" altLang="zh-TW"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(9:35)</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看见了病得医治</a:t>
            </a:r>
            <a:r>
              <a:rPr lang="zh-CN" altLang="en-US" sz="2400" b="1"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看到治愈和和解的神迹。 他成了一个行走的神迹</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B</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归服主</a:t>
            </a:r>
            <a:r>
              <a:rPr lang="zh-CN" altLang="en-US"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主与他们同在，信而归主的人就很多了”</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11:21)</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 </a:t>
            </a:r>
            <a:endParaRPr lang="en-US" altLang="zh-CN" sz="2400" dirty="0" smtClean="0">
              <a:solidFill>
                <a:srgbClr val="FF0000"/>
              </a:solidFill>
              <a:latin typeface="华文细黑"/>
              <a:ea typeface="华文细黑"/>
              <a:cs typeface="华文细黑"/>
            </a:endParaRPr>
          </a:p>
          <a:p>
            <a:r>
              <a:rPr lang="zh-CN" altLang="en-US" sz="2400" b="1" dirty="0" smtClean="0">
                <a:solidFill>
                  <a:srgbClr val="FF0000"/>
                </a:solidFill>
                <a:latin typeface="华文细黑"/>
                <a:ea typeface="华文细黑"/>
                <a:cs typeface="华文细黑"/>
              </a:rPr>
              <a:t>应用：</a:t>
            </a:r>
            <a:r>
              <a:rPr lang="zh-CN" altLang="en-US" sz="2400" dirty="0" smtClean="0">
                <a:solidFill>
                  <a:srgbClr val="FF0000"/>
                </a:solidFill>
                <a:latin typeface="华文细黑"/>
                <a:ea typeface="华文细黑"/>
                <a:cs typeface="华文细黑"/>
              </a:rPr>
              <a:t>所有与吕大和沙仑的以尼雅接触的人都证明了这个神迹</a:t>
            </a:r>
            <a:r>
              <a:rPr lang="zh-CN" altLang="en-US" sz="2400" dirty="0">
                <a:solidFill>
                  <a:srgbClr val="FF0000"/>
                </a:solidFill>
                <a:latin typeface="华文细黑"/>
                <a:ea typeface="华文细黑"/>
                <a:cs typeface="华文细黑"/>
              </a:rPr>
              <a:t>，转向主。 </a:t>
            </a:r>
            <a:endParaRPr lang="en-US" altLang="zh-CN" sz="2400" dirty="0" smtClean="0">
              <a:solidFill>
                <a:srgbClr val="FF0000"/>
              </a:solidFill>
              <a:latin typeface="华文细黑"/>
              <a:ea typeface="华文细黑"/>
              <a:cs typeface="华文细黑"/>
            </a:endParaRPr>
          </a:p>
          <a:p>
            <a:r>
              <a:rPr lang="en-US" sz="2400" dirty="0" smtClean="0">
                <a:latin typeface="Arial Narrow"/>
                <a:cs typeface="Arial Narrow"/>
              </a:rPr>
              <a:t>“</a:t>
            </a:r>
            <a:r>
              <a:rPr lang="en-US" sz="2400" dirty="0">
                <a:latin typeface="Arial Narrow"/>
                <a:cs typeface="Arial Narrow"/>
              </a:rPr>
              <a:t>All those who lived in </a:t>
            </a:r>
            <a:r>
              <a:rPr lang="en-US" sz="2400" dirty="0" err="1">
                <a:latin typeface="Arial Narrow"/>
                <a:cs typeface="Arial Narrow"/>
              </a:rPr>
              <a:t>Lydda</a:t>
            </a:r>
            <a:r>
              <a:rPr lang="en-US" sz="2400" dirty="0">
                <a:latin typeface="Arial Narrow"/>
                <a:cs typeface="Arial Narrow"/>
              </a:rPr>
              <a:t> and Sharon saw him and turned to the Lord”(9:35)</a:t>
            </a:r>
            <a:r>
              <a:rPr lang="en-US" sz="2400" dirty="0" smtClean="0">
                <a:latin typeface="Arial Narrow"/>
                <a:cs typeface="Arial Narrow"/>
              </a:rPr>
              <a:t>. </a:t>
            </a:r>
            <a:r>
              <a:rPr lang="en-US" sz="2400" b="1" dirty="0" smtClean="0">
                <a:latin typeface="Arial Narrow"/>
                <a:cs typeface="Arial Narrow"/>
              </a:rPr>
              <a:t>A</a:t>
            </a:r>
            <a:r>
              <a:rPr lang="en-US" sz="2400" b="1" dirty="0">
                <a:latin typeface="Arial Narrow"/>
                <a:cs typeface="Arial Narrow"/>
              </a:rPr>
              <a:t>. See the healing.</a:t>
            </a:r>
            <a:r>
              <a:rPr lang="en-US" sz="2400" dirty="0">
                <a:latin typeface="Arial Narrow"/>
                <a:cs typeface="Arial Narrow"/>
              </a:rPr>
              <a:t> See the miracle of healing and reconciliation. He became a walking miracle!					 </a:t>
            </a:r>
          </a:p>
          <a:p>
            <a:r>
              <a:rPr lang="en-US" sz="2400" b="1" dirty="0">
                <a:latin typeface="Arial Narrow"/>
                <a:cs typeface="Arial Narrow"/>
              </a:rPr>
              <a:t>B. Turn to the Lord.</a:t>
            </a:r>
            <a:r>
              <a:rPr lang="en-US" sz="2400" dirty="0">
                <a:latin typeface="Arial Narrow"/>
                <a:cs typeface="Arial Narrow"/>
              </a:rPr>
              <a:t> “The Lord’s hand was with them, and a great number of people believed and turned to the Lord”(11:21).</a:t>
            </a:r>
          </a:p>
          <a:p>
            <a:r>
              <a:rPr lang="en-US" sz="2400" b="1" dirty="0">
                <a:latin typeface="Arial Narrow"/>
                <a:cs typeface="Arial Narrow"/>
              </a:rPr>
              <a:t>Application:</a:t>
            </a:r>
            <a:r>
              <a:rPr lang="en-US" sz="2400" dirty="0">
                <a:latin typeface="Arial Narrow"/>
                <a:cs typeface="Arial Narrow"/>
              </a:rPr>
              <a:t> All those who had contact with Aeneas in </a:t>
            </a:r>
            <a:r>
              <a:rPr lang="en-US" sz="2400" dirty="0" err="1">
                <a:latin typeface="Arial Narrow"/>
                <a:cs typeface="Arial Narrow"/>
              </a:rPr>
              <a:t>Lydda</a:t>
            </a:r>
            <a:r>
              <a:rPr lang="en-US" sz="2400" dirty="0">
                <a:latin typeface="Arial Narrow"/>
                <a:cs typeface="Arial Narrow"/>
              </a:rPr>
              <a:t> and Sharon saw proof of the miracle and turn to the </a:t>
            </a:r>
            <a:r>
              <a:rPr lang="en-US" sz="2400" dirty="0" smtClean="0">
                <a:latin typeface="Arial Narrow"/>
                <a:cs typeface="Arial Narrow"/>
              </a:rPr>
              <a:t>Lord. </a:t>
            </a:r>
            <a:endParaRPr lang="en-US" sz="2400" dirty="0">
              <a:latin typeface="Arial Narrow"/>
              <a:cs typeface="Arial Narrow"/>
            </a:endParaRPr>
          </a:p>
        </p:txBody>
      </p:sp>
      <p:sp>
        <p:nvSpPr>
          <p:cNvPr id="4" name="Rectangle 3"/>
          <p:cNvSpPr/>
          <p:nvPr/>
        </p:nvSpPr>
        <p:spPr>
          <a:xfrm>
            <a:off x="0" y="-7905"/>
            <a:ext cx="9144000" cy="463731"/>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33545"/>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四。</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灵的挑战。</a:t>
            </a:r>
            <a:r>
              <a:rPr lang="en-US" sz="2800" b="1" dirty="0" smtClean="0">
                <a:latin typeface="Arial Narrow"/>
                <a:cs typeface="Arial Narrow"/>
              </a:rPr>
              <a:t>4</a:t>
            </a:r>
            <a:r>
              <a:rPr lang="en-US" sz="2800" b="1" dirty="0">
                <a:latin typeface="Arial Narrow"/>
                <a:cs typeface="Arial Narrow"/>
              </a:rPr>
              <a:t>. </a:t>
            </a:r>
            <a:r>
              <a:rPr lang="en-US" altLang="zh-CN" sz="2800" b="1" dirty="0" smtClean="0">
                <a:latin typeface="Arial Narrow"/>
                <a:cs typeface="Arial Narrow"/>
              </a:rPr>
              <a:t>Spirit of </a:t>
            </a:r>
            <a:r>
              <a:rPr lang="en-US" sz="2800" b="1" dirty="0" smtClean="0">
                <a:latin typeface="Arial Narrow"/>
                <a:cs typeface="Arial Narrow"/>
              </a:rPr>
              <a:t>Christ’s </a:t>
            </a:r>
            <a:r>
              <a:rPr lang="en-US" sz="2800" b="1" dirty="0">
                <a:latin typeface="Arial Narrow"/>
                <a:cs typeface="Arial Narrow"/>
              </a:rPr>
              <a:t>challenge. </a:t>
            </a:r>
            <a:endParaRPr lang="en-US" sz="2800" dirty="0">
              <a:latin typeface="Arial Narrow"/>
              <a:cs typeface="Arial Narrow"/>
            </a:endParaRPr>
          </a:p>
        </p:txBody>
      </p:sp>
      <p:sp>
        <p:nvSpPr>
          <p:cNvPr id="6" name="TextBox 5"/>
          <p:cNvSpPr txBox="1"/>
          <p:nvPr/>
        </p:nvSpPr>
        <p:spPr>
          <a:xfrm>
            <a:off x="8433624" y="-46599"/>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smtClean="0">
                <a:solidFill>
                  <a:srgbClr val="0000FF"/>
                </a:solidFill>
                <a:latin typeface="Times"/>
                <a:cs typeface="Times"/>
              </a:rPr>
              <a:t>14)</a:t>
            </a:r>
            <a:endParaRPr lang="en-US" sz="2800" dirty="0">
              <a:solidFill>
                <a:srgbClr val="0000FF"/>
              </a:solidFill>
              <a:latin typeface="Times"/>
              <a:cs typeface="Times"/>
            </a:endParaRPr>
          </a:p>
        </p:txBody>
      </p:sp>
    </p:spTree>
    <p:extLst>
      <p:ext uri="{BB962C8B-B14F-4D97-AF65-F5344CB8AC3E}">
        <p14:creationId xmlns:p14="http://schemas.microsoft.com/office/powerpoint/2010/main" val="27867229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06645"/>
            <a:ext cx="9144000" cy="2677656"/>
          </a:xfrm>
          <a:prstGeom prst="rect">
            <a:avLst/>
          </a:prstGeom>
        </p:spPr>
        <p:txBody>
          <a:bodyPr wrap="square">
            <a:spAutoFit/>
          </a:bodyPr>
          <a:lstStyle/>
          <a:p>
            <a:r>
              <a:rPr lang="zh-CN" altLang="en-US" sz="2400" dirty="0">
                <a:solidFill>
                  <a:srgbClr val="FF0000"/>
                </a:solidFill>
                <a:latin typeface="华文细黑"/>
                <a:ea typeface="华文细黑"/>
                <a:cs typeface="华文细黑"/>
              </a:rPr>
              <a:t>上帝能为我们做的</a:t>
            </a:r>
            <a:r>
              <a:rPr lang="zh-CN" altLang="en-US" sz="2400" dirty="0" smtClean="0">
                <a:solidFill>
                  <a:srgbClr val="FF0000"/>
                </a:solidFill>
                <a:latin typeface="华文细黑"/>
                <a:ea typeface="华文细黑"/>
                <a:cs typeface="华文细黑"/>
              </a:rPr>
              <a:t>最大的神迹是什么</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有些人会称医好身体是上帝最伟大的神迹</a:t>
            </a:r>
            <a:r>
              <a:rPr lang="zh-CN" altLang="en-US" sz="2400" dirty="0">
                <a:solidFill>
                  <a:srgbClr val="FF0000"/>
                </a:solidFill>
                <a:latin typeface="华文细黑"/>
                <a:ea typeface="华文细黑"/>
                <a:cs typeface="华文细黑"/>
              </a:rPr>
              <a:t>，而</a:t>
            </a:r>
            <a:r>
              <a:rPr lang="zh-CN" altLang="en-US" sz="2400" dirty="0" smtClean="0">
                <a:solidFill>
                  <a:srgbClr val="FF0000"/>
                </a:solidFill>
                <a:latin typeface="华文细黑"/>
                <a:ea typeface="华文细黑"/>
                <a:cs typeface="华文细黑"/>
              </a:rPr>
              <a:t>其他人会投投票给叫死人复</a:t>
            </a:r>
            <a:r>
              <a:rPr lang="zh-CN" altLang="en-US" sz="2400" dirty="0">
                <a:solidFill>
                  <a:srgbClr val="FF0000"/>
                </a:solidFill>
                <a:latin typeface="华文细黑"/>
                <a:ea typeface="华文细黑"/>
                <a:cs typeface="华文细黑"/>
              </a:rPr>
              <a:t>活。但是，我认为，最伟</a:t>
            </a:r>
            <a:r>
              <a:rPr lang="zh-CN" altLang="en-US" sz="2400" dirty="0" smtClean="0">
                <a:solidFill>
                  <a:srgbClr val="FF0000"/>
                </a:solidFill>
                <a:latin typeface="华文细黑"/>
                <a:ea typeface="华文细黑"/>
                <a:cs typeface="华文细黑"/>
              </a:rPr>
              <a:t>大的神迹就是救恩一个失丧的罪人得着救恩和和解一对兄弟和解。</a:t>
            </a:r>
            <a:r>
              <a:rPr lang="zh-CN" altLang="en-US" sz="2400" dirty="0">
                <a:solidFill>
                  <a:srgbClr val="FF0000"/>
                </a:solidFill>
                <a:latin typeface="华文细黑"/>
                <a:ea typeface="华文细黑"/>
                <a:cs typeface="华文细黑"/>
              </a:rPr>
              <a:t>为什么？</a:t>
            </a:r>
            <a:r>
              <a:rPr lang="zh-CN" altLang="en-US" sz="2400" dirty="0" smtClean="0">
                <a:solidFill>
                  <a:srgbClr val="FF0000"/>
                </a:solidFill>
                <a:latin typeface="华文细黑"/>
                <a:ea typeface="华文细黑"/>
                <a:cs typeface="华文细黑"/>
              </a:rPr>
              <a:t>因为救恩与和解代价最大，</a:t>
            </a:r>
            <a:r>
              <a:rPr lang="zh-CN" altLang="en-US" sz="2400" dirty="0">
                <a:solidFill>
                  <a:srgbClr val="FF0000"/>
                </a:solidFill>
                <a:latin typeface="华文细黑"/>
                <a:ea typeface="华文细黑"/>
                <a:cs typeface="华文细黑"/>
              </a:rPr>
              <a:t>所产生的结果最大</a:t>
            </a:r>
            <a:r>
              <a:rPr lang="zh-CN" altLang="en-US" sz="2400" dirty="0" smtClean="0">
                <a:solidFill>
                  <a:srgbClr val="FF0000"/>
                </a:solidFill>
                <a:latin typeface="华文细黑"/>
                <a:ea typeface="华文细黑"/>
                <a:cs typeface="华文细黑"/>
              </a:rPr>
              <a:t>，带给上帝的</a:t>
            </a:r>
            <a:r>
              <a:rPr lang="zh-CN" altLang="en-US" sz="2400" dirty="0" smtClean="0">
                <a:solidFill>
                  <a:srgbClr val="FF0000"/>
                </a:solidFill>
                <a:latin typeface="华文细黑"/>
                <a:ea typeface="华文细黑"/>
                <a:cs typeface="华文细黑"/>
              </a:rPr>
              <a:t>荣耀</a:t>
            </a:r>
            <a:r>
              <a:rPr lang="zh-CN" altLang="en-US" sz="2400" dirty="0" smtClean="0">
                <a:solidFill>
                  <a:srgbClr val="FF0000"/>
                </a:solidFill>
                <a:latin typeface="华文细黑"/>
                <a:ea typeface="华文细黑"/>
                <a:cs typeface="华文细黑"/>
              </a:rPr>
              <a:t>也最大。</a:t>
            </a:r>
            <a:r>
              <a:rPr lang="en-US" altLang="zh-CN" sz="2400" dirty="0" smtClean="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一切都是出于神；他借着基督使我们与他和好，又将劝人与他和好的职分赐给我们”</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林后</a:t>
            </a:r>
            <a:r>
              <a:rPr lang="en-US" altLang="zh-CN" sz="2400" dirty="0" smtClean="0">
                <a:solidFill>
                  <a:srgbClr val="FF0000"/>
                </a:solidFill>
                <a:latin typeface="华文细黑"/>
                <a:ea typeface="华文细黑"/>
                <a:cs typeface="华文细黑"/>
              </a:rPr>
              <a:t>5:18</a:t>
            </a:r>
            <a:r>
              <a:rPr lang="en-US" altLang="zh-CN" sz="2400" dirty="0">
                <a:solidFill>
                  <a:srgbClr val="FF0000"/>
                </a:solidFill>
                <a:latin typeface="华文细黑"/>
                <a:ea typeface="华文细黑"/>
                <a:cs typeface="华文细黑"/>
              </a:rPr>
              <a:t>)</a:t>
            </a:r>
            <a:r>
              <a:rPr lang="zh-CN" altLang="zh-CN"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所以，你们要彼此接纳，如同基督接纳你们一样，使荣耀归于神</a:t>
            </a:r>
            <a:r>
              <a:rPr lang="en-US" altLang="zh-CN" sz="2400" dirty="0" smtClean="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罗</a:t>
            </a:r>
            <a:r>
              <a:rPr lang="en-US" altLang="zh-CN" sz="2400" dirty="0" smtClean="0">
                <a:solidFill>
                  <a:srgbClr val="FF0000"/>
                </a:solidFill>
                <a:latin typeface="华文细黑"/>
                <a:ea typeface="华文细黑"/>
                <a:cs typeface="华文细黑"/>
              </a:rPr>
              <a:t>15:7</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1" y="11625"/>
            <a:ext cx="9141412" cy="411119"/>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806" y="-100476"/>
            <a:ext cx="9077714" cy="523220"/>
          </a:xfrm>
          <a:prstGeom prst="rect">
            <a:avLst/>
          </a:prstGeom>
          <a:noFill/>
        </p:spPr>
        <p:txBody>
          <a:bodyPr wrap="square" rtlCol="0">
            <a:spAutoFit/>
          </a:bodyPr>
          <a:lstStyle/>
          <a:p>
            <a:r>
              <a:rPr lang="zh-CN" altLang="en-US" sz="2800" b="1" dirty="0" smtClean="0">
                <a:solidFill>
                  <a:srgbClr val="FF0000"/>
                </a:solidFill>
                <a:latin typeface="Arial Narrow"/>
                <a:ea typeface="华文细黑"/>
                <a:cs typeface="Arial Narrow"/>
              </a:rPr>
              <a:t>结论：</a:t>
            </a:r>
            <a:r>
              <a:rPr lang="en-US" sz="2800" b="1" dirty="0" smtClean="0">
                <a:latin typeface="Arial Narrow"/>
                <a:cs typeface="Arial Narrow"/>
              </a:rPr>
              <a:t>Conclusion:</a:t>
            </a:r>
            <a:endParaRPr lang="en-US" sz="2800" dirty="0"/>
          </a:p>
        </p:txBody>
      </p:sp>
      <p:sp>
        <p:nvSpPr>
          <p:cNvPr id="7" name="TextBox 6"/>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smtClean="0">
                <a:solidFill>
                  <a:srgbClr val="0000FF"/>
                </a:solidFill>
                <a:latin typeface="Times"/>
                <a:cs typeface="Times"/>
              </a:rPr>
              <a:t>1</a:t>
            </a:r>
            <a:r>
              <a:rPr lang="en-US" altLang="zh-CN" sz="2800" dirty="0">
                <a:solidFill>
                  <a:srgbClr val="0000FF"/>
                </a:solidFill>
                <a:latin typeface="Times"/>
                <a:cs typeface="Times"/>
              </a:rPr>
              <a:t>5</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6907304" y="3098248"/>
            <a:ext cx="2236696" cy="3759752"/>
          </a:xfrm>
          <a:prstGeom prst="rect">
            <a:avLst/>
          </a:prstGeom>
        </p:spPr>
      </p:pic>
      <p:sp>
        <p:nvSpPr>
          <p:cNvPr id="8" name="Rectangle 7"/>
          <p:cNvSpPr/>
          <p:nvPr/>
        </p:nvSpPr>
        <p:spPr>
          <a:xfrm>
            <a:off x="17721" y="2986529"/>
            <a:ext cx="7370594" cy="3785652"/>
          </a:xfrm>
          <a:prstGeom prst="rect">
            <a:avLst/>
          </a:prstGeom>
        </p:spPr>
        <p:txBody>
          <a:bodyPr wrap="square">
            <a:spAutoFit/>
          </a:bodyPr>
          <a:lstStyle/>
          <a:p>
            <a:r>
              <a:rPr lang="en-US" sz="2400" dirty="0">
                <a:latin typeface="Arial Narrow"/>
                <a:cs typeface="Arial Narrow"/>
              </a:rPr>
              <a:t>What is the greatest miracle that God can do for </a:t>
            </a:r>
            <a:r>
              <a:rPr lang="en-US" sz="2400" dirty="0" err="1">
                <a:latin typeface="Arial Narrow"/>
                <a:cs typeface="Arial Narrow"/>
              </a:rPr>
              <a:t>us</a:t>
            </a:r>
            <a:r>
              <a:rPr lang="en-US" sz="2400" dirty="0" err="1" smtClean="0">
                <a:latin typeface="Arial Narrow"/>
                <a:cs typeface="Arial Narrow"/>
              </a:rPr>
              <a:t>?Some</a:t>
            </a:r>
            <a:r>
              <a:rPr lang="en-US" sz="2400" dirty="0" smtClean="0">
                <a:latin typeface="Arial Narrow"/>
                <a:cs typeface="Arial Narrow"/>
              </a:rPr>
              <a:t> </a:t>
            </a:r>
            <a:r>
              <a:rPr lang="en-US" sz="2400" dirty="0">
                <a:latin typeface="Arial Narrow"/>
                <a:cs typeface="Arial Narrow"/>
              </a:rPr>
              <a:t>would call the healing of the body God’s greatest </a:t>
            </a:r>
            <a:r>
              <a:rPr lang="en-US" sz="2400" dirty="0" err="1">
                <a:latin typeface="Arial Narrow"/>
                <a:cs typeface="Arial Narrow"/>
              </a:rPr>
              <a:t>miracle</a:t>
            </a:r>
            <a:r>
              <a:rPr lang="en-US" sz="2400" dirty="0" err="1" smtClean="0">
                <a:latin typeface="Arial Narrow"/>
                <a:cs typeface="Arial Narrow"/>
              </a:rPr>
              <a:t>,while</a:t>
            </a:r>
            <a:r>
              <a:rPr lang="en-US" sz="2400" dirty="0" smtClean="0">
                <a:latin typeface="Arial Narrow"/>
                <a:cs typeface="Arial Narrow"/>
              </a:rPr>
              <a:t> </a:t>
            </a:r>
            <a:r>
              <a:rPr lang="en-US" sz="2400" dirty="0">
                <a:latin typeface="Arial Narrow"/>
                <a:cs typeface="Arial Narrow"/>
              </a:rPr>
              <a:t>others would vote for the raising of the </a:t>
            </a:r>
            <a:r>
              <a:rPr lang="en-US" sz="2400" dirty="0" err="1" smtClean="0">
                <a:latin typeface="Arial Narrow"/>
                <a:cs typeface="Arial Narrow"/>
              </a:rPr>
              <a:t>dead.However,I</a:t>
            </a:r>
            <a:r>
              <a:rPr lang="en-US" sz="2400" dirty="0" smtClean="0">
                <a:latin typeface="Arial Narrow"/>
                <a:cs typeface="Arial Narrow"/>
              </a:rPr>
              <a:t> </a:t>
            </a:r>
            <a:r>
              <a:rPr lang="en-US" sz="2400" dirty="0">
                <a:latin typeface="Arial Narrow"/>
                <a:cs typeface="Arial Narrow"/>
              </a:rPr>
              <a:t>think that the greatest miracle of all is the salvation of a lost sinner and the reconciliation of a </a:t>
            </a:r>
            <a:r>
              <a:rPr lang="en-US" sz="2400" dirty="0" err="1">
                <a:latin typeface="Arial Narrow"/>
                <a:cs typeface="Arial Narrow"/>
              </a:rPr>
              <a:t>brother.Why?Because</a:t>
            </a:r>
            <a:r>
              <a:rPr lang="en-US" sz="2400" dirty="0">
                <a:latin typeface="Arial Narrow"/>
                <a:cs typeface="Arial Narrow"/>
              </a:rPr>
              <a:t> salvation and </a:t>
            </a:r>
            <a:r>
              <a:rPr lang="en-US" sz="2400" dirty="0" smtClean="0">
                <a:latin typeface="Arial Narrow"/>
                <a:cs typeface="Arial Narrow"/>
              </a:rPr>
              <a:t>recon-</a:t>
            </a:r>
            <a:r>
              <a:rPr lang="en-US" sz="2400" dirty="0" err="1" smtClean="0">
                <a:latin typeface="Arial Narrow"/>
                <a:cs typeface="Arial Narrow"/>
              </a:rPr>
              <a:t>ciliation</a:t>
            </a:r>
            <a:r>
              <a:rPr lang="en-US" sz="2400" dirty="0" smtClean="0">
                <a:latin typeface="Arial Narrow"/>
                <a:cs typeface="Arial Narrow"/>
              </a:rPr>
              <a:t> </a:t>
            </a:r>
            <a:r>
              <a:rPr lang="en-US" sz="2400" dirty="0">
                <a:latin typeface="Arial Narrow"/>
                <a:cs typeface="Arial Narrow"/>
              </a:rPr>
              <a:t>cost the greatest </a:t>
            </a:r>
            <a:r>
              <a:rPr lang="en-US" sz="2400" dirty="0" err="1">
                <a:latin typeface="Arial Narrow"/>
                <a:cs typeface="Arial Narrow"/>
              </a:rPr>
              <a:t>price</a:t>
            </a:r>
            <a:r>
              <a:rPr lang="en-US" sz="2400" dirty="0" err="1" smtClean="0">
                <a:latin typeface="Arial Narrow"/>
                <a:cs typeface="Arial Narrow"/>
              </a:rPr>
              <a:t>,it</a:t>
            </a:r>
            <a:r>
              <a:rPr lang="en-US" sz="2400" dirty="0" smtClean="0">
                <a:latin typeface="Arial Narrow"/>
                <a:cs typeface="Arial Narrow"/>
              </a:rPr>
              <a:t> </a:t>
            </a:r>
            <a:r>
              <a:rPr lang="en-US" sz="2400" dirty="0">
                <a:latin typeface="Arial Narrow"/>
                <a:cs typeface="Arial Narrow"/>
              </a:rPr>
              <a:t>produces the greatest results, and it brings the greatest glory to </a:t>
            </a:r>
            <a:r>
              <a:rPr lang="en-US" sz="2400" dirty="0" err="1">
                <a:latin typeface="Arial Narrow"/>
                <a:cs typeface="Arial Narrow"/>
              </a:rPr>
              <a:t>God.“All</a:t>
            </a:r>
            <a:r>
              <a:rPr lang="en-US" sz="2400" dirty="0">
                <a:latin typeface="Arial Narrow"/>
                <a:cs typeface="Arial Narrow"/>
              </a:rPr>
              <a:t> this is from </a:t>
            </a:r>
            <a:r>
              <a:rPr lang="en-US" sz="2400" dirty="0" err="1">
                <a:latin typeface="Arial Narrow"/>
                <a:cs typeface="Arial Narrow"/>
              </a:rPr>
              <a:t>God,who</a:t>
            </a:r>
            <a:r>
              <a:rPr lang="en-US" sz="2400" dirty="0">
                <a:latin typeface="Arial Narrow"/>
                <a:cs typeface="Arial Narrow"/>
              </a:rPr>
              <a:t> reconciled us to himself through Christ and gave us the ministry of reconciliation…</a:t>
            </a:r>
            <a:r>
              <a:rPr lang="en-US" sz="2400" dirty="0" smtClean="0">
                <a:latin typeface="Arial Narrow"/>
                <a:cs typeface="Arial Narrow"/>
              </a:rPr>
              <a:t>”(</a:t>
            </a:r>
            <a:r>
              <a:rPr lang="en-US" sz="2400" dirty="0">
                <a:latin typeface="Arial Narrow"/>
                <a:cs typeface="Arial Narrow"/>
              </a:rPr>
              <a:t>2Co.5:18).“Accept one </a:t>
            </a:r>
            <a:r>
              <a:rPr lang="en-US" sz="2400" dirty="0" err="1" smtClean="0">
                <a:latin typeface="Arial Narrow"/>
                <a:cs typeface="Arial Narrow"/>
              </a:rPr>
              <a:t>another</a:t>
            </a:r>
            <a:r>
              <a:rPr lang="en-US" sz="2400" dirty="0" err="1">
                <a:latin typeface="Arial Narrow"/>
                <a:cs typeface="Arial Narrow"/>
              </a:rPr>
              <a:t>,then,just</a:t>
            </a:r>
            <a:r>
              <a:rPr lang="en-US" sz="2400" dirty="0">
                <a:latin typeface="Arial Narrow"/>
                <a:cs typeface="Arial Narrow"/>
              </a:rPr>
              <a:t> as Christ accepted </a:t>
            </a:r>
            <a:r>
              <a:rPr lang="en-US" sz="2400" dirty="0" err="1">
                <a:latin typeface="Arial Narrow"/>
                <a:cs typeface="Arial Narrow"/>
              </a:rPr>
              <a:t>you,in</a:t>
            </a:r>
            <a:r>
              <a:rPr lang="en-US" sz="2400" dirty="0">
                <a:latin typeface="Arial Narrow"/>
                <a:cs typeface="Arial Narrow"/>
              </a:rPr>
              <a:t> order to bring praise to God”(Ro.15:7). </a:t>
            </a:r>
            <a:endParaRPr lang="en-US" sz="2400" dirty="0">
              <a:latin typeface="Arial Narrow"/>
              <a:cs typeface="Arial Narrow"/>
            </a:endParaRPr>
          </a:p>
        </p:txBody>
      </p:sp>
    </p:spTree>
    <p:extLst>
      <p:ext uri="{BB962C8B-B14F-4D97-AF65-F5344CB8AC3E}">
        <p14:creationId xmlns:p14="http://schemas.microsoft.com/office/powerpoint/2010/main" val="21628777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41" y="-38933"/>
            <a:ext cx="9198681" cy="6839201"/>
          </a:xfrm>
        </p:spPr>
        <p:txBody>
          <a:bodyPr>
            <a:noAutofit/>
          </a:bodyPr>
          <a:lstStyle/>
          <a:p>
            <a:pPr algn="l"/>
            <a:r>
              <a:rPr lang="zh-CN" altLang="en-US" sz="3600" b="1" dirty="0">
                <a:solidFill>
                  <a:schemeClr val="tx1"/>
                </a:solidFill>
                <a:latin typeface="Arial Narrow"/>
                <a:ea typeface="华文细黑"/>
                <a:cs typeface="Arial Narrow"/>
              </a:rPr>
              <a:t>主日</a:t>
            </a:r>
            <a:r>
              <a:rPr lang="en-US" altLang="zh-CN" sz="3600" b="1" dirty="0">
                <a:solidFill>
                  <a:schemeClr val="tx1"/>
                </a:solidFill>
                <a:latin typeface="Arial Narrow"/>
                <a:ea typeface="华文细黑"/>
                <a:cs typeface="Arial Narrow"/>
              </a:rPr>
              <a:t>:</a:t>
            </a:r>
            <a:r>
              <a:rPr lang="zh-CN" altLang="en-US" sz="3600" dirty="0">
                <a:solidFill>
                  <a:schemeClr val="tx1"/>
                </a:solidFill>
                <a:latin typeface="Arial Narrow"/>
                <a:ea typeface="华文细黑"/>
                <a:cs typeface="Arial Narrow"/>
              </a:rPr>
              <a:t>二零一七年</a:t>
            </a:r>
            <a:r>
              <a:rPr lang="zh-CN" altLang="en-US" sz="3600" dirty="0" smtClean="0">
                <a:solidFill>
                  <a:schemeClr val="tx1"/>
                </a:solidFill>
                <a:latin typeface="Arial Narrow"/>
                <a:ea typeface="华文细黑"/>
                <a:cs typeface="Arial Narrow"/>
              </a:rPr>
              <a:t>四月</a:t>
            </a:r>
            <a:r>
              <a:rPr lang="zh-CN" altLang="en-US" sz="3600" dirty="0">
                <a:solidFill>
                  <a:schemeClr val="tx1"/>
                </a:solidFill>
                <a:latin typeface="Arial Narrow"/>
                <a:ea typeface="华文细黑"/>
                <a:cs typeface="Arial Narrow"/>
              </a:rPr>
              <a:t>三</a:t>
            </a:r>
            <a:r>
              <a:rPr lang="zh-CN" altLang="en-US" sz="3600" dirty="0" smtClean="0">
                <a:solidFill>
                  <a:schemeClr val="tx1"/>
                </a:solidFill>
                <a:latin typeface="Arial Narrow"/>
                <a:ea typeface="华文细黑"/>
                <a:cs typeface="Arial Narrow"/>
              </a:rPr>
              <a:t>十日</a:t>
            </a:r>
            <a:endParaRPr lang="en-US" altLang="zh-CN" sz="3600" dirty="0">
              <a:solidFill>
                <a:schemeClr val="tx1"/>
              </a:solidFill>
              <a:latin typeface="Arial Narrow"/>
              <a:ea typeface="华文细黑"/>
              <a:cs typeface="Arial Narrow"/>
            </a:endParaRPr>
          </a:p>
          <a:p>
            <a:pPr algn="l"/>
            <a:r>
              <a:rPr lang="en-US" altLang="zh-CN" sz="3600" b="1" dirty="0">
                <a:solidFill>
                  <a:schemeClr val="tx1"/>
                </a:solidFill>
                <a:latin typeface="Arial Narrow"/>
                <a:ea typeface="华文细黑"/>
                <a:cs typeface="Arial Narrow"/>
              </a:rPr>
              <a:t>Sunday: </a:t>
            </a:r>
            <a:r>
              <a:rPr lang="en-US" altLang="zh-CN" sz="3600" dirty="0">
                <a:solidFill>
                  <a:schemeClr val="tx1"/>
                </a:solidFill>
                <a:latin typeface="Arial Narrow"/>
                <a:ea typeface="华文细黑"/>
                <a:cs typeface="Arial Narrow"/>
              </a:rPr>
              <a:t>April 30, 2017 </a:t>
            </a:r>
          </a:p>
          <a:p>
            <a:pPr algn="l"/>
            <a:r>
              <a:rPr lang="zh-CN" altLang="en-US" sz="3600" dirty="0">
                <a:solidFill>
                  <a:srgbClr val="0000FF"/>
                </a:solidFill>
                <a:latin typeface="Arial Narrow"/>
                <a:ea typeface="华文细黑"/>
                <a:cs typeface="Arial Narrow"/>
              </a:rPr>
              <a:t>何礼义牧师</a:t>
            </a:r>
            <a:r>
              <a:rPr lang="en-US" altLang="zh-CN" sz="3600" dirty="0">
                <a:solidFill>
                  <a:srgbClr val="0000FF"/>
                </a:solidFill>
                <a:latin typeface="Arial Narrow"/>
                <a:ea typeface="华文细黑"/>
                <a:cs typeface="Arial Narrow"/>
              </a:rPr>
              <a:t> </a:t>
            </a:r>
            <a:r>
              <a:rPr lang="en-US" sz="3600" dirty="0">
                <a:solidFill>
                  <a:srgbClr val="0000FF"/>
                </a:solidFill>
                <a:latin typeface="Arial Narrow"/>
                <a:ea typeface="华文细黑"/>
                <a:cs typeface="Arial Narrow"/>
              </a:rPr>
              <a:t>Pastor Gary Hart</a:t>
            </a:r>
          </a:p>
          <a:p>
            <a:pPr algn="l"/>
            <a:r>
              <a:rPr lang="zh-CN" altLang="en-US" sz="3600" b="1" dirty="0">
                <a:solidFill>
                  <a:srgbClr val="660066"/>
                </a:solidFill>
                <a:latin typeface="Arial Narrow"/>
                <a:ea typeface="华文细黑"/>
                <a:cs typeface="Arial Narrow"/>
              </a:rPr>
              <a:t>题目：</a:t>
            </a:r>
            <a:r>
              <a:rPr lang="en-US" altLang="zh-CN" sz="3600" b="1" dirty="0" smtClean="0">
                <a:solidFill>
                  <a:srgbClr val="660066"/>
                </a:solidFill>
                <a:latin typeface="Arial Narrow"/>
                <a:ea typeface="华文细黑"/>
                <a:cs typeface="Arial Narrow"/>
              </a:rPr>
              <a:t>“</a:t>
            </a:r>
            <a:r>
              <a:rPr lang="zh-CN" altLang="en-US" sz="3600" b="1" dirty="0" smtClean="0">
                <a:solidFill>
                  <a:srgbClr val="660066"/>
                </a:solidFill>
                <a:latin typeface="Arial Narrow"/>
                <a:ea typeface="华文细黑"/>
                <a:cs typeface="Arial Narrow"/>
              </a:rPr>
              <a:t>满</a:t>
            </a:r>
            <a:r>
              <a:rPr lang="zh-CN" altLang="en-US" sz="3600" b="1" dirty="0" smtClean="0">
                <a:solidFill>
                  <a:srgbClr val="660066"/>
                </a:solidFill>
                <a:latin typeface="华文细黑"/>
                <a:ea typeface="华文细黑"/>
                <a:cs typeface="华文细黑"/>
              </a:rPr>
              <a:t>得医治</a:t>
            </a:r>
            <a:r>
              <a:rPr lang="zh-CN" altLang="en-US" sz="3600" b="1" dirty="0" smtClean="0">
                <a:solidFill>
                  <a:srgbClr val="660066"/>
                </a:solidFill>
                <a:latin typeface="华文细黑"/>
                <a:ea typeface="华文细黑"/>
                <a:cs typeface="华文细黑"/>
              </a:rPr>
              <a:t>的</a:t>
            </a:r>
            <a:r>
              <a:rPr lang="en-US" sz="3600" b="1" dirty="0">
                <a:solidFill>
                  <a:srgbClr val="660066"/>
                </a:solidFill>
                <a:latin typeface="华文细黑"/>
                <a:ea typeface="华文细黑"/>
                <a:cs typeface="华文细黑"/>
              </a:rPr>
              <a:t>教会 </a:t>
            </a:r>
            <a:r>
              <a:rPr lang="zh-TW" altLang="en-US" sz="3600" dirty="0">
                <a:solidFill>
                  <a:srgbClr val="660066"/>
                </a:solidFill>
                <a:latin typeface="华文细黑"/>
                <a:ea typeface="华文细黑"/>
                <a:cs typeface="华文细黑"/>
              </a:rPr>
              <a:t>。</a:t>
            </a:r>
            <a:r>
              <a:rPr lang="en-US" altLang="zh-TW" sz="3600" b="1" dirty="0">
                <a:solidFill>
                  <a:srgbClr val="660066"/>
                </a:solidFill>
                <a:latin typeface="Arial Narrow"/>
                <a:ea typeface="华文细黑"/>
                <a:cs typeface="Arial Narrow"/>
              </a:rPr>
              <a:t>”</a:t>
            </a:r>
          </a:p>
          <a:p>
            <a:pPr algn="l"/>
            <a:r>
              <a:rPr lang="en-US" sz="3600" b="1" dirty="0">
                <a:solidFill>
                  <a:srgbClr val="660066"/>
                </a:solidFill>
                <a:latin typeface="Arial Narrow"/>
                <a:ea typeface="华文细黑"/>
                <a:cs typeface="Arial Narrow"/>
              </a:rPr>
              <a:t>Topic: </a:t>
            </a:r>
            <a:r>
              <a:rPr lang="en-US" sz="3600" dirty="0">
                <a:solidFill>
                  <a:srgbClr val="660066"/>
                </a:solidFill>
                <a:latin typeface="Arial Narrow"/>
                <a:cs typeface="Arial Narrow"/>
              </a:rPr>
              <a:t>“Ful</a:t>
            </a:r>
            <a:r>
              <a:rPr lang="en-US" altLang="zh-CN" sz="3600" dirty="0">
                <a:solidFill>
                  <a:srgbClr val="660066"/>
                </a:solidFill>
                <a:latin typeface="Arial Narrow"/>
                <a:cs typeface="Arial Narrow"/>
              </a:rPr>
              <a:t>l of Healing </a:t>
            </a:r>
            <a:r>
              <a:rPr lang="en-US" sz="3600" dirty="0">
                <a:solidFill>
                  <a:srgbClr val="660066"/>
                </a:solidFill>
                <a:latin typeface="Arial Narrow"/>
                <a:cs typeface="Arial Narrow"/>
              </a:rPr>
              <a:t>Church.”</a:t>
            </a:r>
          </a:p>
          <a:p>
            <a:pPr algn="l"/>
            <a:r>
              <a:rPr lang="zh-CN" altLang="en-US" sz="3600" b="1" dirty="0">
                <a:solidFill>
                  <a:srgbClr val="FF0000"/>
                </a:solidFill>
                <a:latin typeface="华文细黑"/>
                <a:ea typeface="华文细黑"/>
                <a:cs typeface="华文细黑"/>
              </a:rPr>
              <a:t>经文</a:t>
            </a:r>
            <a:r>
              <a:rPr lang="en-US" altLang="zh-CN" sz="3600" b="1" dirty="0">
                <a:solidFill>
                  <a:srgbClr val="FF0000"/>
                </a:solidFill>
                <a:latin typeface="华文细黑"/>
                <a:ea typeface="华文细黑"/>
                <a:cs typeface="华文细黑"/>
              </a:rPr>
              <a:t>:</a:t>
            </a:r>
            <a:r>
              <a:rPr lang="zh-CN" altLang="en-US" sz="3600" b="1" dirty="0">
                <a:solidFill>
                  <a:srgbClr val="FF0000"/>
                </a:solidFill>
                <a:latin typeface="华文细黑"/>
                <a:ea typeface="华文细黑"/>
                <a:cs typeface="华文细黑"/>
              </a:rPr>
              <a:t>使徒行传</a:t>
            </a:r>
            <a:r>
              <a:rPr lang="en-US" altLang="zh-CN" sz="3600" b="1" dirty="0">
                <a:solidFill>
                  <a:srgbClr val="FF0000"/>
                </a:solidFill>
                <a:latin typeface="华文细黑"/>
                <a:ea typeface="华文细黑"/>
                <a:cs typeface="华文细黑"/>
              </a:rPr>
              <a:t>9:32-35</a:t>
            </a:r>
          </a:p>
          <a:p>
            <a:pPr algn="l"/>
            <a:r>
              <a:rPr lang="zh-TW" altLang="en-US" sz="3600" dirty="0">
                <a:solidFill>
                  <a:srgbClr val="008000"/>
                </a:solidFill>
                <a:latin typeface="华文细黑"/>
                <a:ea typeface="华文细黑"/>
                <a:cs typeface="华文细黑"/>
              </a:rPr>
              <a:t>“</a:t>
            </a:r>
            <a:r>
              <a:rPr lang="zh-CN" altLang="en-US" sz="3600" dirty="0">
                <a:solidFill>
                  <a:srgbClr val="008000"/>
                </a:solidFill>
                <a:latin typeface="华文细黑"/>
                <a:ea typeface="华文细黑"/>
                <a:cs typeface="华文细黑"/>
              </a:rPr>
              <a:t>他到了居住吕大的圣徒那里</a:t>
            </a:r>
            <a:r>
              <a:rPr lang="zh-TW" altLang="en-US" sz="3600" dirty="0">
                <a:solidFill>
                  <a:srgbClr val="008000"/>
                </a:solidFill>
                <a:latin typeface="华文细黑"/>
                <a:ea typeface="华文细黑"/>
                <a:cs typeface="华文细黑"/>
              </a:rPr>
              <a:t>”</a:t>
            </a:r>
            <a:r>
              <a:rPr lang="en-US" altLang="zh-TW" sz="3600" dirty="0">
                <a:solidFill>
                  <a:srgbClr val="008000"/>
                </a:solidFill>
                <a:latin typeface="华文细黑"/>
                <a:ea typeface="华文细黑"/>
                <a:cs typeface="华文细黑"/>
              </a:rPr>
              <a:t>(</a:t>
            </a:r>
            <a:r>
              <a:rPr lang="zh-CN" altLang="en-US" sz="3600" b="1" dirty="0">
                <a:solidFill>
                  <a:srgbClr val="008000"/>
                </a:solidFill>
                <a:latin typeface="华文细黑"/>
                <a:ea typeface="华文细黑"/>
                <a:cs typeface="华文细黑"/>
              </a:rPr>
              <a:t>徒</a:t>
            </a:r>
            <a:r>
              <a:rPr lang="en-US" altLang="zh-CN" sz="3600" b="1" dirty="0">
                <a:solidFill>
                  <a:srgbClr val="008000"/>
                </a:solidFill>
                <a:latin typeface="华文细黑"/>
                <a:ea typeface="华文细黑"/>
                <a:cs typeface="华文细黑"/>
              </a:rPr>
              <a:t>9:32).</a:t>
            </a:r>
            <a:endParaRPr lang="en-US" altLang="zh-TW" sz="3600" dirty="0">
              <a:solidFill>
                <a:srgbClr val="008000"/>
              </a:solidFill>
              <a:latin typeface="华文细黑"/>
              <a:ea typeface="华文细黑"/>
              <a:cs typeface="华文细黑"/>
            </a:endParaRPr>
          </a:p>
          <a:p>
            <a:pPr algn="l"/>
            <a:r>
              <a:rPr lang="en-US" sz="3600" b="1" dirty="0">
                <a:solidFill>
                  <a:srgbClr val="FF0000"/>
                </a:solidFill>
                <a:latin typeface="Arial Narrow"/>
                <a:ea typeface="华文细黑"/>
                <a:cs typeface="Arial Narrow"/>
              </a:rPr>
              <a:t>Text: Acts 9:32-35</a:t>
            </a:r>
            <a:endParaRPr lang="en-US" sz="3600" dirty="0">
              <a:solidFill>
                <a:srgbClr val="FF0000"/>
              </a:solidFill>
              <a:latin typeface="Arial Narrow"/>
              <a:ea typeface="华文细黑"/>
              <a:cs typeface="Arial Narrow"/>
            </a:endParaRPr>
          </a:p>
          <a:p>
            <a:pPr algn="l"/>
            <a:r>
              <a:rPr lang="en-US" sz="3600" dirty="0">
                <a:solidFill>
                  <a:srgbClr val="008000"/>
                </a:solidFill>
                <a:latin typeface="Arial Narrow"/>
                <a:cs typeface="Arial Narrow"/>
              </a:rPr>
              <a:t>“He went to visit the Lord’s people who lived in </a:t>
            </a:r>
            <a:r>
              <a:rPr lang="en-US" sz="3600" dirty="0" err="1">
                <a:solidFill>
                  <a:srgbClr val="008000"/>
                </a:solidFill>
                <a:latin typeface="Arial Narrow"/>
                <a:cs typeface="Arial Narrow"/>
              </a:rPr>
              <a:t>Lydda</a:t>
            </a:r>
            <a:r>
              <a:rPr lang="en-US" sz="3600" dirty="0">
                <a:solidFill>
                  <a:srgbClr val="008000"/>
                </a:solidFill>
                <a:latin typeface="Arial Narrow"/>
                <a:cs typeface="Arial Narrow"/>
              </a:rPr>
              <a:t>” (Ac.9:32).</a:t>
            </a:r>
            <a:endParaRPr lang="en-US" sz="3600" dirty="0">
              <a:solidFill>
                <a:srgbClr val="008000"/>
              </a:solidFill>
              <a:latin typeface="Arial Narrow"/>
              <a:ea typeface="华文细黑"/>
              <a:cs typeface="Arial Narrow"/>
            </a:endParaRPr>
          </a:p>
        </p:txBody>
      </p:sp>
      <p:sp>
        <p:nvSpPr>
          <p:cNvPr id="10" name="TextBox 9"/>
          <p:cNvSpPr txBox="1"/>
          <p:nvPr/>
        </p:nvSpPr>
        <p:spPr>
          <a:xfrm>
            <a:off x="8577692" y="6219729"/>
            <a:ext cx="1101818" cy="523220"/>
          </a:xfrm>
          <a:prstGeom prst="rect">
            <a:avLst/>
          </a:prstGeom>
          <a:noFill/>
        </p:spPr>
        <p:txBody>
          <a:bodyPr wrap="square" rtlCol="0">
            <a:spAutoFit/>
          </a:bodyPr>
          <a:lstStyle/>
          <a:p>
            <a:r>
              <a:rPr lang="en-US" altLang="zh-CN" sz="2800" dirty="0" smtClean="0">
                <a:solidFill>
                  <a:srgbClr val="0000FF"/>
                </a:solidFill>
                <a:latin typeface="Arial Narrow"/>
                <a:cs typeface="Arial Narrow"/>
              </a:rPr>
              <a:t>(1)</a:t>
            </a:r>
            <a:endParaRPr lang="en-US" sz="2800" dirty="0">
              <a:solidFill>
                <a:srgbClr val="0000FF"/>
              </a:solidFill>
              <a:latin typeface="Arial Narrow"/>
              <a:cs typeface="Arial Narrow"/>
            </a:endParaRPr>
          </a:p>
        </p:txBody>
      </p:sp>
      <p:pic>
        <p:nvPicPr>
          <p:cNvPr id="6" name="Picture 5" descr="Screen Shot 2017-01-02 at 9.2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628643"/>
            <a:ext cx="2610040" cy="940460"/>
          </a:xfrm>
          <a:prstGeom prst="rect">
            <a:avLst/>
          </a:prstGeom>
        </p:spPr>
      </p:pic>
      <p:pic>
        <p:nvPicPr>
          <p:cNvPr id="7" name="Picture 6" descr="Screen Shot 2017-01-10 at 1.5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254" y="-1"/>
            <a:ext cx="2640745" cy="1640757"/>
          </a:xfrm>
          <a:prstGeom prst="rect">
            <a:avLst/>
          </a:prstGeom>
        </p:spPr>
      </p:pic>
    </p:spTree>
    <p:extLst>
      <p:ext uri="{BB962C8B-B14F-4D97-AF65-F5344CB8AC3E}">
        <p14:creationId xmlns:p14="http://schemas.microsoft.com/office/powerpoint/2010/main" val="7982260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348093"/>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461665"/>
          </a:xfrm>
          <a:prstGeom prst="rect">
            <a:avLst/>
          </a:prstGeom>
          <a:noFill/>
        </p:spPr>
        <p:txBody>
          <a:bodyPr wrap="square" rtlCol="0">
            <a:spAutoFit/>
          </a:bodyPr>
          <a:lstStyle/>
          <a:p>
            <a:r>
              <a:rPr lang="zh-CN" altLang="en-US" sz="2400" b="1" dirty="0" smtClean="0">
                <a:solidFill>
                  <a:srgbClr val="FF0000"/>
                </a:solidFill>
                <a:latin typeface="Arial Narrow"/>
                <a:ea typeface="华文细黑"/>
                <a:cs typeface="Arial Narrow"/>
              </a:rPr>
              <a:t>引言</a:t>
            </a:r>
            <a:r>
              <a:rPr lang="en-US" altLang="zh-CN" sz="2400" b="1" dirty="0" smtClean="0">
                <a:solidFill>
                  <a:srgbClr val="FF0000"/>
                </a:solidFill>
                <a:latin typeface="Arial Narrow"/>
                <a:ea typeface="华文细黑"/>
                <a:cs typeface="Arial Narrow"/>
              </a:rPr>
              <a:t>:A</a:t>
            </a:r>
            <a:r>
              <a:rPr lang="zh-CN" altLang="en-US" sz="2400" b="1" dirty="0" smtClean="0">
                <a:solidFill>
                  <a:srgbClr val="FF0000"/>
                </a:solidFill>
                <a:latin typeface="Arial Narrow"/>
                <a:ea typeface="华文细黑"/>
                <a:cs typeface="Arial Narrow"/>
              </a:rPr>
              <a:t>。使徒行传的信息。</a:t>
            </a:r>
            <a:r>
              <a:rPr lang="en-US" sz="2400" b="1" dirty="0" smtClean="0">
                <a:effectLst/>
                <a:latin typeface="Arial Narrow"/>
                <a:ea typeface="华文细黑"/>
                <a:cs typeface="Arial Narrow"/>
              </a:rPr>
              <a:t> </a:t>
            </a:r>
            <a:r>
              <a:rPr lang="en-US" sz="2400" b="1" dirty="0" smtClean="0">
                <a:latin typeface="Arial Narrow"/>
                <a:cs typeface="Arial Narrow"/>
              </a:rPr>
              <a:t>Intro: </a:t>
            </a:r>
            <a:r>
              <a:rPr lang="en-US" sz="2400" b="1" dirty="0" err="1" smtClean="0">
                <a:latin typeface="Arial Narrow"/>
                <a:cs typeface="Arial Narrow"/>
              </a:rPr>
              <a:t>A.Message</a:t>
            </a:r>
            <a:r>
              <a:rPr lang="en-US" sz="2400" b="1" dirty="0" smtClean="0">
                <a:latin typeface="Arial Narrow"/>
                <a:cs typeface="Arial Narrow"/>
              </a:rPr>
              <a:t> </a:t>
            </a:r>
            <a:r>
              <a:rPr lang="en-US" sz="2400" b="1" dirty="0">
                <a:latin typeface="Arial Narrow"/>
                <a:cs typeface="Arial Narrow"/>
              </a:rPr>
              <a:t>of </a:t>
            </a:r>
            <a:r>
              <a:rPr lang="en-US" sz="2400" b="1" dirty="0" smtClean="0">
                <a:latin typeface="Arial Narrow"/>
                <a:cs typeface="Arial Narrow"/>
              </a:rPr>
              <a:t>Acts </a:t>
            </a:r>
            <a:r>
              <a:rPr lang="en-US" sz="2400" b="1" dirty="0">
                <a:latin typeface="Arial Narrow"/>
                <a:cs typeface="Arial Narrow"/>
              </a:rPr>
              <a:t>of the </a:t>
            </a:r>
            <a:r>
              <a:rPr lang="en-US" sz="2400" b="1" dirty="0" smtClean="0">
                <a:latin typeface="Arial Narrow"/>
                <a:cs typeface="Arial Narrow"/>
              </a:rPr>
              <a:t>Apostles.</a:t>
            </a:r>
            <a:r>
              <a:rPr lang="en-US" sz="2400" dirty="0" smtClean="0">
                <a:latin typeface="Arial Narrow"/>
                <a:cs typeface="Arial Narrow"/>
              </a:rPr>
              <a:t> </a:t>
            </a:r>
            <a:endParaRPr lang="en-US" sz="2400" b="1" dirty="0">
              <a:latin typeface="Arial Narrow"/>
              <a:ea typeface="华文细黑"/>
              <a:cs typeface="Arial Narrow"/>
            </a:endParaRPr>
          </a:p>
        </p:txBody>
      </p:sp>
      <p:sp>
        <p:nvSpPr>
          <p:cNvPr id="8" name="Rectangle 7"/>
          <p:cNvSpPr/>
          <p:nvPr/>
        </p:nvSpPr>
        <p:spPr>
          <a:xfrm>
            <a:off x="-43896" y="367602"/>
            <a:ext cx="9394730" cy="6370974"/>
          </a:xfrm>
          <a:prstGeom prst="rect">
            <a:avLst/>
          </a:prstGeom>
        </p:spPr>
        <p:txBody>
          <a:bodyPr wrap="square">
            <a:spAutoFit/>
          </a:bodyPr>
          <a:lstStyle/>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一</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基督建造祂的教会（基督的灵借着使徒在作工）。</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二</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圣灵的指挥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控制和赋权的事工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创立和加强了教会，并使它成长</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三</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一个过渡时期</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从耶稣的</a:t>
            </a:r>
            <a:r>
              <a:rPr lang="zh-CN" altLang="en-US" sz="2400" dirty="0">
                <a:solidFill>
                  <a:srgbClr val="FF0000"/>
                </a:solidFill>
                <a:latin typeface="华文细黑"/>
                <a:ea typeface="华文细黑"/>
                <a:cs typeface="华文细黑"/>
              </a:rPr>
              <a:t>事工</a:t>
            </a:r>
            <a:r>
              <a:rPr lang="zh-TW" altLang="en-US" sz="2400" dirty="0">
                <a:solidFill>
                  <a:srgbClr val="FF0000"/>
                </a:solidFill>
                <a:latin typeface="华文细黑"/>
                <a:ea typeface="华文细黑"/>
                <a:cs typeface="华文细黑"/>
              </a:rPr>
              <a:t>到使徒的</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从旧约到新约</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从以色列作神的见证</a:t>
            </a:r>
            <a:r>
              <a:rPr lang="zh-CN" altLang="en-US" sz="2400" dirty="0">
                <a:solidFill>
                  <a:srgbClr val="FF0000"/>
                </a:solidFill>
                <a:latin typeface="华文细黑"/>
                <a:ea typeface="华文细黑"/>
                <a:cs typeface="华文细黑"/>
              </a:rPr>
              <a:t>到教会作神</a:t>
            </a:r>
            <a:r>
              <a:rPr lang="zh-TW" altLang="en-US" sz="2400" dirty="0">
                <a:solidFill>
                  <a:srgbClr val="FF0000"/>
                </a:solidFill>
                <a:latin typeface="华文细黑"/>
                <a:ea typeface="华文细黑"/>
                <a:cs typeface="华文细黑"/>
              </a:rPr>
              <a:t>的见证</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从犹太教出来</a:t>
            </a:r>
            <a:r>
              <a:rPr lang="en-US" altLang="zh-TW"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 </a:t>
            </a:r>
            <a:r>
              <a:rPr lang="zh-TW" altLang="en-US" sz="2400" dirty="0">
                <a:solidFill>
                  <a:srgbClr val="FF0000"/>
                </a:solidFill>
                <a:latin typeface="华文细黑"/>
                <a:ea typeface="华文细黑"/>
                <a:cs typeface="华文细黑"/>
              </a:rPr>
              <a:t>教会</a:t>
            </a:r>
            <a:r>
              <a:rPr lang="zh-CN" altLang="en-US" sz="2400" dirty="0">
                <a:solidFill>
                  <a:srgbClr val="FF0000"/>
                </a:solidFill>
                <a:latin typeface="华文细黑"/>
                <a:ea typeface="华文细黑"/>
                <a:cs typeface="华文细黑"/>
              </a:rPr>
              <a:t>诞生</a:t>
            </a:r>
            <a:r>
              <a:rPr lang="zh-TW" altLang="en-US" sz="2400" dirty="0">
                <a:solidFill>
                  <a:srgbClr val="FF0000"/>
                </a:solidFill>
                <a:latin typeface="华文细黑"/>
                <a:ea typeface="华文细黑"/>
                <a:cs typeface="华文细黑"/>
              </a:rPr>
              <a:t>了。</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四</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a:t>
            </a:r>
            <a:r>
              <a:rPr lang="zh-TW" altLang="en-US" sz="2400" dirty="0">
                <a:solidFill>
                  <a:srgbClr val="FF0000"/>
                </a:solidFill>
                <a:latin typeface="华文细黑"/>
                <a:ea typeface="华文细黑"/>
                <a:cs typeface="华文细黑"/>
              </a:rPr>
              <a:t>显示大使命</a:t>
            </a:r>
            <a:r>
              <a:rPr lang="zh-CN" altLang="en-US" sz="2400" dirty="0">
                <a:solidFill>
                  <a:srgbClr val="FF0000"/>
                </a:solidFill>
                <a:latin typeface="华文细黑"/>
                <a:ea typeface="华文细黑"/>
                <a:cs typeface="华文细黑"/>
              </a:rPr>
              <a:t>得以遵行</a:t>
            </a:r>
            <a:r>
              <a:rPr lang="en-US" altLang="zh-TW" sz="2400" dirty="0">
                <a:solidFill>
                  <a:srgbClr val="FF0000"/>
                </a:solidFill>
                <a:latin typeface="华文细黑"/>
                <a:ea typeface="华文细黑"/>
                <a:cs typeface="华文细黑"/>
              </a:rPr>
              <a:t>(1:8)</a:t>
            </a:r>
            <a:r>
              <a:rPr lang="zh-TW" altLang="en-US" sz="2400" dirty="0">
                <a:solidFill>
                  <a:srgbClr val="FF0000"/>
                </a:solidFill>
                <a:latin typeface="华文细黑"/>
                <a:ea typeface="华文细黑"/>
                <a:cs typeface="华文细黑"/>
              </a:rPr>
              <a:t>从证人到耶路撒冷</a:t>
            </a:r>
            <a:r>
              <a:rPr lang="en-US" altLang="zh-TW" sz="2400" dirty="0">
                <a:solidFill>
                  <a:srgbClr val="FF0000"/>
                </a:solidFill>
                <a:latin typeface="华文细黑"/>
                <a:ea typeface="华文细黑"/>
                <a:cs typeface="华文细黑"/>
              </a:rPr>
              <a:t>(1-8),</a:t>
            </a:r>
            <a:r>
              <a:rPr lang="zh-CN" altLang="en-US" sz="2400" dirty="0">
                <a:solidFill>
                  <a:srgbClr val="FF0000"/>
                </a:solidFill>
                <a:latin typeface="华文细黑"/>
                <a:ea typeface="华文细黑"/>
                <a:cs typeface="华文细黑"/>
              </a:rPr>
              <a:t>到</a:t>
            </a:r>
            <a:r>
              <a:rPr lang="zh-TW" altLang="en-US" sz="2400" dirty="0">
                <a:solidFill>
                  <a:srgbClr val="FF0000"/>
                </a:solidFill>
                <a:latin typeface="华文细黑"/>
                <a:ea typeface="华文细黑"/>
                <a:cs typeface="华文细黑"/>
              </a:rPr>
              <a:t>犹太和撒玛利亚</a:t>
            </a:r>
            <a:r>
              <a:rPr lang="en-US" altLang="zh-TW" sz="2400" dirty="0">
                <a:solidFill>
                  <a:srgbClr val="FF0000"/>
                </a:solidFill>
                <a:latin typeface="华文细黑"/>
                <a:ea typeface="华文细黑"/>
                <a:cs typeface="华文细黑"/>
              </a:rPr>
              <a:t>(8-12)</a:t>
            </a:r>
            <a:r>
              <a:rPr lang="zh-CN" altLang="en-US" sz="2400" dirty="0">
                <a:solidFill>
                  <a:srgbClr val="FF0000"/>
                </a:solidFill>
                <a:latin typeface="华文细黑"/>
                <a:ea typeface="华文细黑"/>
                <a:cs typeface="华文细黑"/>
              </a:rPr>
              <a:t>并到</a:t>
            </a:r>
            <a:r>
              <a:rPr lang="zh-TW" altLang="en-US" sz="2400" dirty="0">
                <a:solidFill>
                  <a:srgbClr val="FF0000"/>
                </a:solidFill>
                <a:latin typeface="华文细黑"/>
                <a:ea typeface="华文细黑"/>
                <a:cs typeface="华文细黑"/>
              </a:rPr>
              <a:t>地</a:t>
            </a:r>
            <a:r>
              <a:rPr lang="zh-CN" altLang="en-US" sz="2400" dirty="0">
                <a:solidFill>
                  <a:srgbClr val="FF0000"/>
                </a:solidFill>
                <a:latin typeface="华文细黑"/>
                <a:ea typeface="华文细黑"/>
                <a:cs typeface="华文细黑"/>
              </a:rPr>
              <a:t>极</a:t>
            </a:r>
            <a:r>
              <a:rPr lang="en-US" altLang="zh-CN"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13-28)</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五</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圣灵将</a:t>
            </a:r>
            <a:r>
              <a:rPr lang="zh-TW" altLang="en-US" sz="2400" dirty="0">
                <a:solidFill>
                  <a:srgbClr val="FF0000"/>
                </a:solidFill>
                <a:latin typeface="华文细黑"/>
                <a:ea typeface="华文细黑"/>
                <a:cs typeface="华文细黑"/>
              </a:rPr>
              <a:t>继续</a:t>
            </a:r>
            <a:r>
              <a:rPr lang="zh-CN" altLang="en-US" sz="2400" dirty="0">
                <a:solidFill>
                  <a:srgbClr val="FF0000"/>
                </a:solidFill>
                <a:latin typeface="华文细黑"/>
                <a:ea typeface="华文细黑"/>
                <a:cs typeface="华文细黑"/>
              </a:rPr>
              <a:t>在教会作工，书写使徒行传</a:t>
            </a:r>
            <a:r>
              <a:rPr lang="en-US" altLang="zh-CN" sz="2400" dirty="0">
                <a:solidFill>
                  <a:srgbClr val="FF0000"/>
                </a:solidFill>
                <a:latin typeface="华文细黑"/>
                <a:ea typeface="华文细黑"/>
                <a:cs typeface="华文细黑"/>
              </a:rPr>
              <a:t>28</a:t>
            </a:r>
            <a:r>
              <a:rPr lang="zh-CN" altLang="en-US" sz="2400" dirty="0">
                <a:solidFill>
                  <a:srgbClr val="FF0000"/>
                </a:solidFill>
                <a:latin typeface="华文细黑"/>
                <a:ea typeface="华文细黑"/>
                <a:cs typeface="华文细黑"/>
              </a:rPr>
              <a:t>章</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加上）。</a:t>
            </a:r>
            <a:endParaRPr lang="en-US" altLang="zh-CN" sz="2400" dirty="0">
              <a:solidFill>
                <a:srgbClr val="FF0000"/>
              </a:solidFill>
              <a:latin typeface="华文细黑"/>
              <a:ea typeface="华文细黑"/>
              <a:cs typeface="华文细黑"/>
            </a:endParaRPr>
          </a:p>
          <a:p>
            <a:r>
              <a:rPr lang="en-US" sz="2400" dirty="0">
                <a:latin typeface="Arial Narrow"/>
                <a:cs typeface="Arial Narrow"/>
              </a:rPr>
              <a:t>(1)Christ builds His Church(the Acts of the Spirit of Christ through the Apostles). (2)The Acts were the Spirit’s directing, controlling, and empowering ministry that founded and strengthened the church and caused it to grow. </a:t>
            </a:r>
          </a:p>
          <a:p>
            <a:r>
              <a:rPr lang="en-US" sz="2400" dirty="0">
                <a:latin typeface="Arial Narrow"/>
                <a:cs typeface="Arial Narrow"/>
              </a:rPr>
              <a:t>(3)The Acts is a time of transitions: from ministry of Jesus to that of the apostles; from the Old Covenant to the New Covenant; from Israel as God’s witness to the Church as God’s witness; from Judaism is going out and Church is coming in. </a:t>
            </a:r>
          </a:p>
          <a:p>
            <a:r>
              <a:rPr lang="en-US" sz="2400" dirty="0">
                <a:latin typeface="Arial Narrow"/>
                <a:cs typeface="Arial Narrow"/>
              </a:rPr>
              <a:t>(4)The Acts show the fulfillment of the Great Commission(1:8) from the witness to Jerusalem(1-8), to Judea and Samaria(8-12), and to the ends of earth(13-28). </a:t>
            </a:r>
          </a:p>
          <a:p>
            <a:r>
              <a:rPr lang="en-US" sz="2400">
                <a:latin typeface="Arial Narrow"/>
                <a:cs typeface="Arial Narrow"/>
              </a:rPr>
              <a:t>(5)The Acts are the continuing Acts of the Spirit in Churches in 28 chapters(plus).</a:t>
            </a:r>
            <a:endParaRPr lang="en-US" altLang="zh-TW" sz="2400" dirty="0">
              <a:latin typeface="Arial Narrow"/>
              <a:ea typeface="华文细黑"/>
              <a:cs typeface="Arial Narrow"/>
            </a:endParaRPr>
          </a:p>
        </p:txBody>
      </p:sp>
      <p:sp>
        <p:nvSpPr>
          <p:cNvPr id="10" name="TextBox 9"/>
          <p:cNvSpPr txBox="1"/>
          <p:nvPr/>
        </p:nvSpPr>
        <p:spPr>
          <a:xfrm>
            <a:off x="8573850" y="-73128"/>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(2)</a:t>
            </a:r>
            <a:endParaRPr lang="en-US" sz="2800" dirty="0">
              <a:solidFill>
                <a:srgbClr val="0000FF"/>
              </a:solidFill>
              <a:latin typeface="华文细黑"/>
              <a:ea typeface="华文细黑"/>
              <a:cs typeface="华文细黑"/>
            </a:endParaRPr>
          </a:p>
        </p:txBody>
      </p:sp>
    </p:spTree>
    <p:extLst>
      <p:ext uri="{BB962C8B-B14F-4D97-AF65-F5344CB8AC3E}">
        <p14:creationId xmlns:p14="http://schemas.microsoft.com/office/powerpoint/2010/main" val="1691630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86212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22" name="TextBox 21"/>
          <p:cNvSpPr txBox="1"/>
          <p:nvPr/>
        </p:nvSpPr>
        <p:spPr>
          <a:xfrm>
            <a:off x="-86162" y="-13504"/>
            <a:ext cx="9153201" cy="954107"/>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B</a:t>
            </a:r>
            <a:r>
              <a:rPr lang="zh-CN" altLang="en-US" sz="2800" b="1" dirty="0" smtClean="0">
                <a:solidFill>
                  <a:srgbClr val="FF0000"/>
                </a:solidFill>
                <a:latin typeface="Arial Narrow"/>
                <a:ea typeface="华文细黑"/>
                <a:cs typeface="Arial Narrow"/>
              </a:rPr>
              <a:t>。</a:t>
            </a:r>
            <a:r>
              <a:rPr lang="zh-CN" altLang="en-US" sz="2800" b="1" dirty="0" smtClean="0">
                <a:solidFill>
                  <a:srgbClr val="FF0000"/>
                </a:solidFill>
                <a:latin typeface="华文细黑"/>
                <a:ea typeface="华文细黑"/>
                <a:cs typeface="华文细黑"/>
              </a:rPr>
              <a:t>吕大</a:t>
            </a:r>
            <a:r>
              <a:rPr lang="zh-CN" altLang="en-US" sz="2800" b="1" dirty="0" smtClean="0">
                <a:solidFill>
                  <a:srgbClr val="FF0000"/>
                </a:solidFill>
                <a:latin typeface="Arial Narrow"/>
                <a:ea typeface="华文细黑"/>
                <a:cs typeface="Arial Narrow"/>
              </a:rPr>
              <a:t>的</a:t>
            </a:r>
            <a:r>
              <a:rPr lang="zh-CN" altLang="en-US" sz="2800" b="1" dirty="0" smtClean="0">
                <a:solidFill>
                  <a:srgbClr val="FF0000"/>
                </a:solidFill>
                <a:latin typeface="Arial Narrow"/>
                <a:ea typeface="华文细黑"/>
                <a:cs typeface="Arial Narrow"/>
              </a:rPr>
              <a:t>地理位置。</a:t>
            </a:r>
            <a:endParaRPr lang="en-US" altLang="zh-CN" sz="2800" b="1" dirty="0" smtClean="0">
              <a:solidFill>
                <a:srgbClr val="FF0000"/>
              </a:solidFill>
              <a:latin typeface="Arial Narrow"/>
              <a:ea typeface="华文细黑"/>
              <a:cs typeface="Arial Narrow"/>
            </a:endParaRPr>
          </a:p>
          <a:p>
            <a:r>
              <a:rPr lang="en-US" sz="2800" b="1" dirty="0" smtClean="0">
                <a:latin typeface="Arial Narrow"/>
                <a:cs typeface="Arial Narrow"/>
              </a:rPr>
              <a:t>B. </a:t>
            </a:r>
            <a:r>
              <a:rPr lang="en-US" sz="2800" b="1" dirty="0" err="1" smtClean="0">
                <a:latin typeface="Arial Narrow"/>
                <a:cs typeface="Arial Narrow"/>
              </a:rPr>
              <a:t>Lydda</a:t>
            </a:r>
            <a:r>
              <a:rPr lang="en-US" altLang="zh-CN" sz="2800" b="1" dirty="0" smtClean="0">
                <a:latin typeface="Arial Narrow"/>
                <a:cs typeface="Arial Narrow"/>
              </a:rPr>
              <a:t> </a:t>
            </a:r>
            <a:r>
              <a:rPr lang="en-US" altLang="zh-CN" sz="2800" b="1" dirty="0" smtClean="0">
                <a:latin typeface="Arial Narrow"/>
                <a:cs typeface="Arial Narrow"/>
              </a:rPr>
              <a:t>l</a:t>
            </a:r>
            <a:r>
              <a:rPr lang="en-US" sz="2800" b="1" dirty="0" smtClean="0">
                <a:latin typeface="Arial Narrow"/>
                <a:cs typeface="Arial Narrow"/>
              </a:rPr>
              <a:t>ocation.</a:t>
            </a:r>
            <a:r>
              <a:rPr lang="en-US" sz="2800" dirty="0" smtClean="0">
                <a:latin typeface="Arial Narrow"/>
                <a:cs typeface="Arial Narrow"/>
              </a:rPr>
              <a:t> </a:t>
            </a:r>
            <a:endParaRPr lang="en-US" sz="2800" b="1" dirty="0">
              <a:latin typeface="Arial Narrow"/>
              <a:ea typeface="华文细黑"/>
              <a:cs typeface="Arial Narrow"/>
            </a:endParaRPr>
          </a:p>
        </p:txBody>
      </p:sp>
      <p:sp>
        <p:nvSpPr>
          <p:cNvPr id="12" name="TextBox 11"/>
          <p:cNvSpPr txBox="1"/>
          <p:nvPr/>
        </p:nvSpPr>
        <p:spPr>
          <a:xfrm>
            <a:off x="8573850" y="-73128"/>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(3)</a:t>
            </a:r>
            <a:endParaRPr lang="en-US" sz="2800" dirty="0">
              <a:solidFill>
                <a:srgbClr val="0000FF"/>
              </a:solidFill>
              <a:latin typeface="华文细黑"/>
              <a:ea typeface="华文细黑"/>
              <a:cs typeface="华文细黑"/>
            </a:endParaRPr>
          </a:p>
        </p:txBody>
      </p:sp>
      <p:pic>
        <p:nvPicPr>
          <p:cNvPr id="3" name="Picture 2"/>
          <p:cNvPicPr>
            <a:picLocks noChangeAspect="1"/>
          </p:cNvPicPr>
          <p:nvPr/>
        </p:nvPicPr>
        <p:blipFill>
          <a:blip r:embed="rId3"/>
          <a:stretch>
            <a:fillRect/>
          </a:stretch>
        </p:blipFill>
        <p:spPr>
          <a:xfrm>
            <a:off x="4833959" y="450092"/>
            <a:ext cx="4336331" cy="6431000"/>
          </a:xfrm>
          <a:prstGeom prst="rect">
            <a:avLst/>
          </a:prstGeom>
        </p:spPr>
      </p:pic>
      <p:pic>
        <p:nvPicPr>
          <p:cNvPr id="5" name="Picture 4"/>
          <p:cNvPicPr>
            <a:picLocks noChangeAspect="1"/>
          </p:cNvPicPr>
          <p:nvPr/>
        </p:nvPicPr>
        <p:blipFill>
          <a:blip r:embed="rId4"/>
          <a:stretch>
            <a:fillRect/>
          </a:stretch>
        </p:blipFill>
        <p:spPr>
          <a:xfrm>
            <a:off x="0" y="885214"/>
            <a:ext cx="4725376" cy="5943600"/>
          </a:xfrm>
          <a:prstGeom prst="rect">
            <a:avLst/>
          </a:prstGeom>
        </p:spPr>
      </p:pic>
    </p:spTree>
    <p:extLst>
      <p:ext uri="{BB962C8B-B14F-4D97-AF65-F5344CB8AC3E}">
        <p14:creationId xmlns:p14="http://schemas.microsoft.com/office/powerpoint/2010/main" val="2038408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3"/>
            <a:ext cx="9144000" cy="4096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523220"/>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C</a:t>
            </a:r>
            <a:r>
              <a:rPr lang="zh-CN" altLang="en-US" sz="2800" b="1" dirty="0" smtClean="0">
                <a:solidFill>
                  <a:srgbClr val="FF0000"/>
                </a:solidFill>
                <a:latin typeface="Arial Narrow"/>
                <a:ea typeface="华文细黑"/>
                <a:cs typeface="Arial Narrow"/>
              </a:rPr>
              <a:t>。</a:t>
            </a:r>
            <a:r>
              <a:rPr lang="zh-CN" altLang="en-US" sz="2800" b="1" dirty="0" smtClean="0">
                <a:solidFill>
                  <a:srgbClr val="FF0000"/>
                </a:solidFill>
                <a:latin typeface="华文细黑"/>
                <a:ea typeface="华文细黑"/>
                <a:cs typeface="华文细黑"/>
              </a:rPr>
              <a:t>吕大</a:t>
            </a:r>
            <a:r>
              <a:rPr lang="zh-CN" altLang="en-US" sz="2800" b="1" dirty="0" smtClean="0">
                <a:solidFill>
                  <a:srgbClr val="FF0000"/>
                </a:solidFill>
                <a:latin typeface="华文细黑"/>
                <a:ea typeface="华文细黑"/>
                <a:cs typeface="华文细黑"/>
              </a:rPr>
              <a:t>的历</a:t>
            </a:r>
            <a:r>
              <a:rPr lang="zh-CN" altLang="en-US" sz="2800" b="1" dirty="0" smtClean="0">
                <a:solidFill>
                  <a:srgbClr val="FF0000"/>
                </a:solidFill>
                <a:latin typeface="Arial Narrow"/>
                <a:ea typeface="华文细黑"/>
                <a:cs typeface="Arial Narrow"/>
              </a:rPr>
              <a:t>史</a:t>
            </a:r>
            <a:r>
              <a:rPr lang="zh-CN" altLang="en-US" sz="2800" b="1" dirty="0" smtClean="0">
                <a:solidFill>
                  <a:srgbClr val="FF0000"/>
                </a:solidFill>
                <a:latin typeface="Arial Narrow"/>
                <a:ea typeface="华文细黑"/>
                <a:cs typeface="Arial Narrow"/>
              </a:rPr>
              <a:t>背景。</a:t>
            </a:r>
            <a:r>
              <a:rPr lang="en-US" sz="2800" b="1" dirty="0" smtClean="0">
                <a:latin typeface="Arial Narrow"/>
                <a:cs typeface="Arial Narrow"/>
              </a:rPr>
              <a:t>C</a:t>
            </a:r>
            <a:r>
              <a:rPr lang="en-US" sz="2800" b="1" dirty="0">
                <a:latin typeface="Arial Narrow"/>
                <a:cs typeface="Arial Narrow"/>
              </a:rPr>
              <a:t>. </a:t>
            </a:r>
            <a:r>
              <a:rPr lang="en-US" sz="2800" b="1" dirty="0" err="1">
                <a:latin typeface="Arial Narrow"/>
                <a:cs typeface="Arial Narrow"/>
              </a:rPr>
              <a:t>Lydda</a:t>
            </a:r>
            <a:r>
              <a:rPr lang="en-US" sz="2800" b="1" dirty="0">
                <a:latin typeface="Arial Narrow"/>
                <a:cs typeface="Arial Narrow"/>
              </a:rPr>
              <a:t> </a:t>
            </a:r>
            <a:r>
              <a:rPr lang="en-US" sz="2800" b="1" dirty="0" smtClean="0">
                <a:latin typeface="Arial Narrow"/>
                <a:cs typeface="Arial Narrow"/>
              </a:rPr>
              <a:t>historical background</a:t>
            </a:r>
            <a:r>
              <a:rPr lang="en-US" sz="2800" dirty="0" smtClean="0">
                <a:latin typeface="Arial Narrow"/>
                <a:cs typeface="Arial Narrow"/>
              </a:rPr>
              <a:t>.</a:t>
            </a:r>
            <a:endParaRPr lang="en-US" sz="2800" b="1" dirty="0">
              <a:latin typeface="Arial Narrow"/>
              <a:ea typeface="华文细黑"/>
              <a:cs typeface="Arial Narrow"/>
            </a:endParaRPr>
          </a:p>
        </p:txBody>
      </p:sp>
      <p:sp>
        <p:nvSpPr>
          <p:cNvPr id="8" name="Rectangle 7"/>
          <p:cNvSpPr/>
          <p:nvPr/>
        </p:nvSpPr>
        <p:spPr>
          <a:xfrm>
            <a:off x="-43895" y="444578"/>
            <a:ext cx="9187896" cy="5940088"/>
          </a:xfrm>
          <a:prstGeom prst="rect">
            <a:avLst/>
          </a:prstGeom>
        </p:spPr>
        <p:txBody>
          <a:bodyPr wrap="square">
            <a:spAutoFit/>
          </a:bodyPr>
          <a:lstStyle/>
          <a:p>
            <a:r>
              <a:rPr lang="en-US" altLang="zh-CN" sz="2600" dirty="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一</a:t>
            </a:r>
            <a:r>
              <a:rPr lang="en-US" altLang="zh-CN"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吕大</a:t>
            </a:r>
            <a:r>
              <a:rPr lang="zh-CN" altLang="en-US" sz="2600" dirty="0" smtClean="0">
                <a:solidFill>
                  <a:srgbClr val="FF0000"/>
                </a:solidFill>
                <a:latin typeface="华文细黑"/>
                <a:ea typeface="华文细黑"/>
                <a:cs typeface="华文细黑"/>
              </a:rPr>
              <a:t>城或</a:t>
            </a:r>
            <a:r>
              <a:rPr lang="zh-CN" altLang="en-US" sz="2600" dirty="0" smtClean="0">
                <a:solidFill>
                  <a:srgbClr val="FF0000"/>
                </a:solidFill>
                <a:latin typeface="华文细黑"/>
                <a:ea typeface="华文细黑"/>
                <a:cs typeface="华文细黑"/>
              </a:rPr>
              <a:t>罗德城</a:t>
            </a:r>
            <a:r>
              <a:rPr lang="en-US" altLang="zh-CN" sz="2600" dirty="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代上</a:t>
            </a:r>
            <a:r>
              <a:rPr lang="en-US" altLang="zh-CN" sz="2600" dirty="0" smtClean="0">
                <a:solidFill>
                  <a:srgbClr val="FF0000"/>
                </a:solidFill>
                <a:latin typeface="华文细黑"/>
                <a:ea typeface="华文细黑"/>
                <a:cs typeface="华文细黑"/>
              </a:rPr>
              <a:t>8:12)</a:t>
            </a:r>
            <a:r>
              <a:rPr lang="zh-CN" altLang="en-US" sz="2600" dirty="0" smtClean="0">
                <a:solidFill>
                  <a:srgbClr val="FF0000"/>
                </a:solidFill>
                <a:latin typeface="华文细黑"/>
                <a:ea typeface="华文细黑"/>
                <a:cs typeface="华文细黑"/>
              </a:rPr>
              <a:t>是沙仑</a:t>
            </a:r>
            <a:r>
              <a:rPr lang="zh-CN" altLang="en-US" sz="2600" dirty="0" smtClean="0">
                <a:solidFill>
                  <a:srgbClr val="FF0000"/>
                </a:solidFill>
                <a:latin typeface="华文细黑"/>
                <a:ea typeface="华文细黑"/>
                <a:cs typeface="华文细黑"/>
              </a:rPr>
              <a:t>附近的便雅悯的小城</a:t>
            </a:r>
            <a:r>
              <a:rPr lang="zh-CN" altLang="en-US" sz="2600" dirty="0">
                <a:solidFill>
                  <a:srgbClr val="FF0000"/>
                </a:solidFill>
                <a:latin typeface="华文细黑"/>
                <a:ea typeface="华文细黑"/>
                <a:cs typeface="华文细黑"/>
              </a:rPr>
              <a:t>。在约帕以东约</a:t>
            </a:r>
            <a:r>
              <a:rPr lang="en-US" altLang="zh-CN" sz="2600" dirty="0">
                <a:solidFill>
                  <a:srgbClr val="FF0000"/>
                </a:solidFill>
                <a:latin typeface="华文细黑"/>
                <a:ea typeface="华文细黑"/>
                <a:cs typeface="华文细黑"/>
              </a:rPr>
              <a:t>9</a:t>
            </a:r>
            <a:r>
              <a:rPr lang="zh-CN" altLang="en-US" sz="2600" dirty="0">
                <a:solidFill>
                  <a:srgbClr val="FF0000"/>
                </a:solidFill>
                <a:latin typeface="华文细黑"/>
                <a:ea typeface="华文细黑"/>
                <a:cs typeface="华文细黑"/>
              </a:rPr>
              <a:t>英里，从海港到耶路撒冷的路上。</a:t>
            </a:r>
            <a:endParaRPr lang="en-US" altLang="zh-TW" sz="2600" dirty="0" smtClean="0">
              <a:solidFill>
                <a:srgbClr val="FF0000"/>
              </a:solidFill>
              <a:latin typeface="华文细黑"/>
              <a:ea typeface="华文细黑"/>
              <a:cs typeface="华文细黑"/>
            </a:endParaRPr>
          </a:p>
          <a:p>
            <a:r>
              <a:rPr lang="en-US" altLang="zh-CN" sz="2600" dirty="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二</a:t>
            </a:r>
            <a:r>
              <a:rPr lang="en-US" altLang="zh-CN"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吕大</a:t>
            </a:r>
            <a:r>
              <a:rPr lang="zh-TW" altLang="en-US" sz="2600" dirty="0" smtClean="0">
                <a:solidFill>
                  <a:srgbClr val="FF0000"/>
                </a:solidFill>
                <a:latin typeface="华文细黑"/>
                <a:ea typeface="华文细黑"/>
                <a:cs typeface="华文细黑"/>
              </a:rPr>
              <a:t>教会是由五旬节的信徒</a:t>
            </a:r>
            <a:r>
              <a:rPr lang="zh-TW" altLang="en-US" sz="2600" dirty="0">
                <a:solidFill>
                  <a:srgbClr val="FF0000"/>
                </a:solidFill>
                <a:latin typeface="华文细黑"/>
                <a:ea typeface="华文细黑"/>
                <a:cs typeface="华文细黑"/>
              </a:rPr>
              <a:t>创立</a:t>
            </a:r>
            <a:r>
              <a:rPr lang="zh-TW" altLang="en-US" sz="2600" dirty="0" smtClean="0">
                <a:solidFill>
                  <a:srgbClr val="FF0000"/>
                </a:solidFill>
                <a:latin typeface="华文细黑"/>
                <a:ea typeface="华文细黑"/>
                <a:cs typeface="华文细黑"/>
              </a:rPr>
              <a:t>的</a:t>
            </a:r>
            <a:r>
              <a:rPr lang="zh-TW" altLang="en-US" sz="2600" dirty="0">
                <a:solidFill>
                  <a:srgbClr val="FF0000"/>
                </a:solidFill>
                <a:latin typeface="华文细黑"/>
                <a:ea typeface="华文细黑"/>
                <a:cs typeface="华文细黑"/>
              </a:rPr>
              <a:t>，</a:t>
            </a:r>
            <a:r>
              <a:rPr lang="zh-TW" altLang="en-US" sz="2600" dirty="0" smtClean="0">
                <a:solidFill>
                  <a:srgbClr val="FF0000"/>
                </a:solidFill>
                <a:latin typeface="华文细黑"/>
                <a:ea typeface="华文细黑"/>
                <a:cs typeface="华文细黑"/>
              </a:rPr>
              <a:t>在大</a:t>
            </a:r>
            <a:r>
              <a:rPr lang="zh-CN" altLang="en-US" sz="2600" dirty="0" smtClean="0">
                <a:solidFill>
                  <a:srgbClr val="FF0000"/>
                </a:solidFill>
                <a:latin typeface="华文细黑"/>
                <a:ea typeface="华文细黑"/>
                <a:cs typeface="华文细黑"/>
              </a:rPr>
              <a:t>逼迫</a:t>
            </a:r>
            <a:r>
              <a:rPr lang="zh-TW" altLang="en-US" sz="2600" dirty="0" smtClean="0">
                <a:solidFill>
                  <a:srgbClr val="FF0000"/>
                </a:solidFill>
                <a:latin typeface="华文细黑"/>
                <a:ea typeface="华文细黑"/>
                <a:cs typeface="华文细黑"/>
              </a:rPr>
              <a:t>期间</a:t>
            </a:r>
            <a:r>
              <a:rPr lang="zh-TW" altLang="en-US" sz="2600" dirty="0">
                <a:solidFill>
                  <a:srgbClr val="FF0000"/>
                </a:solidFill>
                <a:latin typeface="华文细黑"/>
                <a:ea typeface="华文细黑"/>
                <a:cs typeface="华文细黑"/>
              </a:rPr>
              <a:t>分散的忠实信徒，</a:t>
            </a:r>
            <a:r>
              <a:rPr lang="zh-TW" altLang="en-US" sz="2600" dirty="0" smtClean="0">
                <a:solidFill>
                  <a:srgbClr val="FF0000"/>
                </a:solidFill>
                <a:latin typeface="华文细黑"/>
                <a:ea typeface="华文细黑"/>
                <a:cs typeface="华文细黑"/>
              </a:rPr>
              <a:t>还有</a:t>
            </a:r>
            <a:r>
              <a:rPr lang="zh-TW" altLang="en-US" sz="2600" dirty="0">
                <a:solidFill>
                  <a:srgbClr val="FF0000"/>
                </a:solidFill>
                <a:latin typeface="华文细黑"/>
                <a:ea typeface="华文细黑"/>
                <a:cs typeface="华文细黑"/>
              </a:rPr>
              <a:t>传道人</a:t>
            </a:r>
            <a:r>
              <a:rPr lang="zh-CN" altLang="en-US" sz="2600" dirty="0" smtClean="0">
                <a:solidFill>
                  <a:srgbClr val="FF0000"/>
                </a:solidFill>
                <a:latin typeface="华文细黑"/>
                <a:ea typeface="华文细黑"/>
                <a:cs typeface="华文细黑"/>
              </a:rPr>
              <a:t>腓利，</a:t>
            </a:r>
            <a:r>
              <a:rPr lang="zh-TW" altLang="en-US" sz="2600" dirty="0" smtClean="0">
                <a:solidFill>
                  <a:srgbClr val="FF0000"/>
                </a:solidFill>
                <a:latin typeface="华文细黑"/>
                <a:ea typeface="华文细黑"/>
                <a:cs typeface="华文细黑"/>
              </a:rPr>
              <a:t>也在那里服事</a:t>
            </a:r>
            <a:r>
              <a:rPr lang="en-US" altLang="zh-TW" sz="2600" dirty="0" smtClean="0">
                <a:solidFill>
                  <a:srgbClr val="FF0000"/>
                </a:solidFill>
                <a:latin typeface="华文细黑"/>
                <a:ea typeface="华文细黑"/>
                <a:cs typeface="华文细黑"/>
              </a:rPr>
              <a:t>(8:40)</a:t>
            </a:r>
            <a:r>
              <a:rPr lang="zh-TW" altLang="en-US"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en-US" altLang="zh-CN" sz="2600" dirty="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三</a:t>
            </a:r>
            <a:r>
              <a:rPr lang="en-US" altLang="zh-CN" sz="2600" dirty="0" smtClean="0">
                <a:solidFill>
                  <a:srgbClr val="FF0000"/>
                </a:solidFill>
                <a:latin typeface="华文细黑"/>
                <a:ea typeface="华文细黑"/>
                <a:cs typeface="华文细黑"/>
              </a:rPr>
              <a:t>)</a:t>
            </a:r>
            <a:r>
              <a:rPr lang="zh-CN" altLang="en-US" sz="2600" dirty="0">
                <a:solidFill>
                  <a:srgbClr val="FF0000"/>
                </a:solidFill>
                <a:latin typeface="华文细黑"/>
                <a:ea typeface="华文细黑"/>
                <a:cs typeface="华文细黑"/>
              </a:rPr>
              <a:t>吕大</a:t>
            </a:r>
            <a:r>
              <a:rPr lang="zh-TW" altLang="en-US" sz="2600" dirty="0" smtClean="0">
                <a:solidFill>
                  <a:srgbClr val="FF0000"/>
                </a:solidFill>
                <a:latin typeface="华文细黑"/>
                <a:ea typeface="华文细黑"/>
                <a:cs typeface="华文细黑"/>
              </a:rPr>
              <a:t>教会</a:t>
            </a:r>
            <a:r>
              <a:rPr lang="zh-CN" altLang="en-US" sz="2600" dirty="0" smtClean="0">
                <a:solidFill>
                  <a:srgbClr val="FF0000"/>
                </a:solidFill>
                <a:latin typeface="华文细黑"/>
                <a:ea typeface="华文细黑"/>
                <a:cs typeface="华文细黑"/>
              </a:rPr>
              <a:t>代表</a:t>
            </a:r>
            <a:r>
              <a:rPr lang="zh-CN" altLang="en-US" sz="2600" dirty="0" smtClean="0">
                <a:solidFill>
                  <a:srgbClr val="FF0000"/>
                </a:solidFill>
                <a:latin typeface="华文细黑"/>
                <a:ea typeface="华文细黑"/>
                <a:cs typeface="华文细黑"/>
              </a:rPr>
              <a:t>“满</a:t>
            </a:r>
            <a:r>
              <a:rPr lang="zh-CN" altLang="en-US" sz="2600" dirty="0" smtClean="0">
                <a:solidFill>
                  <a:srgbClr val="FF0000"/>
                </a:solidFill>
                <a:latin typeface="华文细黑"/>
                <a:ea typeface="华文细黑"/>
                <a:cs typeface="华文细黑"/>
              </a:rPr>
              <a:t>得医治</a:t>
            </a:r>
            <a:r>
              <a:rPr lang="zh-CN" altLang="en-US" sz="2600" dirty="0" smtClean="0">
                <a:solidFill>
                  <a:srgbClr val="FF0000"/>
                </a:solidFill>
                <a:latin typeface="华文细黑"/>
                <a:ea typeface="华文细黑"/>
                <a:cs typeface="华文细黑"/>
              </a:rPr>
              <a:t>”</a:t>
            </a:r>
            <a:r>
              <a:rPr lang="zh-CN" altLang="en-US" sz="2600" dirty="0">
                <a:solidFill>
                  <a:srgbClr val="FF0000"/>
                </a:solidFill>
                <a:latin typeface="华文细黑"/>
                <a:ea typeface="华文细黑"/>
                <a:cs typeface="华文细黑"/>
              </a:rPr>
              <a:t>的教会。 </a:t>
            </a:r>
            <a:endParaRPr lang="en-US" altLang="zh-CN" sz="2600" dirty="0" smtClean="0">
              <a:solidFill>
                <a:srgbClr val="FF0000"/>
              </a:solidFill>
              <a:latin typeface="华文细黑"/>
              <a:ea typeface="华文细黑"/>
              <a:cs typeface="华文细黑"/>
            </a:endParaRPr>
          </a:p>
          <a:p>
            <a:r>
              <a:rPr lang="en-US" altLang="zh-CN"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四</a:t>
            </a:r>
            <a:r>
              <a:rPr lang="en-US" altLang="zh-CN" sz="2600" dirty="0" smtClean="0">
                <a:solidFill>
                  <a:srgbClr val="FF0000"/>
                </a:solidFill>
                <a:latin typeface="华文细黑"/>
                <a:ea typeface="华文细黑"/>
                <a:cs typeface="华文细黑"/>
              </a:rPr>
              <a:t>)</a:t>
            </a:r>
            <a:r>
              <a:rPr lang="zh-CN" altLang="en-US" sz="2600" dirty="0">
                <a:solidFill>
                  <a:srgbClr val="FF0000"/>
                </a:solidFill>
                <a:latin typeface="华文细黑"/>
                <a:ea typeface="华文细黑"/>
                <a:cs typeface="华文细黑"/>
              </a:rPr>
              <a:t>吕大意思</a:t>
            </a:r>
            <a:r>
              <a:rPr lang="zh-CN" altLang="en-US" sz="2600" dirty="0" smtClean="0">
                <a:solidFill>
                  <a:srgbClr val="FF0000"/>
                </a:solidFill>
                <a:latin typeface="华文细黑"/>
                <a:ea typeface="华文细黑"/>
                <a:cs typeface="华文细黑"/>
              </a:rPr>
              <a:t>是</a:t>
            </a:r>
            <a:r>
              <a:rPr lang="zh-CN" altLang="en-US" sz="2600" dirty="0" smtClean="0">
                <a:solidFill>
                  <a:srgbClr val="FF0000"/>
                </a:solidFill>
                <a:latin typeface="华文细黑"/>
                <a:ea typeface="华文细黑"/>
                <a:cs typeface="华文细黑"/>
              </a:rPr>
              <a:t>“</a:t>
            </a:r>
            <a:r>
              <a:rPr lang="zh-CN" altLang="en-US" sz="2600" dirty="0">
                <a:solidFill>
                  <a:srgbClr val="FF0000"/>
                </a:solidFill>
                <a:latin typeface="华文细黑"/>
                <a:ea typeface="华文细黑"/>
                <a:cs typeface="华文细黑"/>
              </a:rPr>
              <a:t>冲突”。 我们与罪恶，冲突和悲伤斗争</a:t>
            </a:r>
            <a:r>
              <a:rPr lang="zh-CN" altLang="en-US"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en-US" sz="2800" dirty="0" smtClean="0">
                <a:latin typeface="Arial Narrow"/>
                <a:cs typeface="Arial Narrow"/>
              </a:rPr>
              <a:t>(1) The </a:t>
            </a:r>
            <a:r>
              <a:rPr lang="en-US" sz="2800" dirty="0">
                <a:latin typeface="Arial Narrow"/>
                <a:cs typeface="Arial Narrow"/>
              </a:rPr>
              <a:t>city of </a:t>
            </a:r>
            <a:r>
              <a:rPr lang="en-US" sz="2800" dirty="0" err="1">
                <a:latin typeface="Arial Narrow"/>
                <a:cs typeface="Arial Narrow"/>
              </a:rPr>
              <a:t>Lydda</a:t>
            </a:r>
            <a:r>
              <a:rPr lang="en-US" sz="2800" dirty="0">
                <a:latin typeface="Arial Narrow"/>
                <a:cs typeface="Arial Narrow"/>
              </a:rPr>
              <a:t> or </a:t>
            </a:r>
            <a:r>
              <a:rPr lang="en-US" sz="2800" dirty="0" err="1">
                <a:latin typeface="Arial Narrow"/>
                <a:cs typeface="Arial Narrow"/>
              </a:rPr>
              <a:t>Lod</a:t>
            </a:r>
            <a:r>
              <a:rPr lang="en-US" sz="2800" dirty="0">
                <a:latin typeface="Arial Narrow"/>
                <a:cs typeface="Arial Narrow"/>
              </a:rPr>
              <a:t> (</a:t>
            </a:r>
            <a:r>
              <a:rPr lang="en-US" sz="2800" dirty="0" smtClean="0">
                <a:latin typeface="Arial Narrow"/>
                <a:cs typeface="Arial Narrow"/>
              </a:rPr>
              <a:t>1Chr.</a:t>
            </a:r>
            <a:r>
              <a:rPr lang="en-US" sz="2800" dirty="0">
                <a:latin typeface="Arial Narrow"/>
                <a:cs typeface="Arial Narrow"/>
              </a:rPr>
              <a:t>8:12)was a </a:t>
            </a:r>
            <a:r>
              <a:rPr lang="en-US" sz="2800" dirty="0" err="1">
                <a:latin typeface="Arial Narrow"/>
                <a:cs typeface="Arial Narrow"/>
              </a:rPr>
              <a:t>Benjaminite</a:t>
            </a:r>
            <a:r>
              <a:rPr lang="en-US" sz="2800" dirty="0">
                <a:latin typeface="Arial Narrow"/>
                <a:cs typeface="Arial Narrow"/>
              </a:rPr>
              <a:t> town near the Plain of </a:t>
            </a:r>
            <a:r>
              <a:rPr lang="en-US" sz="2800" dirty="0" err="1" smtClean="0">
                <a:latin typeface="Arial Narrow"/>
                <a:cs typeface="Arial Narrow"/>
              </a:rPr>
              <a:t>Sharon.It</a:t>
            </a:r>
            <a:r>
              <a:rPr lang="en-US" sz="2800" dirty="0" smtClean="0">
                <a:latin typeface="Arial Narrow"/>
                <a:cs typeface="Arial Narrow"/>
              </a:rPr>
              <a:t> is </a:t>
            </a:r>
            <a:r>
              <a:rPr lang="en-US" sz="2800" dirty="0">
                <a:latin typeface="Arial Narrow"/>
                <a:cs typeface="Arial Narrow"/>
              </a:rPr>
              <a:t>about 9 miles east of Joppa, on the road from the seaport to Jerusalem. </a:t>
            </a:r>
            <a:endParaRPr lang="en-US" sz="2800" dirty="0" smtClean="0">
              <a:latin typeface="Arial Narrow"/>
              <a:cs typeface="Arial Narrow"/>
            </a:endParaRPr>
          </a:p>
          <a:p>
            <a:r>
              <a:rPr lang="en-US" sz="2800" dirty="0" smtClean="0">
                <a:latin typeface="Arial Narrow"/>
                <a:cs typeface="Arial Narrow"/>
              </a:rPr>
              <a:t>(</a:t>
            </a:r>
            <a:r>
              <a:rPr lang="en-US" sz="2800" dirty="0">
                <a:latin typeface="Arial Narrow"/>
                <a:cs typeface="Arial Narrow"/>
              </a:rPr>
              <a:t>2) </a:t>
            </a:r>
            <a:r>
              <a:rPr lang="en-US" sz="2800" dirty="0" err="1">
                <a:latin typeface="Arial Narrow"/>
                <a:cs typeface="Arial Narrow"/>
              </a:rPr>
              <a:t>Lydda</a:t>
            </a:r>
            <a:r>
              <a:rPr lang="en-US" sz="2800" dirty="0">
                <a:latin typeface="Arial Narrow"/>
                <a:cs typeface="Arial Narrow"/>
              </a:rPr>
              <a:t> church was founded by believers from Pentecost, faithful believers who had been scattered during the great persecution, or Philip the evangelist had also ministered there (8:40). </a:t>
            </a:r>
            <a:endParaRPr lang="en-US" sz="2800" dirty="0" smtClean="0">
              <a:latin typeface="Arial Narrow"/>
              <a:cs typeface="Arial Narrow"/>
            </a:endParaRPr>
          </a:p>
          <a:p>
            <a:r>
              <a:rPr lang="en-US" sz="2800" dirty="0" smtClean="0">
                <a:latin typeface="Arial Narrow"/>
                <a:cs typeface="Arial Narrow"/>
              </a:rPr>
              <a:t>(</a:t>
            </a:r>
            <a:r>
              <a:rPr lang="en-US" sz="2800" dirty="0">
                <a:latin typeface="Arial Narrow"/>
                <a:cs typeface="Arial Narrow"/>
              </a:rPr>
              <a:t>3) </a:t>
            </a:r>
            <a:r>
              <a:rPr lang="en-US" sz="2800" dirty="0" err="1">
                <a:latin typeface="Arial Narrow"/>
                <a:cs typeface="Arial Narrow"/>
              </a:rPr>
              <a:t>Lydda</a:t>
            </a:r>
            <a:r>
              <a:rPr lang="en-US" sz="2800" dirty="0">
                <a:latin typeface="Arial Narrow"/>
                <a:cs typeface="Arial Narrow"/>
              </a:rPr>
              <a:t> church represents the “full of healing” church</a:t>
            </a:r>
            <a:r>
              <a:rPr lang="en-US" sz="2800" dirty="0" smtClean="0">
                <a:latin typeface="Arial Narrow"/>
                <a:cs typeface="Arial Narrow"/>
              </a:rPr>
              <a:t>.</a:t>
            </a:r>
          </a:p>
          <a:p>
            <a:r>
              <a:rPr lang="en-US" sz="2800" dirty="0" smtClean="0">
                <a:latin typeface="Arial Narrow"/>
                <a:cs typeface="Arial Narrow"/>
              </a:rPr>
              <a:t>(</a:t>
            </a:r>
            <a:r>
              <a:rPr lang="en-US" sz="2800" dirty="0">
                <a:latin typeface="Arial Narrow"/>
                <a:cs typeface="Arial Narrow"/>
              </a:rPr>
              <a:t>4) </a:t>
            </a:r>
            <a:r>
              <a:rPr lang="en-US" sz="2800" dirty="0" err="1">
                <a:latin typeface="Arial Narrow"/>
                <a:cs typeface="Arial Narrow"/>
              </a:rPr>
              <a:t>Lydda</a:t>
            </a:r>
            <a:r>
              <a:rPr lang="en-US" sz="2800" dirty="0">
                <a:latin typeface="Arial Narrow"/>
                <a:cs typeface="Arial Narrow"/>
              </a:rPr>
              <a:t> means “strife”. We struggle with sin, </a:t>
            </a:r>
            <a:r>
              <a:rPr lang="en-US" sz="2800" dirty="0" smtClean="0">
                <a:latin typeface="Arial Narrow"/>
                <a:cs typeface="Arial Narrow"/>
              </a:rPr>
              <a:t>strife, and sorrow</a:t>
            </a:r>
            <a:r>
              <a:rPr lang="en-US" sz="2800" dirty="0">
                <a:latin typeface="Arial Narrow"/>
                <a:cs typeface="Arial Narrow"/>
              </a:rPr>
              <a:t>.</a:t>
            </a:r>
            <a:endParaRPr lang="en-US" sz="2800" dirty="0">
              <a:latin typeface="Arial Narrow"/>
              <a:cs typeface="Arial Narrow"/>
            </a:endParaRPr>
          </a:p>
        </p:txBody>
      </p:sp>
      <p:sp>
        <p:nvSpPr>
          <p:cNvPr id="10" name="TextBox 9"/>
          <p:cNvSpPr txBox="1"/>
          <p:nvPr/>
        </p:nvSpPr>
        <p:spPr>
          <a:xfrm>
            <a:off x="8573850" y="-90480"/>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(4)</a:t>
            </a:r>
            <a:endParaRPr lang="en-US" sz="2800" dirty="0">
              <a:solidFill>
                <a:srgbClr val="0000FF"/>
              </a:solidFill>
              <a:latin typeface="华文细黑"/>
              <a:ea typeface="华文细黑"/>
              <a:cs typeface="华文细黑"/>
            </a:endParaRPr>
          </a:p>
        </p:txBody>
      </p:sp>
    </p:spTree>
    <p:extLst>
      <p:ext uri="{BB962C8B-B14F-4D97-AF65-F5344CB8AC3E}">
        <p14:creationId xmlns:p14="http://schemas.microsoft.com/office/powerpoint/2010/main" val="22615850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649" y="504971"/>
            <a:ext cx="9175649" cy="3416320"/>
          </a:xfrm>
          <a:prstGeom prst="rect">
            <a:avLst/>
          </a:prstGeom>
        </p:spPr>
        <p:txBody>
          <a:bodyPr wrap="square">
            <a:spAutoFit/>
          </a:bodyPr>
          <a:lstStyle/>
          <a:p>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彼得周流四方的时候，也到了居住吕大的圣徒哪里。遇见一个人，名叫以尼雅，得了瘫痪，在褥子上躺卧八年。彼得对他说，</a:t>
            </a:r>
            <a:r>
              <a:rPr lang="zh-CN" altLang="en-US" sz="2400" dirty="0">
                <a:solidFill>
                  <a:srgbClr val="FF0000"/>
                </a:solidFill>
                <a:latin typeface="华文细黑"/>
                <a:ea typeface="华文细黑"/>
                <a:cs typeface="华文细黑"/>
              </a:rPr>
              <a:t>以尼</a:t>
            </a:r>
            <a:r>
              <a:rPr lang="zh-CN" altLang="en-US" sz="2400" dirty="0" smtClean="0">
                <a:solidFill>
                  <a:srgbClr val="FF0000"/>
                </a:solidFill>
                <a:latin typeface="华文细黑"/>
                <a:ea typeface="华文细黑"/>
                <a:cs typeface="华文细黑"/>
              </a:rPr>
              <a:t>雅</a:t>
            </a:r>
            <a:r>
              <a:rPr lang="zh-CN" altLang="en-US" sz="2400" dirty="0" smtClean="0">
                <a:solidFill>
                  <a:srgbClr val="FF0000"/>
                </a:solidFill>
                <a:latin typeface="华文细黑"/>
                <a:ea typeface="华文细黑"/>
                <a:cs typeface="华文细黑"/>
              </a:rPr>
              <a:t>，耶稣基督医好你了。起来收拾你的褥子。他就立刻起来了。凡住吕大和沙仑的人都看见了他，就归服主。</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a:t>
            </a:r>
            <a:r>
              <a:rPr lang="en-US" altLang="zh-CN" sz="2400" dirty="0" smtClean="0">
                <a:solidFill>
                  <a:srgbClr val="FF0000"/>
                </a:solidFill>
                <a:latin typeface="华文细黑"/>
                <a:ea typeface="华文细黑"/>
                <a:cs typeface="华文细黑"/>
              </a:rPr>
              <a:t>3</a:t>
            </a:r>
            <a:r>
              <a:rPr lang="en-US" altLang="zh-CN" sz="2400" dirty="0" smtClean="0">
                <a:solidFill>
                  <a:srgbClr val="FF0000"/>
                </a:solidFill>
                <a:latin typeface="华文细黑"/>
                <a:ea typeface="华文细黑"/>
                <a:cs typeface="华文细黑"/>
              </a:rPr>
              <a:t>2</a:t>
            </a:r>
            <a:r>
              <a:rPr lang="en-US" altLang="zh-CN" sz="2400" dirty="0" smtClean="0">
                <a:solidFill>
                  <a:srgbClr val="FF0000"/>
                </a:solidFill>
                <a:latin typeface="华文细黑"/>
                <a:ea typeface="华文细黑"/>
                <a:cs typeface="华文细黑"/>
              </a:rPr>
              <a:t>-3</a:t>
            </a:r>
            <a:r>
              <a:rPr lang="en-US" altLang="zh-CN" sz="2400" dirty="0" smtClean="0">
                <a:solidFill>
                  <a:srgbClr val="FF0000"/>
                </a:solidFill>
                <a:latin typeface="华文细黑"/>
                <a:ea typeface="华文细黑"/>
                <a:cs typeface="华文细黑"/>
              </a:rPr>
              <a:t>5</a:t>
            </a:r>
            <a:r>
              <a:rPr lang="zh-CN"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dirty="0">
                <a:latin typeface="Arial Narrow"/>
                <a:cs typeface="Arial Narrow"/>
              </a:rPr>
              <a:t>“As Peter traveled about the </a:t>
            </a:r>
            <a:r>
              <a:rPr lang="en-US" sz="2400" dirty="0" err="1">
                <a:latin typeface="Arial Narrow"/>
                <a:cs typeface="Arial Narrow"/>
              </a:rPr>
              <a:t>country</a:t>
            </a:r>
            <a:r>
              <a:rPr lang="en-US" sz="2400" dirty="0" err="1" smtClean="0">
                <a:latin typeface="Arial Narrow"/>
                <a:cs typeface="Arial Narrow"/>
              </a:rPr>
              <a:t>,he</a:t>
            </a:r>
            <a:r>
              <a:rPr lang="en-US" sz="2400" dirty="0" smtClean="0">
                <a:latin typeface="Arial Narrow"/>
                <a:cs typeface="Arial Narrow"/>
              </a:rPr>
              <a:t> </a:t>
            </a:r>
            <a:r>
              <a:rPr lang="en-US" sz="2400" dirty="0">
                <a:latin typeface="Arial Narrow"/>
                <a:cs typeface="Arial Narrow"/>
              </a:rPr>
              <a:t>went to visit the Lord’s people who lived in </a:t>
            </a:r>
            <a:r>
              <a:rPr lang="en-US" sz="2400" dirty="0" err="1" smtClean="0">
                <a:latin typeface="Arial Narrow"/>
                <a:cs typeface="Arial Narrow"/>
              </a:rPr>
              <a:t>Lydda.There</a:t>
            </a:r>
            <a:r>
              <a:rPr lang="en-US" sz="2400" dirty="0" smtClean="0">
                <a:latin typeface="Arial Narrow"/>
                <a:cs typeface="Arial Narrow"/>
              </a:rPr>
              <a:t> </a:t>
            </a:r>
            <a:r>
              <a:rPr lang="en-US" sz="2400" dirty="0">
                <a:latin typeface="Arial Narrow"/>
                <a:cs typeface="Arial Narrow"/>
              </a:rPr>
              <a:t>he found a man named </a:t>
            </a:r>
            <a:r>
              <a:rPr lang="en-US" sz="2400" dirty="0" err="1">
                <a:latin typeface="Arial Narrow"/>
                <a:cs typeface="Arial Narrow"/>
              </a:rPr>
              <a:t>Aeneas</a:t>
            </a:r>
            <a:r>
              <a:rPr lang="en-US" sz="2400" dirty="0" err="1" smtClean="0">
                <a:latin typeface="Arial Narrow"/>
                <a:cs typeface="Arial Narrow"/>
              </a:rPr>
              <a:t>,who</a:t>
            </a:r>
            <a:r>
              <a:rPr lang="en-US" sz="2400" dirty="0" smtClean="0">
                <a:latin typeface="Arial Narrow"/>
                <a:cs typeface="Arial Narrow"/>
              </a:rPr>
              <a:t> </a:t>
            </a:r>
            <a:r>
              <a:rPr lang="en-US" sz="2400" dirty="0">
                <a:latin typeface="Arial Narrow"/>
                <a:cs typeface="Arial Narrow"/>
              </a:rPr>
              <a:t>was paralyzed and had been bedridden for eight years. </a:t>
            </a:r>
            <a:r>
              <a:rPr lang="en-US" sz="2400" dirty="0" smtClean="0">
                <a:latin typeface="Arial Narrow"/>
                <a:cs typeface="Arial Narrow"/>
              </a:rPr>
              <a:t>“</a:t>
            </a:r>
            <a:r>
              <a:rPr lang="en-US" sz="2400" dirty="0">
                <a:latin typeface="Arial Narrow"/>
                <a:cs typeface="Arial Narrow"/>
              </a:rPr>
              <a:t>Aeneas,” Peter said to him, “Jesus Christ </a:t>
            </a:r>
            <a:r>
              <a:rPr lang="en-US" sz="2400" dirty="0" smtClean="0">
                <a:latin typeface="Arial Narrow"/>
                <a:cs typeface="Arial Narrow"/>
              </a:rPr>
              <a:t>heals you</a:t>
            </a:r>
            <a:r>
              <a:rPr lang="en-US" sz="2400" dirty="0">
                <a:latin typeface="Arial Narrow"/>
                <a:cs typeface="Arial Narrow"/>
              </a:rPr>
              <a:t>. </a:t>
            </a:r>
            <a:endParaRPr lang="en-US" sz="2400" dirty="0" smtClean="0">
              <a:latin typeface="Arial Narrow"/>
              <a:cs typeface="Arial Narrow"/>
            </a:endParaRPr>
          </a:p>
          <a:p>
            <a:r>
              <a:rPr lang="en-US" sz="2400" dirty="0" smtClean="0">
                <a:latin typeface="Arial Narrow"/>
                <a:cs typeface="Arial Narrow"/>
              </a:rPr>
              <a:t>Get </a:t>
            </a:r>
            <a:r>
              <a:rPr lang="en-US" sz="2400" dirty="0">
                <a:latin typeface="Arial Narrow"/>
                <a:cs typeface="Arial Narrow"/>
              </a:rPr>
              <a:t>up and roll up your </a:t>
            </a:r>
            <a:r>
              <a:rPr lang="en-US" sz="2400" dirty="0" err="1">
                <a:latin typeface="Arial Narrow"/>
                <a:cs typeface="Arial Narrow"/>
              </a:rPr>
              <a:t>mat.</a:t>
            </a:r>
            <a:r>
              <a:rPr lang="en-US" sz="2400" dirty="0" err="1" smtClean="0">
                <a:latin typeface="Arial Narrow"/>
                <a:cs typeface="Arial Narrow"/>
              </a:rPr>
              <a:t>”Immediately</a:t>
            </a:r>
            <a:r>
              <a:rPr lang="en-US" sz="2400" dirty="0" smtClean="0">
                <a:latin typeface="Arial Narrow"/>
                <a:cs typeface="Arial Narrow"/>
              </a:rPr>
              <a:t> </a:t>
            </a:r>
            <a:r>
              <a:rPr lang="en-US" sz="2400" dirty="0">
                <a:latin typeface="Arial Narrow"/>
                <a:cs typeface="Arial Narrow"/>
              </a:rPr>
              <a:t>Aeneas got </a:t>
            </a:r>
            <a:r>
              <a:rPr lang="en-US" sz="2400" dirty="0" err="1" smtClean="0">
                <a:latin typeface="Arial Narrow"/>
                <a:cs typeface="Arial Narrow"/>
              </a:rPr>
              <a:t>up.All</a:t>
            </a:r>
            <a:r>
              <a:rPr lang="en-US" sz="2400" dirty="0" smtClean="0">
                <a:latin typeface="Arial Narrow"/>
                <a:cs typeface="Arial Narrow"/>
              </a:rPr>
              <a:t> </a:t>
            </a:r>
            <a:r>
              <a:rPr lang="en-US" sz="2400" dirty="0">
                <a:latin typeface="Arial Narrow"/>
                <a:cs typeface="Arial Narrow"/>
              </a:rPr>
              <a:t>those who lived in </a:t>
            </a:r>
            <a:r>
              <a:rPr lang="en-US" sz="2400" dirty="0" err="1">
                <a:latin typeface="Arial Narrow"/>
                <a:cs typeface="Arial Narrow"/>
              </a:rPr>
              <a:t>Lydda</a:t>
            </a:r>
            <a:r>
              <a:rPr lang="en-US" sz="2400" dirty="0">
                <a:latin typeface="Arial Narrow"/>
                <a:cs typeface="Arial Narrow"/>
              </a:rPr>
              <a:t> and Sharon saw him and turned to the </a:t>
            </a:r>
            <a:r>
              <a:rPr lang="en-US" sz="2400" dirty="0" smtClean="0">
                <a:latin typeface="Arial Narrow"/>
                <a:cs typeface="Arial Narrow"/>
              </a:rPr>
              <a:t>Lord(</a:t>
            </a:r>
            <a:r>
              <a:rPr lang="en-US" sz="2400" dirty="0">
                <a:latin typeface="Arial Narrow"/>
                <a:cs typeface="Arial Narrow"/>
              </a:rPr>
              <a:t>9:32-35). </a:t>
            </a:r>
            <a:endParaRPr lang="en-US" sz="2400" dirty="0">
              <a:latin typeface="Arial Narrow"/>
              <a:cs typeface="Arial Narrow"/>
            </a:endParaRPr>
          </a:p>
        </p:txBody>
      </p:sp>
      <p:sp>
        <p:nvSpPr>
          <p:cNvPr id="4" name="Rectangle 3"/>
          <p:cNvSpPr/>
          <p:nvPr/>
        </p:nvSpPr>
        <p:spPr>
          <a:xfrm>
            <a:off x="0" y="-7904"/>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一。基督之灵的称许。</a:t>
            </a:r>
            <a:r>
              <a:rPr lang="en-US" sz="2800" b="1" dirty="0" smtClean="0">
                <a:latin typeface="Arial Narrow"/>
                <a:cs typeface="Arial Narrow"/>
              </a:rPr>
              <a:t>1. Spirit of Christ’s </a:t>
            </a:r>
            <a:r>
              <a:rPr lang="en-US" sz="2800" b="1" dirty="0">
                <a:latin typeface="Arial Narrow"/>
                <a:cs typeface="Arial Narrow"/>
              </a:rPr>
              <a:t>commendation</a:t>
            </a:r>
            <a:r>
              <a:rPr lang="en-US" sz="2800" b="1" dirty="0" smtClean="0">
                <a:latin typeface="Arial Narrow"/>
                <a:cs typeface="Arial Narrow"/>
              </a:rPr>
              <a:t>.</a:t>
            </a:r>
            <a:endParaRPr lang="en-US" sz="2800" dirty="0">
              <a:latin typeface="Arial Narrow"/>
              <a:cs typeface="Arial Narrow"/>
            </a:endParaRPr>
          </a:p>
        </p:txBody>
      </p:sp>
      <p:sp>
        <p:nvSpPr>
          <p:cNvPr id="7" name="TextBox 6"/>
          <p:cNvSpPr txBox="1"/>
          <p:nvPr/>
        </p:nvSpPr>
        <p:spPr>
          <a:xfrm>
            <a:off x="8587544" y="-80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5</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6692900" y="3934724"/>
            <a:ext cx="2451100" cy="3327400"/>
          </a:xfrm>
          <a:prstGeom prst="rect">
            <a:avLst/>
          </a:prstGeom>
        </p:spPr>
      </p:pic>
      <p:pic>
        <p:nvPicPr>
          <p:cNvPr id="5" name="Picture 4"/>
          <p:cNvPicPr>
            <a:picLocks noChangeAspect="1"/>
          </p:cNvPicPr>
          <p:nvPr/>
        </p:nvPicPr>
        <p:blipFill>
          <a:blip r:embed="rId4"/>
          <a:stretch>
            <a:fillRect/>
          </a:stretch>
        </p:blipFill>
        <p:spPr>
          <a:xfrm>
            <a:off x="2217761" y="3921291"/>
            <a:ext cx="4475139" cy="2951808"/>
          </a:xfrm>
          <a:prstGeom prst="rect">
            <a:avLst/>
          </a:prstGeom>
        </p:spPr>
      </p:pic>
      <p:sp>
        <p:nvSpPr>
          <p:cNvPr id="6" name="TextBox 5"/>
          <p:cNvSpPr txBox="1"/>
          <p:nvPr/>
        </p:nvSpPr>
        <p:spPr>
          <a:xfrm>
            <a:off x="-19240" y="3887240"/>
            <a:ext cx="2217761" cy="3046988"/>
          </a:xfrm>
          <a:prstGeom prst="rect">
            <a:avLst/>
          </a:prstGeom>
          <a:noFill/>
        </p:spPr>
        <p:txBody>
          <a:bodyPr wrap="square" rtlCol="0">
            <a:spAutoFit/>
          </a:bodyPr>
          <a:lstStyle/>
          <a:p>
            <a:pPr algn="ctr"/>
            <a:r>
              <a:rPr lang="zh-CN" altLang="en-US" sz="2400" b="1" dirty="0" smtClean="0">
                <a:solidFill>
                  <a:srgbClr val="660066"/>
                </a:solidFill>
              </a:rPr>
              <a:t>耶和华啊，</a:t>
            </a:r>
            <a:endParaRPr lang="en-US" altLang="zh-CN" sz="2400" b="1" dirty="0" smtClean="0">
              <a:solidFill>
                <a:srgbClr val="660066"/>
              </a:solidFill>
            </a:endParaRPr>
          </a:p>
          <a:p>
            <a:pPr algn="ctr"/>
            <a:r>
              <a:rPr lang="zh-CN" altLang="en-US" sz="2400" b="1" dirty="0" smtClean="0">
                <a:solidFill>
                  <a:srgbClr val="660066"/>
                </a:solidFill>
              </a:rPr>
              <a:t>求你医治我，我便痊愈，</a:t>
            </a:r>
            <a:endParaRPr lang="en-US" altLang="zh-CN" sz="2400" b="1" dirty="0" smtClean="0">
              <a:solidFill>
                <a:srgbClr val="660066"/>
              </a:solidFill>
            </a:endParaRPr>
          </a:p>
          <a:p>
            <a:pPr algn="ctr"/>
            <a:r>
              <a:rPr lang="zh-CN" altLang="en-US" sz="2400" b="1" dirty="0" smtClean="0">
                <a:solidFill>
                  <a:srgbClr val="660066"/>
                </a:solidFill>
              </a:rPr>
              <a:t>拯救我，</a:t>
            </a:r>
            <a:endParaRPr lang="en-US" altLang="zh-CN" sz="2400" b="1" dirty="0" smtClean="0">
              <a:solidFill>
                <a:srgbClr val="660066"/>
              </a:solidFill>
            </a:endParaRPr>
          </a:p>
          <a:p>
            <a:pPr algn="ctr"/>
            <a:r>
              <a:rPr lang="zh-CN" altLang="en-US" sz="2400" b="1" dirty="0" smtClean="0">
                <a:solidFill>
                  <a:srgbClr val="660066"/>
                </a:solidFill>
              </a:rPr>
              <a:t>我便得救。</a:t>
            </a:r>
            <a:endParaRPr lang="en-US" altLang="zh-CN" sz="2400" b="1" dirty="0" smtClean="0">
              <a:solidFill>
                <a:srgbClr val="660066"/>
              </a:solidFill>
            </a:endParaRPr>
          </a:p>
          <a:p>
            <a:pPr algn="ctr"/>
            <a:r>
              <a:rPr lang="zh-CN" altLang="en-US" sz="2400" b="1" dirty="0" smtClean="0">
                <a:solidFill>
                  <a:srgbClr val="660066"/>
                </a:solidFill>
              </a:rPr>
              <a:t>因你是</a:t>
            </a:r>
            <a:endParaRPr lang="en-US" altLang="zh-CN" sz="2400" b="1" dirty="0" smtClean="0">
              <a:solidFill>
                <a:srgbClr val="660066"/>
              </a:solidFill>
            </a:endParaRPr>
          </a:p>
          <a:p>
            <a:pPr algn="ctr"/>
            <a:r>
              <a:rPr lang="zh-CN" altLang="en-US" sz="2400" b="1" dirty="0" smtClean="0">
                <a:solidFill>
                  <a:srgbClr val="660066"/>
                </a:solidFill>
              </a:rPr>
              <a:t>我所赞美的。</a:t>
            </a:r>
            <a:endParaRPr lang="en-US" altLang="zh-CN" sz="2400" b="1" dirty="0" smtClean="0">
              <a:solidFill>
                <a:srgbClr val="660066"/>
              </a:solidFill>
            </a:endParaRPr>
          </a:p>
          <a:p>
            <a:pPr algn="ctr"/>
            <a:r>
              <a:rPr lang="zh-CN" altLang="en-US" sz="2400" b="1" dirty="0" smtClean="0">
                <a:solidFill>
                  <a:srgbClr val="660066"/>
                </a:solidFill>
              </a:rPr>
              <a:t>（耶</a:t>
            </a:r>
            <a:r>
              <a:rPr lang="en-US" altLang="zh-CN" sz="2400" b="1" dirty="0" smtClean="0">
                <a:solidFill>
                  <a:srgbClr val="660066"/>
                </a:solidFill>
              </a:rPr>
              <a:t>17:14</a:t>
            </a:r>
            <a:r>
              <a:rPr lang="zh-CN" altLang="en-US" sz="2400" b="1" dirty="0" smtClean="0">
                <a:solidFill>
                  <a:srgbClr val="660066"/>
                </a:solidFill>
              </a:rPr>
              <a:t>）</a:t>
            </a:r>
            <a:endParaRPr lang="en-US" sz="2400" b="1" dirty="0">
              <a:solidFill>
                <a:srgbClr val="660066"/>
              </a:solidFill>
            </a:endParaRPr>
          </a:p>
        </p:txBody>
      </p:sp>
    </p:spTree>
    <p:extLst>
      <p:ext uri="{BB962C8B-B14F-4D97-AF65-F5344CB8AC3E}">
        <p14:creationId xmlns:p14="http://schemas.microsoft.com/office/powerpoint/2010/main" val="295960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47239"/>
            <a:ext cx="9137169" cy="2677656"/>
          </a:xfrm>
          <a:prstGeom prst="rect">
            <a:avLst/>
          </a:prstGeom>
        </p:spPr>
        <p:txBody>
          <a:bodyPr wrap="square">
            <a:spAutoFit/>
          </a:bodyPr>
          <a:lstStyle/>
          <a:p>
            <a:r>
              <a:rPr lang="en-US" altLang="zh-CN" sz="2400" b="1" dirty="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他名叫</a:t>
            </a:r>
            <a:r>
              <a:rPr lang="zh-CN" altLang="en-US" sz="2400" dirty="0">
                <a:solidFill>
                  <a:srgbClr val="FF0000"/>
                </a:solidFill>
                <a:latin typeface="华文细黑"/>
                <a:ea typeface="华文细黑"/>
                <a:cs typeface="华文细黑"/>
              </a:rPr>
              <a:t>以尼雅</a:t>
            </a:r>
            <a:r>
              <a:rPr lang="zh-CN" altLang="zh-TW" sz="2400" b="1"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以尼雅</a:t>
            </a:r>
            <a:r>
              <a:rPr lang="zh-CN" altLang="en-US" sz="2400" dirty="0" smtClean="0">
                <a:solidFill>
                  <a:srgbClr val="FF0000"/>
                </a:solidFill>
                <a:latin typeface="华文细黑"/>
                <a:ea typeface="华文细黑"/>
                <a:cs typeface="华文细黑"/>
              </a:rPr>
              <a:t>意思</a:t>
            </a:r>
            <a:r>
              <a:rPr lang="zh-CN" altLang="en-US" sz="2400" dirty="0">
                <a:solidFill>
                  <a:srgbClr val="FF0000"/>
                </a:solidFill>
                <a:latin typeface="华文细黑"/>
                <a:ea typeface="华文细黑"/>
                <a:cs typeface="华文细黑"/>
              </a:rPr>
              <a:t>是“赞美”</a:t>
            </a:r>
            <a:r>
              <a:rPr lang="zh-CN" altLang="en-US" sz="2400" dirty="0" smtClean="0">
                <a:solidFill>
                  <a:srgbClr val="FF0000"/>
                </a:solidFill>
                <a:latin typeface="华文细黑"/>
                <a:ea typeface="华文细黑"/>
                <a:cs typeface="华文细黑"/>
              </a:rPr>
              <a:t>或</a:t>
            </a:r>
            <a:r>
              <a:rPr lang="zh-CN" altLang="en-US" sz="2400" dirty="0" smtClean="0">
                <a:solidFill>
                  <a:srgbClr val="FF0000"/>
                </a:solidFill>
                <a:latin typeface="华文细黑"/>
                <a:ea typeface="华文细黑"/>
                <a:cs typeface="华文细黑"/>
              </a:rPr>
              <a:t>“值得赞美”</a:t>
            </a:r>
            <a:r>
              <a:rPr lang="zh-CN" altLang="en-US" sz="2400" dirty="0" smtClean="0">
                <a:solidFill>
                  <a:srgbClr val="FF0000"/>
                </a:solidFill>
                <a:latin typeface="华文细黑"/>
                <a:ea typeface="华文细黑"/>
                <a:cs typeface="华文细黑"/>
              </a:rPr>
              <a:t>。 </a:t>
            </a:r>
            <a:r>
              <a:rPr lang="zh-CN" altLang="en-US" sz="2400" dirty="0">
                <a:solidFill>
                  <a:srgbClr val="FF0000"/>
                </a:solidFill>
                <a:latin typeface="华文细黑"/>
                <a:ea typeface="华文细黑"/>
                <a:cs typeface="华文细黑"/>
              </a:rPr>
              <a:t>彼</a:t>
            </a:r>
            <a:r>
              <a:rPr lang="zh-CN" altLang="en-US" sz="2400" dirty="0" smtClean="0">
                <a:solidFill>
                  <a:srgbClr val="FF0000"/>
                </a:solidFill>
                <a:latin typeface="华文细黑"/>
                <a:ea typeface="华文细黑"/>
                <a:cs typeface="华文细黑"/>
              </a:rPr>
              <a:t>得去拜访</a:t>
            </a:r>
            <a:r>
              <a:rPr lang="zh-CN" altLang="en-US" sz="2400" dirty="0" smtClean="0">
                <a:solidFill>
                  <a:srgbClr val="FF0000"/>
                </a:solidFill>
                <a:latin typeface="华文细黑"/>
                <a:ea typeface="华文细黑"/>
                <a:cs typeface="华文细黑"/>
              </a:rPr>
              <a:t>主</a:t>
            </a:r>
            <a:r>
              <a:rPr lang="zh-CN" altLang="en-US" sz="2400" dirty="0" smtClean="0">
                <a:solidFill>
                  <a:srgbClr val="FF0000"/>
                </a:solidFill>
                <a:latin typeface="华文细黑"/>
                <a:ea typeface="华文细黑"/>
                <a:cs typeface="华文细黑"/>
              </a:rPr>
              <a:t>的</a:t>
            </a:r>
            <a:r>
              <a:rPr lang="zh-CN" altLang="en-US" sz="2400" dirty="0">
                <a:solidFill>
                  <a:srgbClr val="FF0000"/>
                </a:solidFill>
                <a:latin typeface="华文细黑"/>
                <a:ea typeface="华文细黑"/>
                <a:cs typeface="华文细黑"/>
              </a:rPr>
              <a:t>百姓（信徒），</a:t>
            </a:r>
            <a:r>
              <a:rPr lang="zh-CN" altLang="en-US" sz="2400" dirty="0" smtClean="0">
                <a:solidFill>
                  <a:srgbClr val="FF0000"/>
                </a:solidFill>
                <a:latin typeface="华文细黑"/>
                <a:ea typeface="华文细黑"/>
                <a:cs typeface="华文细黑"/>
              </a:rPr>
              <a:t>找到了</a:t>
            </a:r>
            <a:r>
              <a:rPr lang="zh-CN" altLang="en-US" sz="2400" dirty="0" smtClean="0">
                <a:solidFill>
                  <a:srgbClr val="FF0000"/>
                </a:solidFill>
                <a:latin typeface="华文细黑"/>
                <a:ea typeface="华文细黑"/>
                <a:cs typeface="华文细黑"/>
              </a:rPr>
              <a:t>以</a:t>
            </a:r>
            <a:r>
              <a:rPr lang="zh-CN" altLang="en-US" sz="2400" dirty="0" smtClean="0">
                <a:solidFill>
                  <a:srgbClr val="FF0000"/>
                </a:solidFill>
                <a:latin typeface="华文细黑"/>
                <a:ea typeface="华文细黑"/>
                <a:cs typeface="华文细黑"/>
              </a:rPr>
              <a:t>尼</a:t>
            </a:r>
            <a:r>
              <a:rPr lang="zh-CN" altLang="en-US" sz="2400" dirty="0" smtClean="0">
                <a:solidFill>
                  <a:srgbClr val="FF0000"/>
                </a:solidFill>
                <a:latin typeface="华文细黑"/>
                <a:ea typeface="华文细黑"/>
                <a:cs typeface="华文细黑"/>
              </a:rPr>
              <a:t>雅</a:t>
            </a:r>
            <a:r>
              <a:rPr lang="zh-CN" altLang="en-US" sz="2400" dirty="0" smtClean="0">
                <a:solidFill>
                  <a:srgbClr val="FF0000"/>
                </a:solidFill>
                <a:latin typeface="华文细黑"/>
                <a:ea typeface="华文细黑"/>
                <a:cs typeface="华文细黑"/>
              </a:rPr>
              <a:t>。 </a:t>
            </a:r>
            <a:r>
              <a:rPr lang="zh-CN" altLang="en-US" sz="2400" dirty="0">
                <a:solidFill>
                  <a:srgbClr val="FF0000"/>
                </a:solidFill>
                <a:latin typeface="华文细黑"/>
                <a:ea typeface="华文细黑"/>
                <a:cs typeface="华文细黑"/>
              </a:rPr>
              <a:t>他是一位称赞上帝的信徒，并承认神值得称赞</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B</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他</a:t>
            </a:r>
            <a:r>
              <a:rPr lang="zh-CN" altLang="en-US" sz="2400" b="1" dirty="0" smtClean="0">
                <a:solidFill>
                  <a:srgbClr val="FF0000"/>
                </a:solidFill>
                <a:latin typeface="华文细黑"/>
                <a:ea typeface="华文细黑"/>
                <a:cs typeface="华文细黑"/>
              </a:rPr>
              <a:t>瘫痪</a:t>
            </a:r>
            <a:r>
              <a:rPr lang="zh-CN" altLang="en-US" sz="2400" b="1" dirty="0" smtClean="0">
                <a:solidFill>
                  <a:srgbClr val="FF0000"/>
                </a:solidFill>
                <a:latin typeface="华文细黑"/>
                <a:ea typeface="华文细黑"/>
                <a:cs typeface="华文细黑"/>
              </a:rPr>
              <a:t>了</a:t>
            </a:r>
            <a:r>
              <a:rPr lang="zh-CN" altLang="zh-TW"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他</a:t>
            </a:r>
            <a:r>
              <a:rPr lang="zh-CN" altLang="en-US" sz="2400" dirty="0" smtClean="0">
                <a:solidFill>
                  <a:srgbClr val="FF0000"/>
                </a:solidFill>
                <a:latin typeface="华文细黑"/>
                <a:ea typeface="华文细黑"/>
                <a:cs typeface="华文细黑"/>
              </a:rPr>
              <a:t>瘫痪并且害</a:t>
            </a:r>
            <a:r>
              <a:rPr lang="zh-CN" altLang="en-US" sz="2400" dirty="0" smtClean="0">
                <a:solidFill>
                  <a:srgbClr val="FF0000"/>
                </a:solidFill>
                <a:latin typeface="华文细黑"/>
                <a:ea typeface="华文细黑"/>
                <a:cs typeface="华文细黑"/>
              </a:rPr>
              <a:t>病</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他</a:t>
            </a:r>
            <a:r>
              <a:rPr lang="zh-CN" altLang="en-US" sz="2400" dirty="0" smtClean="0">
                <a:solidFill>
                  <a:srgbClr val="FF0000"/>
                </a:solidFill>
                <a:latin typeface="华文细黑"/>
                <a:ea typeface="华文细黑"/>
                <a:cs typeface="华文细黑"/>
              </a:rPr>
              <a:t>瘸腿并且</a:t>
            </a:r>
            <a:r>
              <a:rPr lang="zh-CN" altLang="en-US" sz="2400" dirty="0" smtClean="0">
                <a:solidFill>
                  <a:srgbClr val="FF0000"/>
                </a:solidFill>
                <a:latin typeface="华文细黑"/>
                <a:ea typeface="华文细黑"/>
                <a:cs typeface="华文细黑"/>
              </a:rPr>
              <a:t>无奈</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在罪中</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我们灵</a:t>
            </a:r>
            <a:r>
              <a:rPr lang="zh-CN" altLang="en-US" sz="2400" dirty="0" smtClean="0">
                <a:solidFill>
                  <a:srgbClr val="FF0000"/>
                </a:solidFill>
                <a:latin typeface="华文细黑"/>
                <a:ea typeface="华文细黑"/>
                <a:cs typeface="华文细黑"/>
              </a:rPr>
              <a:t>里</a:t>
            </a:r>
            <a:r>
              <a:rPr lang="zh-CN" altLang="en-US" sz="2400" dirty="0" smtClean="0">
                <a:solidFill>
                  <a:srgbClr val="FF0000"/>
                </a:solidFill>
                <a:latin typeface="华文细黑"/>
                <a:ea typeface="华文细黑"/>
                <a:cs typeface="华文细黑"/>
              </a:rPr>
              <a:t>无</a:t>
            </a:r>
            <a:r>
              <a:rPr lang="zh-CN" altLang="en-US" sz="2400" dirty="0">
                <a:solidFill>
                  <a:srgbClr val="FF0000"/>
                </a:solidFill>
                <a:latin typeface="华文细黑"/>
                <a:ea typeface="华文细黑"/>
                <a:cs typeface="华文细黑"/>
              </a:rPr>
              <a:t>助（罗</a:t>
            </a:r>
            <a:r>
              <a:rPr lang="en-US" altLang="zh-CN" sz="2400" dirty="0" smtClean="0">
                <a:solidFill>
                  <a:srgbClr val="FF0000"/>
                </a:solidFill>
                <a:latin typeface="华文细黑"/>
                <a:ea typeface="华文细黑"/>
                <a:cs typeface="华文细黑"/>
              </a:rPr>
              <a:t>3:10</a:t>
            </a:r>
            <a:r>
              <a:rPr lang="en-US" altLang="zh-CN" sz="2400" dirty="0">
                <a:solidFill>
                  <a:srgbClr val="FF0000"/>
                </a:solidFill>
                <a:latin typeface="华文细黑"/>
                <a:ea typeface="华文细黑"/>
                <a:cs typeface="华文细黑"/>
              </a:rPr>
              <a:t>; 23</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C</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他在</a:t>
            </a:r>
            <a:r>
              <a:rPr lang="zh-CN" altLang="en-US" sz="2400" b="1" dirty="0" smtClean="0">
                <a:solidFill>
                  <a:srgbClr val="FF0000"/>
                </a:solidFill>
                <a:latin typeface="华文细黑"/>
                <a:ea typeface="华文细黑"/>
                <a:cs typeface="华文细黑"/>
              </a:rPr>
              <a:t>褥</a:t>
            </a:r>
            <a:r>
              <a:rPr lang="zh-CN" altLang="en-US" sz="2400" b="1" dirty="0">
                <a:solidFill>
                  <a:srgbClr val="FF0000"/>
                </a:solidFill>
                <a:latin typeface="华文细黑"/>
                <a:ea typeface="华文细黑"/>
                <a:cs typeface="华文细黑"/>
              </a:rPr>
              <a:t>子上躺卧八年</a:t>
            </a:r>
            <a:r>
              <a:rPr lang="zh-CN" altLang="zh-TW" sz="2400" b="1"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他因为</a:t>
            </a:r>
            <a:r>
              <a:rPr lang="zh-CN" altLang="en-US" sz="2400" dirty="0" smtClean="0">
                <a:solidFill>
                  <a:srgbClr val="FF0000"/>
                </a:solidFill>
                <a:latin typeface="华文细黑"/>
                <a:ea typeface="华文细黑"/>
                <a:cs typeface="华文细黑"/>
              </a:rPr>
              <a:t>自己的</a:t>
            </a:r>
            <a:r>
              <a:rPr lang="zh-CN" altLang="en-US" sz="2400" dirty="0" smtClean="0">
                <a:solidFill>
                  <a:srgbClr val="FF0000"/>
                </a:solidFill>
                <a:latin typeface="华文细黑"/>
                <a:ea typeface="华文细黑"/>
                <a:cs typeface="华文细黑"/>
              </a:rPr>
              <a:t>疾患与</a:t>
            </a:r>
            <a:r>
              <a:rPr lang="zh-CN" altLang="en-US" sz="2400" dirty="0" smtClean="0">
                <a:solidFill>
                  <a:srgbClr val="FF0000"/>
                </a:solidFill>
                <a:latin typeface="华文细黑"/>
                <a:ea typeface="华文细黑"/>
                <a:cs typeface="华文细黑"/>
              </a:rPr>
              <a:t>虚弱</a:t>
            </a:r>
            <a:r>
              <a:rPr lang="zh-CN" altLang="en-US" sz="2400" dirty="0" smtClean="0">
                <a:solidFill>
                  <a:srgbClr val="FF0000"/>
                </a:solidFill>
                <a:latin typeface="华文细黑"/>
                <a:ea typeface="华文细黑"/>
                <a:cs typeface="华文细黑"/>
              </a:rPr>
              <a:t>八年受困于病床</a:t>
            </a:r>
            <a:r>
              <a:rPr lang="zh-CN" altLang="en-US" sz="2400" dirty="0" smtClean="0">
                <a:solidFill>
                  <a:srgbClr val="FF0000"/>
                </a:solidFill>
                <a:latin typeface="华文细黑"/>
                <a:ea typeface="华文细黑"/>
                <a:cs typeface="华文细黑"/>
              </a:rPr>
              <a:t>。</a:t>
            </a:r>
            <a:endParaRPr lang="en-US" sz="2400" dirty="0" smtClean="0">
              <a:solidFill>
                <a:srgbClr val="FF0000"/>
              </a:solidFill>
              <a:latin typeface="华文细黑"/>
              <a:ea typeface="华文细黑"/>
              <a:cs typeface="华文细黑"/>
            </a:endParaRPr>
          </a:p>
        </p:txBody>
      </p:sp>
      <p:sp>
        <p:nvSpPr>
          <p:cNvPr id="4" name="Rectangle 3"/>
          <p:cNvSpPr/>
          <p:nvPr/>
        </p:nvSpPr>
        <p:spPr>
          <a:xfrm>
            <a:off x="0" y="-7904"/>
            <a:ext cx="9144000" cy="4398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91277"/>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593091" y="-146146"/>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(6)</a:t>
            </a:r>
            <a:endParaRPr lang="en-US" sz="2800" dirty="0">
              <a:solidFill>
                <a:srgbClr val="0000FF"/>
              </a:solidFill>
              <a:latin typeface="Times"/>
              <a:cs typeface="Times"/>
            </a:endParaRPr>
          </a:p>
        </p:txBody>
      </p:sp>
      <p:pic>
        <p:nvPicPr>
          <p:cNvPr id="5" name="Picture 4"/>
          <p:cNvPicPr>
            <a:picLocks noChangeAspect="1"/>
          </p:cNvPicPr>
          <p:nvPr/>
        </p:nvPicPr>
        <p:blipFill>
          <a:blip r:embed="rId3"/>
          <a:stretch>
            <a:fillRect/>
          </a:stretch>
        </p:blipFill>
        <p:spPr>
          <a:xfrm>
            <a:off x="5598956" y="4199216"/>
            <a:ext cx="3545044" cy="2658783"/>
          </a:xfrm>
          <a:prstGeom prst="rect">
            <a:avLst/>
          </a:prstGeom>
        </p:spPr>
      </p:pic>
      <p:sp>
        <p:nvSpPr>
          <p:cNvPr id="9" name="Rectangle 8"/>
          <p:cNvSpPr/>
          <p:nvPr/>
        </p:nvSpPr>
        <p:spPr>
          <a:xfrm>
            <a:off x="-12126" y="2899821"/>
            <a:ext cx="9156126" cy="3416320"/>
          </a:xfrm>
          <a:prstGeom prst="rect">
            <a:avLst/>
          </a:prstGeom>
        </p:spPr>
        <p:txBody>
          <a:bodyPr wrap="square">
            <a:spAutoFit/>
          </a:bodyPr>
          <a:lstStyle/>
          <a:p>
            <a:r>
              <a:rPr lang="en-US" sz="2400" b="1" dirty="0">
                <a:latin typeface="Arial Narrow"/>
                <a:cs typeface="Arial Narrow"/>
              </a:rPr>
              <a:t>A. He was named Aeneas.</a:t>
            </a:r>
            <a:r>
              <a:rPr lang="en-US" sz="2400" dirty="0">
                <a:latin typeface="Arial Narrow"/>
                <a:cs typeface="Arial Narrow"/>
              </a:rPr>
              <a:t> Aeneas means “praise” or “praiseworthy”. Peter went to visit the Lord’s people(believers) and found Aeneas. He was a believer who praised God and acknowledged that God is worthy of praise. </a:t>
            </a:r>
          </a:p>
          <a:p>
            <a:r>
              <a:rPr lang="en-US" sz="2400" b="1" dirty="0">
                <a:latin typeface="Arial Narrow"/>
                <a:cs typeface="Arial Narrow"/>
              </a:rPr>
              <a:t>B. He was </a:t>
            </a:r>
            <a:r>
              <a:rPr lang="en-US" sz="2400" b="1" dirty="0" err="1" smtClean="0">
                <a:latin typeface="Arial Narrow"/>
                <a:cs typeface="Arial Narrow"/>
              </a:rPr>
              <a:t>paralyzed.</a:t>
            </a:r>
            <a:r>
              <a:rPr lang="en-US" sz="2400" dirty="0" err="1" smtClean="0">
                <a:latin typeface="Arial Narrow"/>
                <a:cs typeface="Arial Narrow"/>
              </a:rPr>
              <a:t>He</a:t>
            </a:r>
            <a:r>
              <a:rPr lang="en-US" sz="2400" dirty="0" smtClean="0">
                <a:latin typeface="Arial Narrow"/>
                <a:cs typeface="Arial Narrow"/>
              </a:rPr>
              <a:t> </a:t>
            </a:r>
            <a:r>
              <a:rPr lang="en-US" sz="2400" dirty="0">
                <a:latin typeface="Arial Narrow"/>
                <a:cs typeface="Arial Narrow"/>
              </a:rPr>
              <a:t>had been palsied and </a:t>
            </a:r>
            <a:endParaRPr lang="en-US" sz="2400" dirty="0" smtClean="0">
              <a:latin typeface="Arial Narrow"/>
              <a:cs typeface="Arial Narrow"/>
            </a:endParaRPr>
          </a:p>
          <a:p>
            <a:r>
              <a:rPr lang="en-US" sz="2400" dirty="0" smtClean="0">
                <a:latin typeface="Arial Narrow"/>
                <a:cs typeface="Arial Narrow"/>
              </a:rPr>
              <a:t>sick</a:t>
            </a:r>
            <a:r>
              <a:rPr lang="en-US" sz="2400" dirty="0">
                <a:latin typeface="Arial Narrow"/>
                <a:cs typeface="Arial Narrow"/>
              </a:rPr>
              <a:t>. He was crippled and </a:t>
            </a:r>
            <a:r>
              <a:rPr lang="en-US" sz="2400" dirty="0" err="1" smtClean="0">
                <a:latin typeface="Arial Narrow"/>
                <a:cs typeface="Arial Narrow"/>
              </a:rPr>
              <a:t>helpless.We</a:t>
            </a:r>
            <a:r>
              <a:rPr lang="en-US" sz="2400" dirty="0" smtClean="0">
                <a:latin typeface="Arial Narrow"/>
                <a:cs typeface="Arial Narrow"/>
              </a:rPr>
              <a:t> </a:t>
            </a:r>
            <a:r>
              <a:rPr lang="en-US" sz="2400" dirty="0">
                <a:latin typeface="Arial Narrow"/>
                <a:cs typeface="Arial Narrow"/>
              </a:rPr>
              <a:t>are </a:t>
            </a:r>
            <a:endParaRPr lang="en-US" sz="2400" dirty="0" smtClean="0">
              <a:latin typeface="Arial Narrow"/>
              <a:cs typeface="Arial Narrow"/>
            </a:endParaRPr>
          </a:p>
          <a:p>
            <a:r>
              <a:rPr lang="en-US" sz="2400" dirty="0" smtClean="0">
                <a:latin typeface="Arial Narrow"/>
                <a:cs typeface="Arial Narrow"/>
              </a:rPr>
              <a:t>spiritually </a:t>
            </a:r>
            <a:r>
              <a:rPr lang="en-US" sz="2400" dirty="0">
                <a:latin typeface="Arial Narrow"/>
                <a:cs typeface="Arial Narrow"/>
              </a:rPr>
              <a:t>helpless in sin(Ro.3:10;23).</a:t>
            </a:r>
          </a:p>
          <a:p>
            <a:r>
              <a:rPr lang="en-US" sz="2400" b="1" dirty="0">
                <a:latin typeface="Arial Narrow"/>
                <a:cs typeface="Arial Narrow"/>
              </a:rPr>
              <a:t>C. He was bedridden for </a:t>
            </a:r>
            <a:r>
              <a:rPr lang="en-US" sz="2400" b="1" dirty="0" smtClean="0">
                <a:latin typeface="Arial Narrow"/>
                <a:cs typeface="Arial Narrow"/>
              </a:rPr>
              <a:t>eight </a:t>
            </a:r>
            <a:r>
              <a:rPr lang="en-US" sz="2400" b="1" dirty="0">
                <a:latin typeface="Arial Narrow"/>
                <a:cs typeface="Arial Narrow"/>
              </a:rPr>
              <a:t>years.</a:t>
            </a:r>
            <a:r>
              <a:rPr lang="en-US" sz="2400" dirty="0">
                <a:latin typeface="Arial Narrow"/>
                <a:cs typeface="Arial Narrow"/>
              </a:rPr>
              <a:t> </a:t>
            </a:r>
            <a:r>
              <a:rPr lang="en-US" sz="2400" dirty="0" smtClean="0">
                <a:latin typeface="Arial Narrow"/>
                <a:cs typeface="Arial Narrow"/>
              </a:rPr>
              <a:t>He </a:t>
            </a:r>
            <a:r>
              <a:rPr lang="en-US" sz="2400" dirty="0">
                <a:latin typeface="Arial Narrow"/>
                <a:cs typeface="Arial Narrow"/>
              </a:rPr>
              <a:t>was </a:t>
            </a:r>
            <a:endParaRPr lang="en-US" sz="2400" dirty="0" smtClean="0">
              <a:latin typeface="Arial Narrow"/>
              <a:cs typeface="Arial Narrow"/>
            </a:endParaRPr>
          </a:p>
          <a:p>
            <a:r>
              <a:rPr lang="en-US" sz="2400" dirty="0" smtClean="0">
                <a:latin typeface="Arial Narrow"/>
                <a:cs typeface="Arial Narrow"/>
              </a:rPr>
              <a:t>confined </a:t>
            </a:r>
            <a:r>
              <a:rPr lang="en-US" sz="2400" dirty="0">
                <a:latin typeface="Arial Narrow"/>
                <a:cs typeface="Arial Narrow"/>
              </a:rPr>
              <a:t>to bed because of his </a:t>
            </a:r>
            <a:r>
              <a:rPr lang="en-US" sz="2400" dirty="0" smtClean="0">
                <a:latin typeface="Arial Narrow"/>
                <a:cs typeface="Arial Narrow"/>
              </a:rPr>
              <a:t>infirmity </a:t>
            </a:r>
            <a:r>
              <a:rPr lang="en-US" sz="2400" dirty="0">
                <a:latin typeface="Arial Narrow"/>
                <a:cs typeface="Arial Narrow"/>
              </a:rPr>
              <a:t>and </a:t>
            </a:r>
            <a:endParaRPr lang="en-US" sz="2400" dirty="0" smtClean="0">
              <a:latin typeface="Arial Narrow"/>
              <a:cs typeface="Arial Narrow"/>
            </a:endParaRPr>
          </a:p>
          <a:p>
            <a:r>
              <a:rPr lang="en-US" sz="2400" dirty="0" smtClean="0">
                <a:latin typeface="Arial Narrow"/>
                <a:cs typeface="Arial Narrow"/>
              </a:rPr>
              <a:t>weakness</a:t>
            </a:r>
            <a:r>
              <a:rPr lang="en-US" sz="2400" dirty="0">
                <a:latin typeface="Arial Narrow"/>
                <a:cs typeface="Arial Narrow"/>
              </a:rPr>
              <a:t>.</a:t>
            </a:r>
            <a:endParaRPr lang="en-US" sz="2400" dirty="0">
              <a:latin typeface="Arial Narrow"/>
              <a:cs typeface="Arial Narrow"/>
            </a:endParaRPr>
          </a:p>
        </p:txBody>
      </p:sp>
    </p:spTree>
    <p:extLst>
      <p:ext uri="{BB962C8B-B14F-4D97-AF65-F5344CB8AC3E}">
        <p14:creationId xmlns:p14="http://schemas.microsoft.com/office/powerpoint/2010/main" val="28602356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2308324"/>
          </a:xfrm>
          <a:prstGeom prst="rect">
            <a:avLst/>
          </a:prstGeom>
        </p:spPr>
        <p:txBody>
          <a:bodyPr wrap="square">
            <a:spAutoFit/>
          </a:bodyPr>
          <a:lstStyle/>
          <a:p>
            <a:r>
              <a:rPr lang="en-US" altLang="zh-CN" sz="2400" b="1" dirty="0">
                <a:solidFill>
                  <a:srgbClr val="FF0000"/>
                </a:solidFill>
                <a:latin typeface="华文细黑"/>
                <a:ea typeface="华文细黑"/>
                <a:cs typeface="华文细黑"/>
              </a:rPr>
              <a:t>D</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他被医好了</a:t>
            </a:r>
            <a:r>
              <a:rPr lang="zh-CN" altLang="zh-TW" sz="2400" b="1"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彼得对他说，以尼雅，耶稣基督医好你</a:t>
            </a:r>
            <a:r>
              <a:rPr lang="zh-CN" altLang="en-US" sz="2400" dirty="0" smtClean="0">
                <a:solidFill>
                  <a:srgbClr val="FF0000"/>
                </a:solidFill>
                <a:latin typeface="华文细黑"/>
                <a:ea typeface="华文细黑"/>
                <a:cs typeface="华文细黑"/>
              </a:rPr>
              <a:t>了</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a:t>
            </a:r>
          </a:p>
          <a:p>
            <a:r>
              <a:rPr lang="en-US" altLang="zh-CN" sz="2400" dirty="0" smtClean="0">
                <a:solidFill>
                  <a:srgbClr val="FF0000"/>
                </a:solidFill>
                <a:latin typeface="华文细黑"/>
                <a:ea typeface="华文细黑"/>
                <a:cs typeface="华文细黑"/>
              </a:rPr>
              <a:t>34)</a:t>
            </a:r>
            <a:r>
              <a:rPr lang="zh-CN" altLang="en-US" sz="2400" dirty="0">
                <a:solidFill>
                  <a:srgbClr val="FF0000"/>
                </a:solidFill>
                <a:latin typeface="华文细黑"/>
                <a:ea typeface="华文细黑"/>
                <a:cs typeface="华文细黑"/>
              </a:rPr>
              <a:t>。耶稣医治了许多人。 </a:t>
            </a:r>
            <a:r>
              <a:rPr lang="zh-CN" altLang="en-US" sz="2400" dirty="0" smtClean="0">
                <a:solidFill>
                  <a:srgbClr val="FF0000"/>
                </a:solidFill>
                <a:latin typeface="华文细黑"/>
                <a:ea typeface="华文细黑"/>
                <a:cs typeface="华文细黑"/>
              </a:rPr>
              <a:t>使徒也医治了许</a:t>
            </a:r>
            <a:r>
              <a:rPr lang="zh-CN" altLang="en-US" sz="2400" dirty="0">
                <a:solidFill>
                  <a:srgbClr val="FF0000"/>
                </a:solidFill>
                <a:latin typeface="华文细黑"/>
                <a:ea typeface="华文细黑"/>
                <a:cs typeface="华文细黑"/>
              </a:rPr>
              <a:t>多人</a:t>
            </a:r>
            <a:r>
              <a:rPr lang="zh-CN" altLang="en-US" sz="2400" dirty="0" smtClean="0">
                <a:solidFill>
                  <a:srgbClr val="FF0000"/>
                </a:solidFill>
                <a:latin typeface="华文细黑"/>
                <a:ea typeface="华文细黑"/>
                <a:cs typeface="华文细黑"/>
              </a:rPr>
              <a:t>。“我们因信他的名，他的名便叫你们所看见所认识的这人，健壮了。正是他所赐的信心，叫这人在你们众人面前全然好了”</a:t>
            </a:r>
            <a:r>
              <a:rPr lang="en-US" altLang="zh-CN" sz="2400" dirty="0" smtClean="0">
                <a:solidFill>
                  <a:srgbClr val="FF0000"/>
                </a:solidFill>
                <a:latin typeface="华文细黑"/>
                <a:ea typeface="华文细黑"/>
                <a:cs typeface="华文细黑"/>
              </a:rPr>
              <a:t>(3:16</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。“他们众人，和以色列百姓，都当知道，站在你们面前的这人得痊愈，是因你们所钉十字，神叫他从死里复活的拿撒勒人耶稣基督的名”</a:t>
            </a:r>
            <a:r>
              <a:rPr lang="en-US" altLang="zh-CN" sz="2400" dirty="0" smtClean="0">
                <a:solidFill>
                  <a:srgbClr val="FF0000"/>
                </a:solidFill>
                <a:latin typeface="华文细黑"/>
                <a:ea typeface="华文细黑"/>
                <a:cs typeface="华文细黑"/>
              </a:rPr>
              <a:t>(4:10</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(7)</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6131191" y="2790346"/>
            <a:ext cx="3012809" cy="4067653"/>
          </a:xfrm>
          <a:prstGeom prst="rect">
            <a:avLst/>
          </a:prstGeom>
        </p:spPr>
      </p:pic>
      <p:sp>
        <p:nvSpPr>
          <p:cNvPr id="7" name="Rectangle 6"/>
          <p:cNvSpPr/>
          <p:nvPr/>
        </p:nvSpPr>
        <p:spPr>
          <a:xfrm>
            <a:off x="6832" y="2717676"/>
            <a:ext cx="6124360" cy="4154983"/>
          </a:xfrm>
          <a:prstGeom prst="rect">
            <a:avLst/>
          </a:prstGeom>
        </p:spPr>
        <p:txBody>
          <a:bodyPr wrap="square">
            <a:spAutoFit/>
          </a:bodyPr>
          <a:lstStyle/>
          <a:p>
            <a:r>
              <a:rPr lang="en-US" sz="2400" b="1" dirty="0">
                <a:latin typeface="Arial Narrow"/>
                <a:cs typeface="Arial Narrow"/>
              </a:rPr>
              <a:t>D. He received healing.</a:t>
            </a:r>
            <a:r>
              <a:rPr lang="en-US" sz="2400" dirty="0">
                <a:latin typeface="Arial Narrow"/>
                <a:cs typeface="Arial Narrow"/>
              </a:rPr>
              <a:t> “Peter said to him, “Jesus Christ heals you”(9:34). Jesus healed many. The apostles also healed many. “By faith in the name of Jesus, this man whom you see and know was made strong. It is Jesus’ name and the faith that comes through him that has completely healed him, as you can all see”(3:16). “Then know this, you and all the people of Israel: It is by the name of Jesus Christ of Nazareth, whom you crucified but whom God raised from the dead, that this man stands before you healed”(4:10).</a:t>
            </a:r>
            <a:endParaRPr lang="en-US" sz="2400" dirty="0">
              <a:latin typeface="Arial Narrow"/>
              <a:cs typeface="Arial Narrow"/>
            </a:endParaRPr>
          </a:p>
        </p:txBody>
      </p:sp>
    </p:spTree>
    <p:extLst>
      <p:ext uri="{BB962C8B-B14F-4D97-AF65-F5344CB8AC3E}">
        <p14:creationId xmlns:p14="http://schemas.microsoft.com/office/powerpoint/2010/main" val="42325074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001642"/>
          </a:xfrm>
          <a:prstGeom prst="rect">
            <a:avLst/>
          </a:prstGeom>
        </p:spPr>
        <p:txBody>
          <a:bodyPr wrap="square">
            <a:spAutoFit/>
          </a:bodyPr>
          <a:lstStyle/>
          <a:p>
            <a:r>
              <a:rPr lang="zh-CN" altLang="en-US" sz="2400" b="1" dirty="0" smtClean="0">
                <a:solidFill>
                  <a:srgbClr val="FF0000"/>
                </a:solidFill>
                <a:latin typeface="华文细黑"/>
                <a:ea typeface="华文细黑"/>
                <a:cs typeface="华文细黑"/>
              </a:rPr>
              <a:t>应用：</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一</a:t>
            </a:r>
            <a:r>
              <a:rPr lang="en-US" altLang="zh-CN"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 根据上帝的旨意</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有</a:t>
            </a:r>
            <a:r>
              <a:rPr lang="zh-TW" altLang="en-US" sz="2400" dirty="0" smtClean="0">
                <a:solidFill>
                  <a:srgbClr val="FF0000"/>
                </a:solidFill>
                <a:latin typeface="华文细黑"/>
                <a:ea typeface="华文细黑"/>
                <a:cs typeface="华文细黑"/>
              </a:rPr>
              <a:t>身体</a:t>
            </a:r>
            <a:r>
              <a:rPr lang="zh-CN" altLang="en-US" sz="2400" dirty="0" smtClean="0">
                <a:solidFill>
                  <a:srgbClr val="FF0000"/>
                </a:solidFill>
                <a:latin typeface="华文细黑"/>
                <a:ea typeface="华文细黑"/>
                <a:cs typeface="华文细黑"/>
              </a:rPr>
              <a:t>的治</a:t>
            </a:r>
            <a:r>
              <a:rPr lang="zh-TW" altLang="en-US" sz="2400" dirty="0" smtClean="0">
                <a:solidFill>
                  <a:srgbClr val="FF0000"/>
                </a:solidFill>
                <a:latin typeface="华文细黑"/>
                <a:ea typeface="华文细黑"/>
                <a:cs typeface="华文细黑"/>
              </a:rPr>
              <a:t>愈。</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出于信心的祈祷，要救那病人，主必叫他起来。他若犯了罪，也必蒙赦免。所以你们要彼此认罪，互相代求，使你们可以得医治。义人祈祷所发的力量，是大有功效的（雅</a:t>
            </a:r>
            <a:r>
              <a:rPr lang="en-US" altLang="zh-CN" sz="2400" dirty="0" smtClean="0">
                <a:solidFill>
                  <a:srgbClr val="FF0000"/>
                </a:solidFill>
                <a:latin typeface="华文细黑"/>
                <a:ea typeface="华文细黑"/>
                <a:cs typeface="华文细黑"/>
              </a:rPr>
              <a:t>5:15-16</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二</a:t>
            </a:r>
            <a:r>
              <a:rPr lang="en-US" altLang="zh-CN" sz="2400" dirty="0" smtClean="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借着</a:t>
            </a:r>
            <a:r>
              <a:rPr lang="zh-CHT" altLang="en-US" sz="2400" dirty="0" smtClean="0">
                <a:solidFill>
                  <a:srgbClr val="FF0000"/>
                </a:solidFill>
                <a:latin typeface="华文细黑"/>
                <a:ea typeface="华文细黑"/>
                <a:cs typeface="华文细黑"/>
              </a:rPr>
              <a:t>上帝的恩典也有</a:t>
            </a:r>
            <a:r>
              <a:rPr lang="zh-CN" altLang="en-US" sz="2400" dirty="0" smtClean="0">
                <a:solidFill>
                  <a:srgbClr val="FF0000"/>
                </a:solidFill>
                <a:latin typeface="华文细黑"/>
                <a:ea typeface="华文细黑"/>
                <a:cs typeface="华文细黑"/>
              </a:rPr>
              <a:t>属灵的</a:t>
            </a:r>
            <a:r>
              <a:rPr lang="zh-CHT" altLang="en-US" sz="2400" dirty="0" smtClean="0">
                <a:solidFill>
                  <a:srgbClr val="FF0000"/>
                </a:solidFill>
                <a:latin typeface="华文细黑"/>
                <a:ea typeface="华文细黑"/>
                <a:cs typeface="华文细黑"/>
              </a:rPr>
              <a:t>治</a:t>
            </a:r>
            <a:r>
              <a:rPr lang="zh-CHT" altLang="en-US" sz="2400" dirty="0">
                <a:solidFill>
                  <a:srgbClr val="FF0000"/>
                </a:solidFill>
                <a:latin typeface="华文细黑"/>
                <a:ea typeface="华文细黑"/>
                <a:cs typeface="华文细黑"/>
              </a:rPr>
              <a:t>愈。</a:t>
            </a:r>
            <a:r>
              <a:rPr lang="zh-CN" altLang="en-US" sz="2400" dirty="0" smtClean="0">
                <a:solidFill>
                  <a:srgbClr val="FF0000"/>
                </a:solidFill>
                <a:latin typeface="华文细黑"/>
                <a:ea typeface="华文细黑"/>
                <a:cs typeface="华文细黑"/>
              </a:rPr>
              <a:t>“我的弟兄们，你们中间若有失迷真道的，有人使他回转。这人该知道叫一个罪人从迷路上转</a:t>
            </a:r>
            <a:r>
              <a:rPr lang="zh-CN" altLang="en-US" sz="2400" dirty="0" smtClean="0">
                <a:solidFill>
                  <a:srgbClr val="FF0000"/>
                </a:solidFill>
                <a:latin typeface="华文细黑"/>
                <a:ea typeface="华文细黑"/>
                <a:cs typeface="华文细黑"/>
              </a:rPr>
              <a:t>回</a:t>
            </a:r>
            <a:r>
              <a:rPr lang="zh-CN" altLang="en-US" sz="2400" dirty="0" smtClean="0">
                <a:solidFill>
                  <a:srgbClr val="FF0000"/>
                </a:solidFill>
                <a:latin typeface="华文细黑"/>
                <a:ea typeface="华文细黑"/>
                <a:cs typeface="华文细黑"/>
              </a:rPr>
              <a:t>，便是救一个灵魂不死，并且遮盖许多的罪（</a:t>
            </a:r>
            <a:r>
              <a:rPr lang="en-US" altLang="zh-CN" sz="2400" dirty="0" smtClean="0">
                <a:solidFill>
                  <a:srgbClr val="FF0000"/>
                </a:solidFill>
                <a:latin typeface="华文细黑"/>
                <a:ea typeface="华文细黑"/>
                <a:cs typeface="华文细黑"/>
              </a:rPr>
              <a:t>5:19-20</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b="1" dirty="0" smtClean="0">
                <a:latin typeface="Arial Narrow"/>
                <a:cs typeface="Arial Narrow"/>
              </a:rPr>
              <a:t>Application</a:t>
            </a:r>
            <a:r>
              <a:rPr lang="en-US" sz="2400" b="1" dirty="0">
                <a:latin typeface="Arial Narrow"/>
                <a:cs typeface="Arial Narrow"/>
              </a:rPr>
              <a:t>:</a:t>
            </a:r>
            <a:r>
              <a:rPr lang="en-US" sz="2400" dirty="0">
                <a:latin typeface="Arial Narrow"/>
                <a:cs typeface="Arial Narrow"/>
              </a:rPr>
              <a:t> </a:t>
            </a:r>
            <a:r>
              <a:rPr lang="en-US" sz="2400" dirty="0" smtClean="0">
                <a:latin typeface="Arial Narrow"/>
                <a:cs typeface="Arial Narrow"/>
              </a:rPr>
              <a:t>(1)There </a:t>
            </a:r>
            <a:r>
              <a:rPr lang="en-US" sz="2400" dirty="0">
                <a:latin typeface="Arial Narrow"/>
                <a:cs typeface="Arial Narrow"/>
              </a:rPr>
              <a:t>is physical healing according to God’s will. “And the prayer offered in faith will make the sick person well; the Lord will raise them up. If they have sinned, they will be forgiven.</a:t>
            </a:r>
            <a:r>
              <a:rPr lang="en-US" sz="2400" b="1" baseline="30000" dirty="0">
                <a:latin typeface="Arial Narrow"/>
                <a:cs typeface="Arial Narrow"/>
              </a:rPr>
              <a:t> </a:t>
            </a:r>
            <a:r>
              <a:rPr lang="en-US" sz="2400" dirty="0">
                <a:latin typeface="Arial Narrow"/>
                <a:cs typeface="Arial Narrow"/>
              </a:rPr>
              <a:t>Therefore confess your sins to each other and pray for each other so that you may be healed. The prayer of a righteous person is powerful and effective”(Ja.5:15-16). </a:t>
            </a:r>
            <a:r>
              <a:rPr lang="en-US" sz="2400" dirty="0" smtClean="0">
                <a:latin typeface="Arial Narrow"/>
                <a:cs typeface="Arial Narrow"/>
              </a:rPr>
              <a:t>(2)There </a:t>
            </a:r>
            <a:r>
              <a:rPr lang="en-US" sz="2400" dirty="0">
                <a:latin typeface="Arial Narrow"/>
                <a:cs typeface="Arial Narrow"/>
              </a:rPr>
              <a:t>is also spiritual healing by God’s grace. “My brothers and sisters, if one of you should wander from the truth and someone should bring that person back, remember this: Whoever turns a sinner from the error of their way will save them from death and cover over a multitude of sins”(5:19-20).</a:t>
            </a: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(8)</a:t>
            </a:r>
            <a:endParaRPr lang="en-US" sz="2800" dirty="0">
              <a:solidFill>
                <a:srgbClr val="0000FF"/>
              </a:solidFill>
              <a:latin typeface="Times"/>
              <a:cs typeface="Times"/>
            </a:endParaRPr>
          </a:p>
        </p:txBody>
      </p:sp>
    </p:spTree>
    <p:extLst>
      <p:ext uri="{BB962C8B-B14F-4D97-AF65-F5344CB8AC3E}">
        <p14:creationId xmlns:p14="http://schemas.microsoft.com/office/powerpoint/2010/main" val="14845079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147661</TotalTime>
  <Words>2380</Words>
  <Application>Microsoft Macintosh PowerPoint</Application>
  <PresentationFormat>On-screen Show (4:3)</PresentationFormat>
  <Paragraphs>162</Paragraphs>
  <Slides>17</Slides>
  <Notes>13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City Baptist Temple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Hart</dc:creator>
  <cp:lastModifiedBy>Gary Hart</cp:lastModifiedBy>
  <cp:revision>941</cp:revision>
  <cp:lastPrinted>2017-04-20T12:26:42Z</cp:lastPrinted>
  <dcterms:created xsi:type="dcterms:W3CDTF">2016-02-20T15:39:29Z</dcterms:created>
  <dcterms:modified xsi:type="dcterms:W3CDTF">2017-04-28T22:17:11Z</dcterms:modified>
</cp:coreProperties>
</file>