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39" r:id="rId2"/>
    <p:sldId id="256" r:id="rId3"/>
    <p:sldId id="297" r:id="rId4"/>
    <p:sldId id="340" r:id="rId5"/>
    <p:sldId id="327" r:id="rId6"/>
    <p:sldId id="328" r:id="rId7"/>
    <p:sldId id="337" r:id="rId8"/>
    <p:sldId id="335" r:id="rId9"/>
    <p:sldId id="299" r:id="rId10"/>
    <p:sldId id="329" r:id="rId11"/>
    <p:sldId id="300" r:id="rId12"/>
    <p:sldId id="301" r:id="rId13"/>
    <p:sldId id="333" r:id="rId14"/>
    <p:sldId id="330" r:id="rId15"/>
    <p:sldId id="303" r:id="rId16"/>
    <p:sldId id="304" r:id="rId17"/>
    <p:sldId id="305" r:id="rId18"/>
    <p:sldId id="308" r:id="rId19"/>
    <p:sldId id="338" r:id="rId20"/>
    <p:sldId id="33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D1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37" autoAdjust="0"/>
  </p:normalViewPr>
  <p:slideViewPr>
    <p:cSldViewPr snapToGrid="0" snapToObjects="1">
      <p:cViewPr>
        <p:scale>
          <a:sx n="66" d="100"/>
          <a:sy n="66" d="100"/>
        </p:scale>
        <p:origin x="-47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3/6/18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Tímù</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fǎlǎo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ānchéng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jìsī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nǚ'ér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chuàng</a:t>
            </a:r>
            <a:r>
              <a:rPr lang="en-US" sz="1200" kern="1200" dirty="0" smtClean="0">
                <a:solidFill>
                  <a:schemeClr val="tx1"/>
                </a:solidFill>
                <a:effectLst/>
                <a:latin typeface="+mn-lt"/>
                <a:ea typeface="+mn-ea"/>
                <a:cs typeface="+mn-cs"/>
              </a:rPr>
              <a:t> 41:45).</a:t>
            </a:r>
          </a:p>
        </p:txBody>
      </p:sp>
      <p:sp>
        <p:nvSpPr>
          <p:cNvPr id="4" name="Slide Number Placeholder 3"/>
          <p:cNvSpPr>
            <a:spLocks noGrp="1"/>
          </p:cNvSpPr>
          <p:nvPr>
            <p:ph type="sldNum" sz="quarter" idx="10"/>
          </p:nvPr>
        </p:nvSpPr>
        <p:spPr/>
        <p:txBody>
          <a:bodyPr/>
          <a:lstStyle/>
          <a:p>
            <a:fld id="{480BB15E-1FFC-5140-A5E1-72FEDEDAC4D4}" type="slidenum">
              <a:rPr lang="en-US" smtClean="0"/>
              <a:pPr/>
              <a:t>2</a:t>
            </a:fld>
            <a:endParaRPr lang="en-US"/>
          </a:p>
        </p:txBody>
      </p:sp>
    </p:spTree>
    <p:extLst>
      <p:ext uri="{BB962C8B-B14F-4D97-AF65-F5344CB8AC3E}">
        <p14:creationId xmlns:p14="http://schemas.microsoft.com/office/powerpoint/2010/main" val="40807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dàodé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yòuhuò</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Bō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xiùyǎ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jùnměi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mùsòng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a:t>
            </a:r>
            <a:r>
              <a:rPr lang="en-US" sz="1200" kern="1200" dirty="0" smtClean="0">
                <a:solidFill>
                  <a:schemeClr val="tx1"/>
                </a:solidFill>
                <a:effectLst/>
                <a:latin typeface="+mn-lt"/>
                <a:ea typeface="+mn-ea"/>
                <a:cs typeface="+mn-cs"/>
              </a:rPr>
              <a:t>”(39:6B-7).“</a:t>
            </a:r>
            <a:r>
              <a:rPr lang="en-US" sz="1200" kern="1200" dirty="0" err="1" smtClean="0">
                <a:solidFill>
                  <a:schemeClr val="tx1"/>
                </a:solidFill>
                <a:effectLst/>
                <a:latin typeface="+mn-lt"/>
                <a:ea typeface="+mn-ea"/>
                <a:cs typeface="+mn-cs"/>
              </a:rPr>
              <a:t>Hòulái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tiāntiān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wū</a:t>
            </a:r>
            <a:r>
              <a:rPr lang="en-US" sz="1200" kern="1200" dirty="0" smtClean="0">
                <a:solidFill>
                  <a:schemeClr val="tx1"/>
                </a:solidFill>
                <a:effectLst/>
                <a:latin typeface="+mn-lt"/>
                <a:ea typeface="+mn-ea"/>
                <a:cs typeface="+mn-cs"/>
              </a:rPr>
              <a:t> li </a:t>
            </a:r>
            <a:r>
              <a:rPr lang="en-US" sz="1200" kern="1200" dirty="0" err="1" smtClean="0">
                <a:solidFill>
                  <a:schemeClr val="tx1"/>
                </a:solidFill>
                <a:effectLst/>
                <a:latin typeface="+mn-lt"/>
                <a:ea typeface="+mn-ea"/>
                <a:cs typeface="+mn-cs"/>
              </a:rPr>
              <a:t>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wū</a:t>
            </a:r>
            <a:r>
              <a:rPr lang="en-US" sz="1200" kern="1200" dirty="0" smtClean="0">
                <a:solidFill>
                  <a:schemeClr val="tx1"/>
                </a:solidFill>
                <a:effectLst/>
                <a:latin typeface="+mn-lt"/>
                <a:ea typeface="+mn-ea"/>
                <a:cs typeface="+mn-cs"/>
              </a:rPr>
              <a:t> li,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yīshang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a:t>
            </a:r>
            <a:r>
              <a:rPr lang="en-US" sz="1200" kern="1200" dirty="0" smtClean="0">
                <a:solidFill>
                  <a:schemeClr val="tx1"/>
                </a:solidFill>
                <a:effectLst/>
                <a:latin typeface="+mn-lt"/>
                <a:ea typeface="+mn-ea"/>
                <a:cs typeface="+mn-cs"/>
              </a:rPr>
              <a:t>”(39:10-12).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jùjuéle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shìtàn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ne?…</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chù</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yīshang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yīshang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wàibian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qùle</a:t>
            </a:r>
            <a:r>
              <a:rPr lang="en-US" sz="1200" kern="1200" dirty="0" smtClean="0">
                <a:solidFill>
                  <a:schemeClr val="tx1"/>
                </a:solidFill>
                <a:effectLst/>
                <a:latin typeface="+mn-lt"/>
                <a:ea typeface="+mn-ea"/>
                <a:cs typeface="+mn-cs"/>
              </a:rPr>
              <a:t> (39:8-10,12).</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hùliánwǎng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duō</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yòuhuò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Sèqíng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liáotiān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Rúhé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nín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háizi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zàixiàn</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Wèishéme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děngdài</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yìngyòng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dǐzhì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jùjué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táopǎo</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Bō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wúgào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yīshang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chūqùle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jiālǐ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jìnrù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dàshēng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hǎnjiào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fàngshēng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yīshang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wàibian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qùle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yīshang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děngzhe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púrén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fàngshēng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yīshang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chūqùle</a:t>
            </a:r>
            <a:r>
              <a:rPr lang="en-US" sz="1200" kern="1200" dirty="0" smtClean="0">
                <a:solidFill>
                  <a:schemeClr val="tx1"/>
                </a:solidFill>
                <a:effectLst/>
                <a:latin typeface="+mn-lt"/>
                <a:ea typeface="+mn-ea"/>
                <a:cs typeface="+mn-cs"/>
              </a:rPr>
              <a:t>”(39:13-18).</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a:t>
            </a:r>
            <a:r>
              <a:rPr lang="en-US" sz="1200" kern="1200" dirty="0" err="1" smtClean="0">
                <a:solidFill>
                  <a:schemeClr val="tx1"/>
                </a:solidFill>
                <a:effectLst/>
                <a:latin typeface="+mn-lt"/>
                <a:ea typeface="+mn-ea"/>
                <a:cs typeface="+mn-cs"/>
              </a:rPr>
              <a:t>Bō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jiānyù</a:t>
            </a:r>
            <a:r>
              <a:rPr lang="en-US" sz="1200" kern="1200" dirty="0" smtClean="0">
                <a:solidFill>
                  <a:schemeClr val="tx1"/>
                </a:solidFill>
                <a:effectLst/>
                <a:latin typeface="+mn-lt"/>
                <a:ea typeface="+mn-ea"/>
                <a:cs typeface="+mn-cs"/>
              </a:rPr>
              <a:t> (39:20A).</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Yuànwàng</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xúnzhǎo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āijí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bǎishì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shùnlì</a:t>
            </a:r>
            <a:r>
              <a:rPr lang="en-US" sz="1200" kern="1200" dirty="0" smtClean="0">
                <a:solidFill>
                  <a:schemeClr val="tx1"/>
                </a:solidFill>
                <a:effectLst/>
                <a:latin typeface="+mn-lt"/>
                <a:ea typeface="+mn-ea"/>
                <a:cs typeface="+mn-cs"/>
              </a:rPr>
              <a:t>”(39:2).“</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yǎnqián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ēn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(39:20B-21).</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xǐyuè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bìxū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shǎngcì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xúnqiú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11:6).</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zhùfú</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cìhòu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guǎnlǐ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jiāwù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suǒyǒu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guǎnlǐ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jiāwù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suǒyǒu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yuángù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āijí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”(39:3-4).“</a:t>
            </a:r>
            <a:r>
              <a:rPr lang="en-US" sz="1200" kern="1200" dirty="0" err="1" smtClean="0">
                <a:solidFill>
                  <a:schemeClr val="tx1"/>
                </a:solidFill>
                <a:effectLst/>
                <a:latin typeface="+mn-lt"/>
                <a:ea typeface="+mn-ea"/>
                <a:cs typeface="+mn-cs"/>
              </a:rPr>
              <a:t>Sī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suǒyǒu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qiúfàn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shǒuxià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shǒuxià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suǒzuò</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shùnlì</a:t>
            </a:r>
            <a:r>
              <a:rPr lang="en-US" sz="1200" kern="1200" dirty="0" smtClean="0">
                <a:solidFill>
                  <a:schemeClr val="tx1"/>
                </a:solidFill>
                <a:effectLst/>
                <a:latin typeface="+mn-lt"/>
                <a:ea typeface="+mn-ea"/>
                <a:cs typeface="+mn-cs"/>
              </a:rPr>
              <a:t>”(39: 22-23).</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róngyào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Jiěmèng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ma?”(40:8).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huídá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fǎlǎo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bùzàihū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píng'ān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huídá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fǎlǎo</a:t>
            </a:r>
            <a:r>
              <a:rPr lang="en-US" sz="1200" kern="1200" smtClean="0">
                <a:solidFill>
                  <a:schemeClr val="tx1"/>
                </a:solidFill>
                <a:effectLst/>
                <a:latin typeface="+mn-lt"/>
                <a:ea typeface="+mn-ea"/>
                <a:cs typeface="+mn-cs"/>
              </a:rPr>
              <a:t> (41:16).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fǎlǎole</a:t>
            </a:r>
            <a:r>
              <a:rPr lang="en-US" sz="1200" kern="1200" dirty="0" smtClean="0">
                <a:solidFill>
                  <a:schemeClr val="tx1"/>
                </a:solidFill>
                <a:effectLst/>
                <a:latin typeface="+mn-lt"/>
                <a:ea typeface="+mn-ea"/>
                <a:cs typeface="+mn-cs"/>
              </a:rPr>
              <a:t>”(41:25).</a:t>
            </a:r>
          </a:p>
          <a:p>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xúnzhǎo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zhǐyì</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Huāng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ānchéng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jìsī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nǚ'ér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zhǎngzǐ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wàngle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yìsi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wàngle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kùnkǔ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quánjiā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chāngshèng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yìsi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shòukǔ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dìfāng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chāngshèng</a:t>
            </a:r>
            <a:r>
              <a:rPr lang="en-US" sz="1200" kern="1200" dirty="0" smtClean="0">
                <a:solidFill>
                  <a:schemeClr val="tx1"/>
                </a:solidFill>
                <a:effectLst/>
                <a:latin typeface="+mn-lt"/>
                <a:ea typeface="+mn-ea"/>
                <a:cs typeface="+mn-cs"/>
              </a:rPr>
              <a:t>”(41:50-52).</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xuǎnzé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Xuǎnzé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wàngjì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dú</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yìngyòng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shìtàn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yuánliàng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wàngjì</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xúnqiú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zhǐyì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Jiélùn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míngzì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yìsi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yuángù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wàidì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yīnqín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déxíng</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Yǒule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zhīshì</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Yǒule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jiézhì</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Yǒule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rěnnài</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Yǒule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rěnnài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qiánjìng</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Yǒule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qiánjìng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Yǒule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a:t>
            </a:r>
            <a:r>
              <a:rPr lang="en-US" sz="1200" kern="1200" dirty="0" smtClean="0">
                <a:solidFill>
                  <a:schemeClr val="tx1"/>
                </a:solidFill>
                <a:effectLst/>
                <a:latin typeface="+mn-lt"/>
                <a:ea typeface="+mn-ea"/>
                <a:cs typeface="+mn-cs"/>
              </a:rPr>
              <a:t> 1:5-7).</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Joseph added to his faith(Heb.11:22),goodness, knowledge, self-control, perseverance, godliness, mutual affection, and love.</a:t>
            </a:r>
            <a:r>
              <a:rPr lang="zh-TW" altLang="en-US" sz="1200" dirty="0" smtClean="0">
                <a:solidFill>
                  <a:srgbClr val="FF0000"/>
                </a:solidFill>
                <a:latin typeface="华文细黑"/>
                <a:ea typeface="华文细黑"/>
                <a:cs typeface="华文细黑"/>
              </a:rPr>
              <a:t>约瑟为他的信仰加</a:t>
            </a:r>
            <a:r>
              <a:rPr lang="zh-CN" altLang="en-US" sz="1200" dirty="0" smtClean="0">
                <a:solidFill>
                  <a:srgbClr val="FF0000"/>
                </a:solidFill>
                <a:latin typeface="华文细黑"/>
                <a:ea typeface="华文细黑"/>
                <a:cs typeface="华文细黑"/>
              </a:rPr>
              <a:t>上</a:t>
            </a:r>
            <a:r>
              <a:rPr lang="zh-TW" altLang="en-US" sz="1200" dirty="0" smtClean="0">
                <a:solidFill>
                  <a:srgbClr val="FF0000"/>
                </a:solidFill>
                <a:latin typeface="华文细黑"/>
                <a:ea typeface="华文细黑"/>
                <a:cs typeface="华文细黑"/>
              </a:rPr>
              <a:t>了信仰</a:t>
            </a:r>
            <a:r>
              <a:rPr lang="en-US" altLang="zh-TW" sz="1200" dirty="0" smtClean="0">
                <a:solidFill>
                  <a:srgbClr val="FF0000"/>
                </a:solidFill>
                <a:latin typeface="华文细黑"/>
                <a:ea typeface="华文细黑"/>
                <a:cs typeface="华文细黑"/>
              </a:rPr>
              <a:t>(</a:t>
            </a:r>
            <a:r>
              <a:rPr lang="zh-TW" altLang="en-US" sz="1200" dirty="0" smtClean="0">
                <a:solidFill>
                  <a:srgbClr val="FF0000"/>
                </a:solidFill>
                <a:latin typeface="华文细黑"/>
                <a:ea typeface="华文细黑"/>
                <a:cs typeface="华文细黑"/>
              </a:rPr>
              <a:t>来</a:t>
            </a:r>
            <a:r>
              <a:rPr lang="en-US" altLang="zh-TW" sz="1200" dirty="0" smtClean="0">
                <a:solidFill>
                  <a:srgbClr val="FF0000"/>
                </a:solidFill>
                <a:latin typeface="华文细黑"/>
                <a:ea typeface="华文细黑"/>
                <a:cs typeface="华文细黑"/>
              </a:rPr>
              <a:t>11:22),</a:t>
            </a:r>
            <a:r>
              <a:rPr lang="zh-TW" altLang="en-US" sz="1200" dirty="0" smtClean="0">
                <a:solidFill>
                  <a:srgbClr val="FF0000"/>
                </a:solidFill>
                <a:latin typeface="华文细黑"/>
                <a:ea typeface="华文细黑"/>
                <a:cs typeface="华文细黑"/>
              </a:rPr>
              <a:t>善良</a:t>
            </a:r>
            <a:r>
              <a:rPr lang="en-US" altLang="zh-TW" sz="1200" dirty="0" smtClean="0">
                <a:solidFill>
                  <a:srgbClr val="FF0000"/>
                </a:solidFill>
                <a:latin typeface="华文细黑"/>
                <a:ea typeface="华文细黑"/>
                <a:cs typeface="华文细黑"/>
              </a:rPr>
              <a:t>,</a:t>
            </a:r>
            <a:r>
              <a:rPr lang="zh-TW" altLang="en-US" sz="1200" dirty="0" smtClean="0">
                <a:solidFill>
                  <a:srgbClr val="FF0000"/>
                </a:solidFill>
                <a:latin typeface="华文细黑"/>
                <a:ea typeface="华文细黑"/>
                <a:cs typeface="华文细黑"/>
              </a:rPr>
              <a:t>知识</a:t>
            </a:r>
            <a:r>
              <a:rPr lang="en-US" altLang="zh-TW" sz="1200" dirty="0" smtClean="0">
                <a:solidFill>
                  <a:srgbClr val="FF0000"/>
                </a:solidFill>
                <a:latin typeface="华文细黑"/>
                <a:ea typeface="华文细黑"/>
                <a:cs typeface="华文细黑"/>
              </a:rPr>
              <a:t>,</a:t>
            </a:r>
            <a:r>
              <a:rPr lang="zh-TW" altLang="en-US" sz="1200" dirty="0" smtClean="0">
                <a:solidFill>
                  <a:srgbClr val="FF0000"/>
                </a:solidFill>
                <a:latin typeface="华文细黑"/>
                <a:ea typeface="华文细黑"/>
                <a:cs typeface="华文细黑"/>
              </a:rPr>
              <a:t>自制</a:t>
            </a:r>
            <a:r>
              <a:rPr lang="en-US" altLang="zh-TW" sz="1200" dirty="0" smtClean="0">
                <a:solidFill>
                  <a:srgbClr val="FF0000"/>
                </a:solidFill>
                <a:latin typeface="华文细黑"/>
                <a:ea typeface="华文细黑"/>
                <a:cs typeface="华文细黑"/>
              </a:rPr>
              <a:t>,</a:t>
            </a:r>
            <a:r>
              <a:rPr lang="zh-TW" altLang="en-US" sz="1200" dirty="0" smtClean="0">
                <a:solidFill>
                  <a:srgbClr val="FF0000"/>
                </a:solidFill>
                <a:latin typeface="华文细黑"/>
                <a:ea typeface="华文细黑"/>
                <a:cs typeface="华文细黑"/>
              </a:rPr>
              <a:t>坚忍</a:t>
            </a:r>
            <a:r>
              <a:rPr lang="en-US" altLang="zh-TW" sz="1200" dirty="0" smtClean="0">
                <a:solidFill>
                  <a:srgbClr val="FF0000"/>
                </a:solidFill>
                <a:latin typeface="华文细黑"/>
                <a:ea typeface="华文细黑"/>
                <a:cs typeface="华文细黑"/>
              </a:rPr>
              <a:t>,</a:t>
            </a:r>
            <a:r>
              <a:rPr lang="zh-TW" altLang="en-US" sz="1200" dirty="0" smtClean="0">
                <a:solidFill>
                  <a:srgbClr val="FF0000"/>
                </a:solidFill>
                <a:latin typeface="华文细黑"/>
                <a:ea typeface="华文细黑"/>
                <a:cs typeface="华文细黑"/>
              </a:rPr>
              <a:t>敬虔</a:t>
            </a:r>
            <a:r>
              <a:rPr lang="en-US" altLang="zh-TW" sz="1200" dirty="0" smtClean="0">
                <a:solidFill>
                  <a:srgbClr val="FF0000"/>
                </a:solidFill>
                <a:latin typeface="华文细黑"/>
                <a:ea typeface="华文细黑"/>
                <a:cs typeface="华文细黑"/>
              </a:rPr>
              <a:t>,</a:t>
            </a:r>
            <a:r>
              <a:rPr lang="zh-TW" altLang="en-US" sz="1200" dirty="0" smtClean="0">
                <a:solidFill>
                  <a:srgbClr val="FF0000"/>
                </a:solidFill>
                <a:latin typeface="华文细黑"/>
                <a:ea typeface="华文细黑"/>
                <a:cs typeface="华文细黑"/>
              </a:rPr>
              <a:t>互相亲情和爱。</a:t>
            </a:r>
            <a:endParaRPr lang="en-US" altLang="zh-TW" sz="1200" dirty="0" smtClean="0">
              <a:solidFill>
                <a:srgbClr val="FF0000"/>
              </a:solidFill>
              <a:latin typeface="华文细黑"/>
              <a:ea typeface="华文细黑"/>
              <a:cs typeface="华文细黑"/>
            </a:endParaRPr>
          </a:p>
          <a:p>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xìnyǎng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xìnyǎng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11:22), </a:t>
            </a:r>
            <a:r>
              <a:rPr lang="en-US" sz="1200" kern="1200" dirty="0" err="1" smtClean="0">
                <a:solidFill>
                  <a:schemeClr val="tx1"/>
                </a:solidFill>
                <a:effectLst/>
                <a:latin typeface="+mn-lt"/>
                <a:ea typeface="+mn-ea"/>
                <a:cs typeface="+mn-cs"/>
              </a:rPr>
              <a:t>Shànliáng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jiānrěn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hùxiāng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qīnqíng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āijí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fēngshèng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fēngshèng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Shànliáng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chóuhèn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jídù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zhīshì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mèngxiǎng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jiěshì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zìzhì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shìtàn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rěnnài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jìngqián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āijí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xiānghù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qīnqíng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háizi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xiōngdì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luō</a:t>
            </a:r>
            <a:r>
              <a:rPr lang="en-US" sz="1200" kern="1200" dirty="0" smtClean="0">
                <a:solidFill>
                  <a:schemeClr val="tx1"/>
                </a:solidFill>
                <a:effectLst/>
                <a:latin typeface="+mn-lt"/>
                <a:ea typeface="+mn-ea"/>
                <a:cs typeface="+mn-cs"/>
              </a:rPr>
              <a:t> 13:14).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yánsè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wàiyī</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Ruth Bell Graham (Billy Graham de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yāoqiú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mùbēi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cí</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Shīgōng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jiéshù</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xièxiè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nín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nàixīn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zhōngguó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hànzì</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80BB15E-1FFC-5140-A5E1-72FEDEDAC4D4}" type="slidenum">
              <a:rPr lang="en-US" smtClean="0"/>
              <a:pPr/>
              <a:t>20</a:t>
            </a:fld>
            <a:endParaRPr lang="en-US"/>
          </a:p>
        </p:txBody>
      </p:sp>
    </p:spTree>
    <p:extLst>
      <p:ext uri="{BB962C8B-B14F-4D97-AF65-F5344CB8AC3E}">
        <p14:creationId xmlns:p14="http://schemas.microsoft.com/office/powerpoint/2010/main" val="117352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Yǐnyán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jiéhūn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guòqù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āijí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ānchéng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jìsī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nǚ'ér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bāobàn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wánquán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bùtóng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guòqù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jìsī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nǚ'ér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xiōngdìmen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jùjuéle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gānggāng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líkāi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jiānyù</a:t>
            </a:r>
            <a:r>
              <a:rPr lang="en-US" sz="1200" kern="1200" dirty="0" smtClean="0">
                <a:solidFill>
                  <a:schemeClr val="tx1"/>
                </a:solidFill>
                <a:effectLst/>
                <a:latin typeface="+mn-lt"/>
                <a:ea typeface="+mn-ea"/>
                <a:cs typeface="+mn-cs"/>
              </a:rPr>
              <a:t> 13 </a:t>
            </a:r>
            <a:r>
              <a:rPr lang="en-US" sz="1200" kern="1200" dirty="0" err="1" smtClean="0">
                <a:solidFill>
                  <a:schemeClr val="tx1"/>
                </a:solidFill>
                <a:effectLst/>
                <a:latin typeface="+mn-lt"/>
                <a:ea typeface="+mn-ea"/>
                <a:cs typeface="+mn-cs"/>
              </a:rPr>
              <a:t>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xiǎngxiàng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tòngkǔ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tòngkǔ</a:t>
            </a:r>
            <a:r>
              <a:rPr lang="en-US" sz="1200" kern="1200" dirty="0" smtClean="0">
                <a:solidFill>
                  <a:schemeClr val="tx1"/>
                </a:solidFill>
                <a:effectLst/>
                <a:latin typeface="+mn-lt"/>
                <a:ea typeface="+mn-ea"/>
                <a:cs typeface="+mn-cs"/>
              </a:rPr>
              <a:t> ma? </a:t>
            </a:r>
            <a:r>
              <a:rPr lang="en-US" sz="1200" kern="1200" dirty="0" err="1" smtClean="0">
                <a:solidFill>
                  <a:schemeClr val="tx1"/>
                </a:solidFill>
                <a:effectLst/>
                <a:latin typeface="+mn-lt"/>
                <a:ea typeface="+mn-ea"/>
                <a:cs typeface="+mn-cs"/>
              </a:rPr>
              <a:t>Rúguǒ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pèi'ǒu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nénggòu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bāngzhù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duìfāng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lǐjiě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guòqù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kùnnán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dádào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xiànzài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yuànwàng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mèngxiǎng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xiǎngxiàng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jiéhūn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yàng</a:t>
            </a:r>
            <a:r>
              <a:rPr lang="en-US" sz="1200" kern="1200" dirty="0" smtClean="0">
                <a:solidFill>
                  <a:schemeClr val="tx1"/>
                </a:solidFill>
                <a:effectLst/>
                <a:latin typeface="+mn-lt"/>
                <a:ea typeface="+mn-ea"/>
                <a:cs typeface="+mn-cs"/>
              </a:rPr>
              <a:t> de ma? </a:t>
            </a:r>
            <a:r>
              <a:rPr lang="en-US" sz="1200" kern="1200" dirty="0" err="1" smtClean="0">
                <a:solidFill>
                  <a:schemeClr val="tx1"/>
                </a:solidFill>
                <a:effectLst/>
                <a:latin typeface="+mn-lt"/>
                <a:ea typeface="+mn-ea"/>
                <a:cs typeface="+mn-cs"/>
              </a:rPr>
              <a:t>Wèn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pèi'</a:t>
            </a:r>
            <a:r>
              <a:rPr lang="en-US" sz="1200" kern="1200" dirty="0" err="1" smtClean="0">
                <a:solidFill>
                  <a:schemeClr val="tx1"/>
                </a:solidFill>
                <a:effectLst/>
                <a:latin typeface="+mn-lt"/>
                <a:ea typeface="+mn-ea"/>
                <a:cs typeface="+mn-cs"/>
              </a:rPr>
              <a:t>ǒu</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mèngxiǎng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kùnnán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yùwàng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jiéhūn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xínglǐ</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jìnrù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Wèn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pèi'</a:t>
            </a:r>
            <a:r>
              <a:rPr lang="en-US" sz="1200" kern="1200" dirty="0" err="1" smtClean="0">
                <a:solidFill>
                  <a:schemeClr val="tx1"/>
                </a:solidFill>
                <a:effectLst/>
                <a:latin typeface="+mn-lt"/>
                <a:ea typeface="+mn-ea"/>
                <a:cs typeface="+mn-cs"/>
              </a:rPr>
              <a:t>ǒu</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mèngxiǎng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kùnnán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yùwàng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Joseph went from a shepherd to a slave, then from a prisoner to the prime minister. </a:t>
            </a:r>
          </a:p>
          <a:p>
            <a:r>
              <a:rPr lang="zh-CN" altLang="en-US" sz="1200" b="1" dirty="0" smtClean="0">
                <a:solidFill>
                  <a:srgbClr val="FF0000"/>
                </a:solidFill>
                <a:latin typeface="华文细黑"/>
                <a:ea typeface="华文细黑"/>
                <a:cs typeface="华文细黑"/>
              </a:rPr>
              <a:t> 约瑟从牧人到奴隶，然后从囚犯到总理。</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mùrén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ránhòu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qiúfàn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zǒnglǐ</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mèngxiǎng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zǒule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wānlù</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yìniàn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píng'ān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yìniàn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zāihuò</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yìniàn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mòhòu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zhǐwàng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yé</a:t>
            </a:r>
            <a:r>
              <a:rPr lang="en-US" sz="1200" kern="1200" dirty="0" smtClean="0">
                <a:solidFill>
                  <a:schemeClr val="tx1"/>
                </a:solidFill>
                <a:effectLst/>
                <a:latin typeface="+mn-lt"/>
                <a:ea typeface="+mn-ea"/>
                <a:cs typeface="+mn-cs"/>
              </a:rPr>
              <a:t> 29:11). “</a:t>
            </a:r>
            <a:r>
              <a:rPr lang="en-US" sz="1200" kern="1200" dirty="0" err="1" smtClean="0">
                <a:solidFill>
                  <a:schemeClr val="tx1"/>
                </a:solidFill>
                <a:effectLst/>
                <a:latin typeface="+mn-lt"/>
                <a:ea typeface="+mn-ea"/>
                <a:cs typeface="+mn-cs"/>
              </a:rPr>
              <a:t>Cóngqián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yìsi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yàohài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yìsi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bǎoquán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xǔduō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jīnrì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guāngjǐng</a:t>
            </a:r>
            <a:r>
              <a:rPr lang="en-US" sz="1200" kern="1200" dirty="0" smtClean="0">
                <a:solidFill>
                  <a:schemeClr val="tx1"/>
                </a:solidFill>
                <a:effectLst/>
                <a:latin typeface="+mn-lt"/>
                <a:ea typeface="+mn-ea"/>
                <a:cs typeface="+mn-cs"/>
              </a:rPr>
              <a:t>”(50:20).“</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xiǎodé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hùxiāng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xiàolì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yìchu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xiàofǎ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bǎngyàng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luō</a:t>
            </a:r>
            <a:r>
              <a:rPr lang="en-US" sz="1200" kern="1200" dirty="0" smtClean="0">
                <a:solidFill>
                  <a:schemeClr val="tx1"/>
                </a:solidFill>
                <a:effectLst/>
                <a:latin typeface="+mn-lt"/>
                <a:ea typeface="+mn-ea"/>
                <a:cs typeface="+mn-cs"/>
              </a:rPr>
              <a:t> 8:28-29).</a:t>
            </a:r>
          </a:p>
          <a:p>
            <a:r>
              <a:rPr lang="en-US" sz="1200" kern="1200" dirty="0" err="1" smtClean="0">
                <a:solidFill>
                  <a:schemeClr val="tx1"/>
                </a:solidFill>
                <a:effectLst/>
                <a:latin typeface="+mn-lt"/>
                <a:ea typeface="+mn-ea"/>
                <a:cs typeface="+mn-cs"/>
              </a:rPr>
              <a:t>Zhèngzài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shīgōng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xièxiè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nàixīn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t>
            </a:r>
            <a:r>
              <a:rPr lang="en-US" sz="1200" kern="1200" dirty="0" err="1" smtClean="0">
                <a:solidFill>
                  <a:schemeClr val="tx1"/>
                </a:solidFill>
                <a:effectLst/>
                <a:latin typeface="+mn-lt"/>
                <a:ea typeface="+mn-ea"/>
                <a:cs typeface="+mn-cs"/>
              </a:rPr>
              <a:t>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yìngyòng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mèngxiǎng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nàixīn</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mèngxiǎng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shíxiànle</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fǎlǎo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zhuānyuán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niánfèn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shōují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chúcún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shíwù</a:t>
            </a:r>
            <a:r>
              <a:rPr lang="en-US" sz="1200" kern="1200" dirty="0" smtClean="0">
                <a:solidFill>
                  <a:schemeClr val="tx1"/>
                </a:solidFill>
                <a:effectLst/>
                <a:latin typeface="+mn-lt"/>
                <a:ea typeface="+mn-ea"/>
                <a:cs typeface="+mn-cs"/>
              </a:rPr>
              <a:t> (41:36).</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zǒnglǐ</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Fǎlǎo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Fǎlǎo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zhèyàng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lǐtou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zháo</a:t>
            </a:r>
            <a:r>
              <a:rPr lang="en-US" sz="1200" kern="1200" dirty="0" smtClean="0">
                <a:solidFill>
                  <a:schemeClr val="tx1"/>
                </a:solidFill>
                <a:effectLst/>
                <a:latin typeface="+mn-lt"/>
                <a:ea typeface="+mn-ea"/>
                <a:cs typeface="+mn-cs"/>
              </a:rPr>
              <a:t> ne? </a:t>
            </a:r>
            <a:r>
              <a:rPr lang="en-US" sz="1200" kern="1200" dirty="0" err="1" smtClean="0">
                <a:solidFill>
                  <a:schemeClr val="tx1"/>
                </a:solidFill>
                <a:effectLst/>
                <a:latin typeface="+mn-lt"/>
                <a:ea typeface="+mn-ea"/>
                <a:cs typeface="+mn-cs"/>
              </a:rPr>
              <a:t>Fǎlǎo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cōngmíng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zhìhuì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zhǎngguǎn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Wéidú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Fǎlǎo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zhìlǐ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āijí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quán</a:t>
            </a:r>
            <a:r>
              <a:rPr lang="en-US" sz="1200" kern="1200" dirty="0" smtClean="0">
                <a:solidFill>
                  <a:schemeClr val="tx1"/>
                </a:solidFill>
                <a:effectLst/>
                <a:latin typeface="+mn-lt"/>
                <a:ea typeface="+mn-ea"/>
                <a:cs typeface="+mn-cs"/>
              </a:rPr>
              <a:t> de”(41:37-40).</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xiōngdì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qùle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āijí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a:t>
            </a:r>
            <a:r>
              <a:rPr lang="en-US" sz="1200" kern="1200" dirty="0" smtClean="0">
                <a:solidFill>
                  <a:schemeClr val="tx1"/>
                </a:solidFill>
                <a:effectLst/>
                <a:latin typeface="+mn-lt"/>
                <a:ea typeface="+mn-ea"/>
                <a:cs typeface="+mn-cs"/>
              </a:rPr>
              <a:t> (42:6-47:12).</a:t>
            </a:r>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bàba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gēnsuí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mèngxiǎng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yú</a:t>
            </a:r>
            <a:r>
              <a:rPr lang="en-US" sz="1200" kern="1200" dirty="0" smtClean="0">
                <a:solidFill>
                  <a:schemeClr val="tx1"/>
                </a:solidFill>
                <a:effectLst/>
                <a:latin typeface="+mn-lt"/>
                <a:ea typeface="+mn-ea"/>
                <a:cs typeface="+mn-cs"/>
              </a:rPr>
              <a:t> 1960 </a:t>
            </a:r>
            <a:r>
              <a:rPr lang="en-US" sz="1200" kern="1200" dirty="0" err="1" smtClean="0">
                <a:solidFill>
                  <a:schemeClr val="tx1"/>
                </a:solidFill>
                <a:effectLst/>
                <a:latin typeface="+mn-lt"/>
                <a:ea typeface="+mn-ea"/>
                <a:cs typeface="+mn-cs"/>
              </a:rPr>
              <a:t>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kāishǐ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chuàngbàn</a:t>
            </a:r>
            <a:r>
              <a:rPr lang="en-US" sz="1200" kern="1200" dirty="0" smtClean="0">
                <a:solidFill>
                  <a:schemeClr val="tx1"/>
                </a:solidFill>
                <a:effectLst/>
                <a:latin typeface="+mn-lt"/>
                <a:ea typeface="+mn-ea"/>
                <a:cs typeface="+mn-cs"/>
              </a:rPr>
              <a:t> Coinco,27 </a:t>
            </a:r>
            <a:r>
              <a:rPr lang="en-US" sz="1200" kern="1200" dirty="0" err="1" smtClean="0">
                <a:solidFill>
                  <a:schemeClr val="tx1"/>
                </a:solidFill>
                <a:effectLst/>
                <a:latin typeface="+mn-lt"/>
                <a:ea typeface="+mn-ea"/>
                <a:cs typeface="+mn-cs"/>
              </a:rPr>
              <a:t>suì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tiānjiāle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Morco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gēnsuí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mèngxiǎng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táiwān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yú</a:t>
            </a:r>
            <a:r>
              <a:rPr lang="en-US" sz="1200" kern="1200" dirty="0" smtClean="0">
                <a:solidFill>
                  <a:schemeClr val="tx1"/>
                </a:solidFill>
                <a:effectLst/>
                <a:latin typeface="+mn-lt"/>
                <a:ea typeface="+mn-ea"/>
                <a:cs typeface="+mn-cs"/>
              </a:rPr>
              <a:t> 1983 </a:t>
            </a:r>
            <a:r>
              <a:rPr lang="en-US" sz="1200" kern="1200" dirty="0" err="1" smtClean="0">
                <a:solidFill>
                  <a:schemeClr val="tx1"/>
                </a:solidFill>
                <a:effectLst/>
                <a:latin typeface="+mn-lt"/>
                <a:ea typeface="+mn-ea"/>
                <a:cs typeface="+mn-cs"/>
              </a:rPr>
              <a:t>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nián</a:t>
            </a:r>
            <a:r>
              <a:rPr lang="en-US" sz="1200" kern="1200" dirty="0" smtClean="0">
                <a:solidFill>
                  <a:schemeClr val="tx1"/>
                </a:solidFill>
                <a:effectLst/>
                <a:latin typeface="+mn-lt"/>
                <a:ea typeface="+mn-ea"/>
                <a:cs typeface="+mn-cs"/>
              </a:rPr>
              <a:t> 29 </a:t>
            </a:r>
            <a:r>
              <a:rPr lang="en-US" sz="1200" kern="1200" dirty="0" err="1" smtClean="0">
                <a:solidFill>
                  <a:schemeClr val="tx1"/>
                </a:solidFill>
                <a:effectLst/>
                <a:latin typeface="+mn-lt"/>
                <a:ea typeface="+mn-ea"/>
                <a:cs typeface="+mn-cs"/>
              </a:rPr>
              <a:t>suì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qìngzhù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chénglì</a:t>
            </a:r>
            <a:r>
              <a:rPr lang="en-US" sz="1200" kern="1200" dirty="0" smtClean="0">
                <a:solidFill>
                  <a:schemeClr val="tx1"/>
                </a:solidFill>
                <a:effectLst/>
                <a:latin typeface="+mn-lt"/>
                <a:ea typeface="+mn-ea"/>
                <a:cs typeface="+mn-cs"/>
              </a:rPr>
              <a:t> 35 </a:t>
            </a:r>
            <a:r>
              <a:rPr lang="en-US" sz="1200" kern="1200" dirty="0" err="1" smtClean="0">
                <a:solidFill>
                  <a:schemeClr val="tx1"/>
                </a:solidFill>
                <a:effectLst/>
                <a:latin typeface="+mn-lt"/>
                <a:ea typeface="+mn-ea"/>
                <a:cs typeface="+mn-cs"/>
              </a:rPr>
              <a:t>zhōunián</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yìngyòng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mèngxiǎng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zhōngchéng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juéxīn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nǔlì</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Kùnnán</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kùnnán</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xiōngdìmen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hèn</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gàofāle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xiōngdì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shíqī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gēgēmen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mùyáng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gēgēmen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”(37:2).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piān'ài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Yǐsèliè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guòyú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lǎoshēng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gēgēmen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guòyú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he </a:t>
            </a:r>
            <a:r>
              <a:rPr lang="en-US" sz="1200" kern="1200" dirty="0" err="1" smtClean="0">
                <a:solidFill>
                  <a:schemeClr val="tx1"/>
                </a:solidFill>
                <a:effectLst/>
                <a:latin typeface="+mn-lt"/>
                <a:ea typeface="+mn-ea"/>
                <a:cs typeface="+mn-cs"/>
              </a:rPr>
              <a:t>mù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dehuà</a:t>
            </a:r>
            <a:r>
              <a:rPr lang="en-US" sz="1200" kern="1200" dirty="0" smtClean="0">
                <a:solidFill>
                  <a:schemeClr val="tx1"/>
                </a:solidFill>
                <a:effectLst/>
                <a:latin typeface="+mn-lt"/>
                <a:ea typeface="+mn-ea"/>
                <a:cs typeface="+mn-cs"/>
              </a:rPr>
              <a:t>”(37:3-4).</a:t>
            </a:r>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mèngxiǎng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zāo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gàosù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gēgēmen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yuèfā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yuèfā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gēgēmen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jídù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”(37:5,8B,11A).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chìzé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gàosù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gēgēmen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zébèi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cúnzài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xīnlǐ</a:t>
            </a:r>
            <a:r>
              <a:rPr lang="en-US" sz="1200" kern="1200" dirty="0" smtClean="0">
                <a:solidFill>
                  <a:schemeClr val="tx1"/>
                </a:solidFill>
                <a:effectLst/>
                <a:latin typeface="+mn-lt"/>
                <a:ea typeface="+mn-ea"/>
                <a:cs typeface="+mn-cs"/>
              </a:rPr>
              <a:t>”(37:10A,11b).</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shíqī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núlì</a:t>
            </a:r>
            <a:r>
              <a:rPr lang="en-US" sz="1200" kern="1200" dirty="0" smtClean="0">
                <a:solidFill>
                  <a:schemeClr val="tx1"/>
                </a:solidFill>
                <a:effectLst/>
                <a:latin typeface="+mn-lt"/>
                <a:ea typeface="+mn-ea"/>
                <a:cs typeface="+mn-cs"/>
              </a:rPr>
              <a:t> (37:12-36).</a:t>
            </a:r>
          </a:p>
          <a:p>
            <a:r>
              <a:rPr lang="en-US" sz="1200" kern="1200" dirty="0" err="1" smtClean="0">
                <a:solidFill>
                  <a:schemeClr val="tx1"/>
                </a:solidFill>
                <a:effectLst/>
                <a:latin typeface="+mn-lt"/>
                <a:ea typeface="+mn-ea"/>
                <a:cs typeface="+mn-cs"/>
              </a:rPr>
              <a:t>Mèngxiǎng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zhōngjié</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xiāngxìn</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wánchéng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gōngzuò</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3/6/18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3/6/18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3/6/18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3/6/18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3/6/18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3/6/18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3/6/18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486"/>
            <a:ext cx="9144000" cy="6555641"/>
          </a:xfrm>
          <a:prstGeom prst="rect">
            <a:avLst/>
          </a:prstGeom>
          <a:noFill/>
        </p:spPr>
        <p:txBody>
          <a:bodyPr wrap="square" rtlCol="0">
            <a:spAutoFit/>
          </a:bodyPr>
          <a:lstStyle/>
          <a:p>
            <a:r>
              <a:rPr lang="zh-CN" altLang="en-US" sz="2000" b="1" dirty="0">
                <a:solidFill>
                  <a:srgbClr val="000000"/>
                </a:solidFill>
                <a:latin typeface="华文细黑"/>
                <a:ea typeface="华文细黑"/>
                <a:cs typeface="华文细黑"/>
              </a:rPr>
              <a:t>经文</a:t>
            </a:r>
            <a:r>
              <a:rPr lang="en-US" altLang="zh-CN" sz="2000" b="1" dirty="0">
                <a:solidFill>
                  <a:srgbClr val="000000"/>
                </a:solidFill>
                <a:latin typeface="华文细黑"/>
                <a:ea typeface="华文细黑"/>
                <a:cs typeface="华文细黑"/>
              </a:rPr>
              <a:t>:</a:t>
            </a:r>
            <a:r>
              <a:rPr lang="zh-CN" altLang="en-US" sz="2000" b="1" dirty="0">
                <a:solidFill>
                  <a:srgbClr val="000000"/>
                </a:solidFill>
                <a:latin typeface="华文细黑"/>
                <a:ea typeface="华文细黑"/>
                <a:cs typeface="华文细黑"/>
              </a:rPr>
              <a:t>创</a:t>
            </a:r>
            <a:r>
              <a:rPr lang="en-US" altLang="zh-CN" sz="2000" b="1" dirty="0">
                <a:solidFill>
                  <a:srgbClr val="000000"/>
                </a:solidFill>
                <a:latin typeface="华文细黑"/>
                <a:ea typeface="华文细黑"/>
                <a:cs typeface="华文细黑"/>
              </a:rPr>
              <a:t>41:45-52 </a:t>
            </a:r>
            <a:r>
              <a:rPr lang="en-US" sz="2000" b="1" dirty="0" smtClean="0">
                <a:solidFill>
                  <a:srgbClr val="000000"/>
                </a:solidFill>
                <a:ea typeface="华文细黑"/>
                <a:cs typeface="华文细黑"/>
              </a:rPr>
              <a:t>Text</a:t>
            </a:r>
            <a:r>
              <a:rPr lang="en-US" sz="2000" b="1" dirty="0">
                <a:solidFill>
                  <a:srgbClr val="000000"/>
                </a:solidFill>
                <a:ea typeface="华文细黑"/>
                <a:cs typeface="华文细黑"/>
              </a:rPr>
              <a:t>: </a:t>
            </a:r>
            <a:r>
              <a:rPr lang="en-US" altLang="zh-CN" sz="2000" b="1" dirty="0">
                <a:solidFill>
                  <a:srgbClr val="000000"/>
                </a:solidFill>
                <a:ea typeface="华文细黑"/>
                <a:cs typeface="华文细黑"/>
              </a:rPr>
              <a:t>Gen.41</a:t>
            </a:r>
            <a:r>
              <a:rPr lang="en-US" sz="2000" b="1" dirty="0">
                <a:solidFill>
                  <a:srgbClr val="000000"/>
                </a:solidFill>
                <a:ea typeface="华文细黑"/>
                <a:cs typeface="华文细黑"/>
              </a:rPr>
              <a:t>:45-</a:t>
            </a:r>
            <a:r>
              <a:rPr lang="en-US" sz="2000" b="1" dirty="0" smtClean="0">
                <a:solidFill>
                  <a:srgbClr val="000000"/>
                </a:solidFill>
                <a:ea typeface="华文细黑"/>
                <a:cs typeface="华文细黑"/>
              </a:rPr>
              <a:t>52 </a:t>
            </a:r>
          </a:p>
          <a:p>
            <a:endParaRPr lang="en-US" altLang="zh-CN" sz="2000" b="1" dirty="0" smtClean="0">
              <a:solidFill>
                <a:srgbClr val="000000"/>
              </a:solidFill>
              <a:ea typeface="华文细黑"/>
              <a:cs typeface="华文细黑"/>
            </a:endParaRPr>
          </a:p>
          <a:p>
            <a:r>
              <a:rPr lang="zh-CN" altLang="en-US" sz="2000" b="1" dirty="0" smtClean="0">
                <a:solidFill>
                  <a:srgbClr val="000000"/>
                </a:solidFill>
                <a:ea typeface="华文细黑"/>
                <a:cs typeface="华文细黑"/>
              </a:rPr>
              <a:t>题目</a:t>
            </a:r>
            <a:r>
              <a:rPr lang="en-US" altLang="zh-CN" sz="2000" b="1" dirty="0">
                <a:solidFill>
                  <a:srgbClr val="000000"/>
                </a:solidFill>
                <a:ea typeface="华文细黑"/>
                <a:cs typeface="华文细黑"/>
              </a:rPr>
              <a:t>:</a:t>
            </a:r>
            <a:r>
              <a:rPr lang="zh-CN" altLang="en-US" sz="2000" b="1" dirty="0">
                <a:solidFill>
                  <a:srgbClr val="000000"/>
                </a:solidFill>
                <a:ea typeface="华文细黑"/>
                <a:cs typeface="华文细黑"/>
              </a:rPr>
              <a:t>“约瑟和</a:t>
            </a:r>
            <a:r>
              <a:rPr lang="en-US" sz="2000" b="1" dirty="0">
                <a:solidFill>
                  <a:srgbClr val="000000"/>
                </a:solidFill>
                <a:latin typeface="华文细黑"/>
                <a:ea typeface="华文细黑"/>
                <a:cs typeface="华文细黑"/>
              </a:rPr>
              <a:t>亚西纳</a:t>
            </a:r>
            <a:r>
              <a:rPr lang="zh-CN" altLang="en-US" sz="2000" b="1" dirty="0" smtClean="0">
                <a:solidFill>
                  <a:srgbClr val="000000"/>
                </a:solidFill>
                <a:ea typeface="华文细黑"/>
                <a:cs typeface="华文细黑"/>
              </a:rPr>
              <a:t>”</a:t>
            </a:r>
            <a:r>
              <a:rPr lang="en-US" sz="2000" b="1" dirty="0" smtClean="0">
                <a:solidFill>
                  <a:srgbClr val="000000"/>
                </a:solidFill>
                <a:ea typeface="华文细黑"/>
                <a:cs typeface="华文细黑"/>
              </a:rPr>
              <a:t>Topic</a:t>
            </a:r>
            <a:r>
              <a:rPr lang="en-US" sz="2000" b="1" dirty="0">
                <a:solidFill>
                  <a:srgbClr val="000000"/>
                </a:solidFill>
                <a:ea typeface="华文细黑"/>
                <a:cs typeface="华文细黑"/>
              </a:rPr>
              <a:t>: “Joseph &amp; </a:t>
            </a:r>
            <a:r>
              <a:rPr lang="en-US" altLang="zh-CN" sz="2000" b="1" dirty="0" err="1">
                <a:solidFill>
                  <a:srgbClr val="000000"/>
                </a:solidFill>
                <a:ea typeface="华文细黑"/>
                <a:cs typeface="华文细黑"/>
              </a:rPr>
              <a:t>Asenath</a:t>
            </a:r>
            <a:r>
              <a:rPr lang="en-US" sz="2000" b="1" dirty="0">
                <a:solidFill>
                  <a:srgbClr val="000000"/>
                </a:solidFill>
                <a:ea typeface="华文细黑"/>
                <a:cs typeface="华文细黑"/>
              </a:rPr>
              <a:t>”</a:t>
            </a:r>
            <a:r>
              <a:rPr lang="en-US" altLang="zh-CN" sz="2000" b="1" dirty="0">
                <a:solidFill>
                  <a:srgbClr val="000000"/>
                </a:solidFill>
                <a:ea typeface="华文细黑"/>
                <a:cs typeface="华文细黑"/>
              </a:rPr>
              <a:t> </a:t>
            </a:r>
          </a:p>
          <a:p>
            <a:endParaRPr lang="en-US" altLang="zh-CN" sz="2000" b="1" dirty="0" smtClean="0">
              <a:solidFill>
                <a:srgbClr val="000000"/>
              </a:solidFill>
              <a:latin typeface="华文细黑"/>
              <a:ea typeface="华文细黑"/>
              <a:cs typeface="华文细黑"/>
            </a:endParaRPr>
          </a:p>
          <a:p>
            <a:r>
              <a:rPr lang="zh-CN" altLang="en-US" sz="2000" b="1" dirty="0" smtClean="0">
                <a:solidFill>
                  <a:srgbClr val="000000"/>
                </a:solidFill>
                <a:latin typeface="华文细黑"/>
                <a:ea typeface="华文细黑"/>
                <a:cs typeface="华文细黑"/>
              </a:rPr>
              <a:t>引言</a:t>
            </a:r>
            <a:r>
              <a:rPr lang="en-US" sz="2000" b="1" dirty="0" smtClean="0">
                <a:solidFill>
                  <a:srgbClr val="000000"/>
                </a:solidFill>
              </a:rPr>
              <a:t>Introduction </a:t>
            </a:r>
          </a:p>
          <a:p>
            <a:endParaRPr lang="en-US" sz="2000" b="1" dirty="0">
              <a:solidFill>
                <a:srgbClr val="000000"/>
              </a:solidFill>
            </a:endParaRPr>
          </a:p>
          <a:p>
            <a:r>
              <a:rPr lang="zh-CN" altLang="en-US" sz="2000" b="1" dirty="0" smtClean="0">
                <a:solidFill>
                  <a:srgbClr val="000000"/>
                </a:solidFill>
                <a:latin typeface="华文细黑"/>
                <a:ea typeface="华文细黑"/>
                <a:cs typeface="华文细黑"/>
              </a:rPr>
              <a:t>一</a:t>
            </a:r>
            <a:r>
              <a:rPr lang="en-US" altLang="zh-CN" sz="2000" b="1" dirty="0" smtClean="0">
                <a:solidFill>
                  <a:srgbClr val="000000"/>
                </a:solidFill>
                <a:latin typeface="华文细黑"/>
                <a:ea typeface="华文细黑"/>
                <a:cs typeface="华文细黑"/>
              </a:rPr>
              <a:t> </a:t>
            </a:r>
            <a:r>
              <a:rPr lang="zh-CN" altLang="en-US" sz="2000" b="1" dirty="0" smtClean="0">
                <a:solidFill>
                  <a:srgbClr val="000000"/>
                </a:solidFill>
                <a:latin typeface="华文细黑"/>
                <a:ea typeface="华文细黑"/>
                <a:cs typeface="华文细黑"/>
              </a:rPr>
              <a:t>梦想</a:t>
            </a:r>
            <a:r>
              <a:rPr lang="en-US" altLang="zh-CN" sz="2000" b="1" dirty="0" smtClean="0">
                <a:solidFill>
                  <a:srgbClr val="000000"/>
                </a:solidFill>
                <a:latin typeface="华文细黑"/>
                <a:ea typeface="华文细黑"/>
                <a:cs typeface="华文细黑"/>
              </a:rPr>
              <a:t> </a:t>
            </a:r>
            <a:r>
              <a:rPr lang="en-US" altLang="zh-CN" sz="2000" b="1" dirty="0" smtClean="0">
                <a:solidFill>
                  <a:srgbClr val="000000"/>
                </a:solidFill>
                <a:ea typeface="华文细黑"/>
                <a:cs typeface="华文细黑"/>
              </a:rPr>
              <a:t>1.Dreams</a:t>
            </a:r>
          </a:p>
          <a:p>
            <a:endParaRPr lang="en-US" altLang="zh-CN" sz="2000" b="1" dirty="0" smtClean="0">
              <a:solidFill>
                <a:srgbClr val="000000"/>
              </a:solidFill>
              <a:ea typeface="华文细黑"/>
              <a:cs typeface="华文细黑"/>
            </a:endParaRPr>
          </a:p>
          <a:p>
            <a:r>
              <a:rPr lang="zh-CN" altLang="en-US" sz="2000" b="1" dirty="0" smtClean="0">
                <a:latin typeface="华文细黑"/>
                <a:ea typeface="华文细黑"/>
                <a:cs typeface="华文细黑"/>
              </a:rPr>
              <a:t>生活应用一</a:t>
            </a:r>
            <a:r>
              <a:rPr lang="en-US" altLang="zh-CN" sz="2000" b="1" dirty="0" smtClean="0">
                <a:latin typeface="华文细黑"/>
                <a:ea typeface="华文细黑"/>
                <a:cs typeface="华文细黑"/>
              </a:rPr>
              <a:t> </a:t>
            </a:r>
            <a:r>
              <a:rPr lang="en-US" altLang="zh-CN" sz="2000" b="1" dirty="0" smtClean="0">
                <a:ea typeface="华文细黑"/>
                <a:cs typeface="华文细黑"/>
              </a:rPr>
              <a:t>Life Application #1</a:t>
            </a:r>
          </a:p>
          <a:p>
            <a:endParaRPr lang="en-US" altLang="zh-CN" sz="2000" b="1" dirty="0">
              <a:solidFill>
                <a:srgbClr val="000000"/>
              </a:solidFill>
              <a:ea typeface="华文细黑"/>
              <a:cs typeface="华文细黑"/>
            </a:endParaRPr>
          </a:p>
          <a:p>
            <a:r>
              <a:rPr lang="zh-CN" altLang="en-US" sz="2000" b="1" dirty="0" smtClean="0">
                <a:latin typeface="华文细黑"/>
                <a:ea typeface="华文细黑"/>
                <a:cs typeface="华文细黑"/>
              </a:rPr>
              <a:t>生活应用</a:t>
            </a:r>
            <a:r>
              <a:rPr lang="zh-CN" altLang="en-US" sz="2000" b="1" dirty="0" smtClean="0">
                <a:latin typeface="华文细黑"/>
                <a:ea typeface="华文细黑"/>
                <a:cs typeface="华文细黑"/>
              </a:rPr>
              <a:t>二</a:t>
            </a:r>
            <a:r>
              <a:rPr lang="en-US" altLang="zh-CN" sz="2000" b="1" dirty="0" smtClean="0">
                <a:latin typeface="华文细黑"/>
                <a:ea typeface="华文细黑"/>
                <a:cs typeface="华文细黑"/>
              </a:rPr>
              <a:t> </a:t>
            </a:r>
            <a:r>
              <a:rPr lang="en-US" altLang="zh-CN" sz="2000" b="1" dirty="0">
                <a:ea typeface="华文细黑"/>
                <a:cs typeface="华文细黑"/>
              </a:rPr>
              <a:t>Life Application </a:t>
            </a:r>
            <a:r>
              <a:rPr lang="en-US" altLang="zh-CN" sz="2000" b="1" dirty="0" smtClean="0">
                <a:ea typeface="华文细黑"/>
                <a:cs typeface="华文细黑"/>
              </a:rPr>
              <a:t>#2</a:t>
            </a:r>
            <a:endParaRPr lang="en-US" altLang="zh-CN" sz="2000" b="1" dirty="0">
              <a:ea typeface="华文细黑"/>
              <a:cs typeface="华文细黑"/>
            </a:endParaRPr>
          </a:p>
          <a:p>
            <a:endParaRPr lang="en-US" altLang="zh-CN" sz="2000" b="1" dirty="0">
              <a:solidFill>
                <a:srgbClr val="000000"/>
              </a:solidFill>
              <a:ea typeface="华文细黑"/>
              <a:cs typeface="华文细黑"/>
            </a:endParaRPr>
          </a:p>
          <a:p>
            <a:r>
              <a:rPr lang="zh-CN" altLang="en-US" sz="2000" b="1" dirty="0" smtClean="0">
                <a:solidFill>
                  <a:srgbClr val="000000"/>
                </a:solidFill>
                <a:latin typeface="华文细黑"/>
                <a:ea typeface="华文细黑"/>
                <a:cs typeface="华文细黑"/>
              </a:rPr>
              <a:t>二</a:t>
            </a:r>
            <a:r>
              <a:rPr lang="en-US" altLang="zh-CN" sz="2000" b="1" dirty="0" smtClean="0">
                <a:solidFill>
                  <a:srgbClr val="000000"/>
                </a:solidFill>
                <a:latin typeface="华文细黑"/>
                <a:ea typeface="华文细黑"/>
                <a:cs typeface="华文细黑"/>
              </a:rPr>
              <a:t> </a:t>
            </a:r>
            <a:r>
              <a:rPr lang="zh-CN" altLang="en-US" sz="2000" b="1" dirty="0" smtClean="0">
                <a:solidFill>
                  <a:srgbClr val="000000"/>
                </a:solidFill>
                <a:latin typeface="华文细黑"/>
                <a:ea typeface="华文细黑"/>
                <a:cs typeface="华文细黑"/>
              </a:rPr>
              <a:t>困难</a:t>
            </a:r>
            <a:r>
              <a:rPr lang="en-US" altLang="zh-CN" sz="2000" b="1" dirty="0" smtClean="0">
                <a:solidFill>
                  <a:srgbClr val="000000"/>
                </a:solidFill>
                <a:latin typeface="华文细黑"/>
                <a:ea typeface="华文细黑"/>
                <a:cs typeface="华文细黑"/>
              </a:rPr>
              <a:t> </a:t>
            </a:r>
            <a:r>
              <a:rPr lang="en-US" altLang="zh-CN" sz="2000" b="1" dirty="0" smtClean="0">
                <a:solidFill>
                  <a:srgbClr val="000000"/>
                </a:solidFill>
                <a:ea typeface="华文细黑"/>
                <a:cs typeface="华文细黑"/>
              </a:rPr>
              <a:t>2.Difficulties</a:t>
            </a:r>
          </a:p>
          <a:p>
            <a:endParaRPr lang="en-US" altLang="zh-CN" sz="2000" b="1" dirty="0" smtClean="0">
              <a:solidFill>
                <a:srgbClr val="000000"/>
              </a:solidFill>
              <a:ea typeface="华文细黑"/>
              <a:cs typeface="华文细黑"/>
            </a:endParaRPr>
          </a:p>
          <a:p>
            <a:r>
              <a:rPr lang="zh-CN" altLang="en-US" sz="2000" b="1" dirty="0" smtClean="0">
                <a:latin typeface="华文细黑"/>
                <a:ea typeface="华文细黑"/>
                <a:cs typeface="华文细黑"/>
              </a:rPr>
              <a:t>生活应用</a:t>
            </a:r>
            <a:r>
              <a:rPr lang="zh-CN" altLang="en-US" sz="2000" b="1" dirty="0" smtClean="0">
                <a:latin typeface="华文细黑"/>
                <a:ea typeface="华文细黑"/>
                <a:cs typeface="华文细黑"/>
              </a:rPr>
              <a:t>三</a:t>
            </a:r>
            <a:r>
              <a:rPr lang="en-US" altLang="zh-CN" sz="2000" b="1" dirty="0" smtClean="0">
                <a:latin typeface="华文细黑"/>
                <a:ea typeface="华文细黑"/>
                <a:cs typeface="华文细黑"/>
              </a:rPr>
              <a:t> </a:t>
            </a:r>
            <a:r>
              <a:rPr lang="en-US" altLang="zh-CN" sz="2000" b="1" dirty="0">
                <a:ea typeface="华文细黑"/>
                <a:cs typeface="华文细黑"/>
              </a:rPr>
              <a:t>Life Application </a:t>
            </a:r>
            <a:r>
              <a:rPr lang="en-US" altLang="zh-CN" sz="2000" b="1" dirty="0" smtClean="0">
                <a:ea typeface="华文细黑"/>
                <a:cs typeface="华文细黑"/>
              </a:rPr>
              <a:t>#</a:t>
            </a:r>
            <a:r>
              <a:rPr lang="en-US" altLang="zh-CN" sz="2000" b="1" dirty="0" smtClean="0">
                <a:ea typeface="华文细黑"/>
                <a:cs typeface="华文细黑"/>
              </a:rPr>
              <a:t>3</a:t>
            </a:r>
            <a:endParaRPr lang="en-US" altLang="zh-CN" sz="2000" b="1" dirty="0">
              <a:ea typeface="华文细黑"/>
              <a:cs typeface="华文细黑"/>
            </a:endParaRPr>
          </a:p>
          <a:p>
            <a:endParaRPr lang="en-US" altLang="zh-CN" sz="2000" b="1" dirty="0">
              <a:solidFill>
                <a:srgbClr val="000000"/>
              </a:solidFill>
              <a:ea typeface="华文细黑"/>
              <a:cs typeface="华文细黑"/>
            </a:endParaRPr>
          </a:p>
          <a:p>
            <a:r>
              <a:rPr lang="zh-CN" altLang="en-US" sz="2000" b="1" dirty="0" smtClean="0">
                <a:solidFill>
                  <a:srgbClr val="000000"/>
                </a:solidFill>
                <a:latin typeface="华文细黑"/>
                <a:ea typeface="华文细黑"/>
                <a:cs typeface="华文细黑"/>
              </a:rPr>
              <a:t>三</a:t>
            </a:r>
            <a:r>
              <a:rPr lang="en-US" altLang="zh-CN" sz="2000" b="1" dirty="0" smtClean="0">
                <a:solidFill>
                  <a:srgbClr val="000000"/>
                </a:solidFill>
                <a:latin typeface="华文细黑"/>
                <a:ea typeface="华文细黑"/>
                <a:cs typeface="华文细黑"/>
              </a:rPr>
              <a:t> </a:t>
            </a:r>
            <a:r>
              <a:rPr lang="zh-CN" altLang="en-US" sz="2000" b="1" dirty="0" smtClean="0">
                <a:solidFill>
                  <a:srgbClr val="000000"/>
                </a:solidFill>
                <a:latin typeface="华文细黑"/>
                <a:ea typeface="华文细黑"/>
                <a:cs typeface="华文细黑"/>
              </a:rPr>
              <a:t>愿望</a:t>
            </a:r>
            <a:r>
              <a:rPr lang="en-US" altLang="zh-CN" sz="2000" b="1" dirty="0" smtClean="0">
                <a:solidFill>
                  <a:srgbClr val="000000"/>
                </a:solidFill>
                <a:latin typeface="华文细黑"/>
                <a:ea typeface="华文细黑"/>
                <a:cs typeface="华文细黑"/>
              </a:rPr>
              <a:t> </a:t>
            </a:r>
            <a:r>
              <a:rPr lang="en-US" altLang="zh-CN" sz="2000" b="1" dirty="0" smtClean="0">
                <a:solidFill>
                  <a:srgbClr val="000000"/>
                </a:solidFill>
                <a:ea typeface="华文细黑"/>
                <a:cs typeface="华文细黑"/>
              </a:rPr>
              <a:t>3.Desires</a:t>
            </a:r>
          </a:p>
          <a:p>
            <a:endParaRPr lang="en-US" altLang="zh-CN" sz="2000" b="1" dirty="0" smtClean="0">
              <a:solidFill>
                <a:srgbClr val="000000"/>
              </a:solidFill>
              <a:ea typeface="华文细黑"/>
              <a:cs typeface="华文细黑"/>
            </a:endParaRPr>
          </a:p>
          <a:p>
            <a:r>
              <a:rPr lang="zh-CN" altLang="en-US" sz="2000" b="1" dirty="0" smtClean="0">
                <a:latin typeface="华文细黑"/>
                <a:ea typeface="华文细黑"/>
                <a:cs typeface="华文细黑"/>
              </a:rPr>
              <a:t>生活应用</a:t>
            </a:r>
            <a:r>
              <a:rPr lang="zh-CN" altLang="en-US" sz="2000" b="1" dirty="0" smtClean="0">
                <a:latin typeface="华文细黑"/>
                <a:ea typeface="华文细黑"/>
                <a:cs typeface="华文细黑"/>
              </a:rPr>
              <a:t>四</a:t>
            </a:r>
            <a:r>
              <a:rPr lang="en-US" altLang="zh-CN" sz="2000" b="1" dirty="0" smtClean="0">
                <a:latin typeface="华文细黑"/>
                <a:ea typeface="华文细黑"/>
                <a:cs typeface="华文细黑"/>
              </a:rPr>
              <a:t> </a:t>
            </a:r>
            <a:r>
              <a:rPr lang="en-US" altLang="zh-CN" sz="2000" b="1" dirty="0">
                <a:ea typeface="华文细黑"/>
                <a:cs typeface="华文细黑"/>
              </a:rPr>
              <a:t>Life Application </a:t>
            </a:r>
            <a:r>
              <a:rPr lang="en-US" altLang="zh-CN" sz="2000" b="1" dirty="0" smtClean="0">
                <a:ea typeface="华文细黑"/>
                <a:cs typeface="华文细黑"/>
              </a:rPr>
              <a:t>#</a:t>
            </a:r>
            <a:r>
              <a:rPr lang="en-US" altLang="zh-CN" sz="2000" b="1" dirty="0" smtClean="0">
                <a:ea typeface="华文细黑"/>
                <a:cs typeface="华文细黑"/>
              </a:rPr>
              <a:t>4</a:t>
            </a:r>
            <a:endParaRPr lang="en-US" altLang="zh-CN" sz="2000" b="1" dirty="0">
              <a:ea typeface="华文细黑"/>
              <a:cs typeface="华文细黑"/>
            </a:endParaRPr>
          </a:p>
          <a:p>
            <a:endParaRPr lang="en-US" altLang="zh-CN" sz="2000" b="1" dirty="0">
              <a:solidFill>
                <a:srgbClr val="000000"/>
              </a:solidFill>
              <a:ea typeface="华文细黑"/>
              <a:cs typeface="华文细黑"/>
            </a:endParaRPr>
          </a:p>
          <a:p>
            <a:r>
              <a:rPr lang="zh-CN" altLang="en-US" sz="2000" b="1" dirty="0" smtClean="0">
                <a:solidFill>
                  <a:srgbClr val="000000"/>
                </a:solidFill>
                <a:latin typeface="华文细黑"/>
                <a:ea typeface="华文细黑"/>
                <a:cs typeface="华文细黑"/>
              </a:rPr>
              <a:t>结论</a:t>
            </a:r>
            <a:r>
              <a:rPr lang="en-US" altLang="zh-CN" sz="2000" b="1" dirty="0" smtClean="0">
                <a:solidFill>
                  <a:srgbClr val="000000"/>
                </a:solidFill>
                <a:latin typeface="华文细黑"/>
                <a:ea typeface="华文细黑"/>
                <a:cs typeface="华文细黑"/>
              </a:rPr>
              <a:t> </a:t>
            </a:r>
            <a:r>
              <a:rPr lang="en-US" altLang="zh-CN" sz="2000" b="1" dirty="0" smtClean="0">
                <a:solidFill>
                  <a:srgbClr val="000000"/>
                </a:solidFill>
                <a:ea typeface="华文细黑"/>
                <a:cs typeface="华文细黑"/>
              </a:rPr>
              <a:t>Conclusion</a:t>
            </a:r>
            <a:endParaRPr lang="en-US" altLang="zh-CN" sz="2000" b="1" dirty="0">
              <a:solidFill>
                <a:srgbClr val="000000"/>
              </a:solidFill>
              <a:ea typeface="华文细黑"/>
              <a:cs typeface="华文细黑"/>
            </a:endParaRPr>
          </a:p>
        </p:txBody>
      </p:sp>
    </p:spTree>
    <p:extLst>
      <p:ext uri="{BB962C8B-B14F-4D97-AF65-F5344CB8AC3E}">
        <p14:creationId xmlns:p14="http://schemas.microsoft.com/office/powerpoint/2010/main" val="35308982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252649"/>
            <a:ext cx="6079967" cy="4524315"/>
          </a:xfrm>
          <a:prstGeom prst="rect">
            <a:avLst/>
          </a:prstGeom>
          <a:noFill/>
        </p:spPr>
        <p:txBody>
          <a:bodyPr wrap="square">
            <a:spAutoFit/>
          </a:bodyPr>
          <a:lstStyle/>
          <a:p>
            <a:r>
              <a:rPr lang="en-US" sz="2400" dirty="0"/>
              <a:t>(c)He was hated more for his dream. </a:t>
            </a:r>
            <a:r>
              <a:rPr lang="en-US" sz="2400" dirty="0">
                <a:solidFill>
                  <a:srgbClr val="0000FF"/>
                </a:solidFill>
              </a:rPr>
              <a:t>“Joseph had a dream, and when he told it to his brothers, </a:t>
            </a:r>
            <a:r>
              <a:rPr lang="en-US" sz="2400" dirty="0" smtClean="0">
                <a:solidFill>
                  <a:srgbClr val="0000FF"/>
                </a:solidFill>
              </a:rPr>
              <a:t>they </a:t>
            </a:r>
            <a:r>
              <a:rPr lang="en-US" sz="2400" dirty="0">
                <a:solidFill>
                  <a:srgbClr val="0000FF"/>
                </a:solidFill>
              </a:rPr>
              <a:t>hated him all the more…And they hated him all the more because of his dream and what he had said…His brothers were jealous of him</a:t>
            </a:r>
            <a:r>
              <a:rPr lang="en-US" sz="2400" dirty="0" smtClean="0">
                <a:solidFill>
                  <a:srgbClr val="0000FF"/>
                </a:solidFill>
              </a:rPr>
              <a:t>”(</a:t>
            </a:r>
            <a:r>
              <a:rPr lang="en-US" sz="2400" dirty="0">
                <a:solidFill>
                  <a:srgbClr val="0000FF"/>
                </a:solidFill>
              </a:rPr>
              <a:t>37:5,8b,11a). </a:t>
            </a:r>
            <a:endParaRPr lang="en-US" sz="2400" dirty="0" smtClean="0">
              <a:solidFill>
                <a:srgbClr val="0000FF"/>
              </a:solidFill>
            </a:endParaRPr>
          </a:p>
          <a:p>
            <a:r>
              <a:rPr lang="en-US" sz="2400" dirty="0" smtClean="0"/>
              <a:t>(</a:t>
            </a:r>
            <a:r>
              <a:rPr lang="en-US" sz="2400" dirty="0"/>
              <a:t>2)He was rebuked by his father. </a:t>
            </a:r>
            <a:r>
              <a:rPr lang="en-US" sz="2400" dirty="0">
                <a:solidFill>
                  <a:srgbClr val="0000FF"/>
                </a:solidFill>
              </a:rPr>
              <a:t>“When he told his father as well as his brothers, his father rebuked him… but his father kept the matter in mind”(37:10a,11b). </a:t>
            </a:r>
            <a:endParaRPr lang="en-US" sz="2400" dirty="0" smtClean="0">
              <a:solidFill>
                <a:srgbClr val="0000FF"/>
              </a:solidFill>
            </a:endParaRPr>
          </a:p>
          <a:p>
            <a:r>
              <a:rPr lang="en-US" sz="2400" dirty="0" smtClean="0"/>
              <a:t>(3) </a:t>
            </a:r>
            <a:r>
              <a:rPr lang="en-US" sz="2400" dirty="0"/>
              <a:t>He was sold into slavery at the age of 17 (37:12-36). </a:t>
            </a:r>
          </a:p>
        </p:txBody>
      </p:sp>
      <p:sp>
        <p:nvSpPr>
          <p:cNvPr id="6" name="TextBox 5"/>
          <p:cNvSpPr txBox="1"/>
          <p:nvPr/>
        </p:nvSpPr>
        <p:spPr>
          <a:xfrm>
            <a:off x="8704719" y="8873000"/>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(6)</a:t>
            </a:r>
            <a:endParaRPr lang="en-US" sz="2800" dirty="0">
              <a:solidFill>
                <a:srgbClr val="008000"/>
              </a:solidFill>
              <a:latin typeface="Arial Narrow"/>
              <a:ea typeface="华文细黑"/>
              <a:cs typeface="Arial Narrow"/>
            </a:endParaRPr>
          </a:p>
        </p:txBody>
      </p:sp>
      <p:sp>
        <p:nvSpPr>
          <p:cNvPr id="7" name="TextBox 6"/>
          <p:cNvSpPr txBox="1"/>
          <p:nvPr/>
        </p:nvSpPr>
        <p:spPr>
          <a:xfrm>
            <a:off x="8496891" y="6373268"/>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zh-CN" altLang="zh-CN" sz="2800" dirty="0">
                <a:solidFill>
                  <a:srgbClr val="008000"/>
                </a:solidFill>
                <a:latin typeface="Arial Narrow"/>
                <a:ea typeface="华文细黑"/>
                <a:cs typeface="Arial Narrow"/>
              </a:rPr>
              <a:t>9</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sp>
        <p:nvSpPr>
          <p:cNvPr id="10" name="Rectangle 9"/>
          <p:cNvSpPr/>
          <p:nvPr/>
        </p:nvSpPr>
        <p:spPr>
          <a:xfrm>
            <a:off x="-1" y="27298"/>
            <a:ext cx="9144001" cy="2308324"/>
          </a:xfrm>
          <a:prstGeom prst="rect">
            <a:avLst/>
          </a:prstGeom>
          <a:noFill/>
        </p:spPr>
        <p:txBody>
          <a:bodyPr wrap="square">
            <a:spAutoFit/>
          </a:bodyPr>
          <a:lstStyle/>
          <a:p>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c</a:t>
            </a:r>
            <a:r>
              <a:rPr lang="zh-TW" altLang="en-US" sz="2400" dirty="0">
                <a:solidFill>
                  <a:srgbClr val="FF0000"/>
                </a:solidFill>
                <a:latin typeface="华文细黑"/>
                <a:ea typeface="华文细黑"/>
                <a:cs typeface="华文细黑"/>
              </a:rPr>
              <a:t>）他更为</a:t>
            </a:r>
            <a:r>
              <a:rPr lang="zh-TW" altLang="en-US" sz="2400" dirty="0" smtClean="0">
                <a:solidFill>
                  <a:srgbClr val="FF0000"/>
                </a:solidFill>
                <a:latin typeface="华文细黑"/>
                <a:ea typeface="华文细黑"/>
                <a:cs typeface="华文细黑"/>
              </a:rPr>
              <a:t>他的梦想而</a:t>
            </a:r>
            <a:r>
              <a:rPr lang="zh-CN" altLang="en-US" sz="2400" dirty="0" smtClean="0">
                <a:solidFill>
                  <a:srgbClr val="FF0000"/>
                </a:solidFill>
                <a:latin typeface="华文细黑"/>
                <a:ea typeface="华文细黑"/>
                <a:cs typeface="华文细黑"/>
              </a:rPr>
              <a:t>遭</a:t>
            </a:r>
            <a:r>
              <a:rPr lang="zh-TW" altLang="en-US" sz="2400" dirty="0" smtClean="0">
                <a:solidFill>
                  <a:srgbClr val="FF0000"/>
                </a:solidFill>
                <a:latin typeface="华文细黑"/>
                <a:ea typeface="华文细黑"/>
                <a:cs typeface="华文细黑"/>
              </a:rPr>
              <a:t>恨</a:t>
            </a:r>
            <a:r>
              <a:rPr lang="zh-TW" altLang="en-US" sz="2400" dirty="0">
                <a:solidFill>
                  <a:srgbClr val="FF0000"/>
                </a:solidFill>
                <a:latin typeface="华文细黑"/>
                <a:ea typeface="华文细黑"/>
                <a:cs typeface="华文细黑"/>
              </a:rPr>
              <a:t>。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约瑟作了一梦，告诉他哥哥们，他们就越发恨他…他们就因为他的梦和他的话越发恨他…他哥哥们都嫉妒</a:t>
            </a:r>
            <a:r>
              <a:rPr lang="en-US" sz="2400" dirty="0" smtClean="0">
                <a:solidFill>
                  <a:srgbClr val="0000FF"/>
                </a:solidFill>
                <a:latin typeface="华文细黑"/>
                <a:ea typeface="华文细黑"/>
                <a:cs typeface="华文细黑"/>
              </a:rPr>
              <a:t>他</a:t>
            </a:r>
            <a:r>
              <a:rPr lang="zh-TW" altLang="en-US" sz="2400" dirty="0" smtClean="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37:5</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8B</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11A</a:t>
            </a:r>
            <a:r>
              <a:rPr lang="zh-TW" altLang="en-US" sz="2400" dirty="0">
                <a:solidFill>
                  <a:srgbClr val="0000FF"/>
                </a:solidFill>
                <a:latin typeface="华文细黑"/>
                <a:ea typeface="华文细黑"/>
                <a:cs typeface="华文细黑"/>
              </a:rPr>
              <a:t>）。 </a:t>
            </a:r>
            <a:endParaRPr lang="en-US" altLang="zh-TW" sz="2400" dirty="0" smtClean="0">
              <a:solidFill>
                <a:srgbClr val="0000FF"/>
              </a:solidFill>
              <a:latin typeface="华文细黑"/>
              <a:ea typeface="华文细黑"/>
              <a:cs typeface="华文细黑"/>
            </a:endParaRPr>
          </a:p>
          <a:p>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2</a:t>
            </a:r>
            <a:r>
              <a:rPr lang="zh-TW" altLang="en-US" sz="2400" dirty="0">
                <a:solidFill>
                  <a:srgbClr val="FF0000"/>
                </a:solidFill>
                <a:latin typeface="华文细黑"/>
                <a:ea typeface="华文细黑"/>
                <a:cs typeface="华文细黑"/>
              </a:rPr>
              <a:t>）他被父亲斥责。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约瑟将这梦告诉他父亲和他哥哥们，他父亲就责备他... 他父亲却把这话存在</a:t>
            </a:r>
            <a:r>
              <a:rPr lang="en-US" sz="2400" dirty="0" smtClean="0">
                <a:solidFill>
                  <a:srgbClr val="0000FF"/>
                </a:solidFill>
                <a:latin typeface="华文细黑"/>
                <a:ea typeface="华文细黑"/>
                <a:cs typeface="华文细黑"/>
              </a:rPr>
              <a:t>心里</a:t>
            </a:r>
            <a:r>
              <a:rPr lang="zh-TW" altLang="en-US" sz="2400" dirty="0" smtClean="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37:10a</a:t>
            </a:r>
            <a:r>
              <a:rPr lang="zh-TW" altLang="en-US" sz="2400" dirty="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11b</a:t>
            </a:r>
            <a:r>
              <a:rPr lang="zh-TW" altLang="en-US"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endParaRPr lang="en-US" altLang="zh-TW" sz="2400" dirty="0" smtClean="0">
              <a:solidFill>
                <a:srgbClr val="0000FF"/>
              </a:solidFill>
              <a:latin typeface="华文细黑"/>
              <a:ea typeface="华文细黑"/>
              <a:cs typeface="华文细黑"/>
            </a:endParaRPr>
          </a:p>
          <a:p>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他在</a:t>
            </a:r>
            <a:r>
              <a:rPr lang="zh-CN" altLang="en-US" sz="2400" dirty="0" smtClean="0">
                <a:solidFill>
                  <a:srgbClr val="FF0000"/>
                </a:solidFill>
                <a:latin typeface="华文细黑"/>
                <a:ea typeface="华文细黑"/>
                <a:cs typeface="华文细黑"/>
              </a:rPr>
              <a:t>十七</a:t>
            </a:r>
            <a:r>
              <a:rPr lang="zh-TW" altLang="en-US" sz="2400" dirty="0" smtClean="0">
                <a:solidFill>
                  <a:srgbClr val="FF0000"/>
                </a:solidFill>
                <a:latin typeface="华文细黑"/>
                <a:ea typeface="华文细黑"/>
                <a:cs typeface="华文细黑"/>
              </a:rPr>
              <a:t>岁时被卖为奴隶</a:t>
            </a:r>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37:12-36</a:t>
            </a:r>
            <a:r>
              <a:rPr lang="zh-TW"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zh-TW" altLang="en-US" sz="2400" dirty="0">
              <a:solidFill>
                <a:srgbClr val="FF0000"/>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6079966" y="1915562"/>
            <a:ext cx="3064033" cy="4596050"/>
          </a:xfrm>
          <a:prstGeom prst="rect">
            <a:avLst/>
          </a:prstGeom>
        </p:spPr>
      </p:pic>
      <p:sp>
        <p:nvSpPr>
          <p:cNvPr id="3" name="TextBox 2"/>
          <p:cNvSpPr txBox="1"/>
          <p:nvPr/>
        </p:nvSpPr>
        <p:spPr>
          <a:xfrm>
            <a:off x="6079966" y="4714725"/>
            <a:ext cx="3064033" cy="1200328"/>
          </a:xfrm>
          <a:prstGeom prst="rect">
            <a:avLst/>
          </a:prstGeom>
          <a:noFill/>
        </p:spPr>
        <p:txBody>
          <a:bodyPr wrap="square" rtlCol="0">
            <a:spAutoFit/>
          </a:bodyPr>
          <a:lstStyle/>
          <a:p>
            <a:pPr algn="ctr"/>
            <a:r>
              <a:rPr lang="zh-TW" altLang="en-US" sz="2400" dirty="0">
                <a:solidFill>
                  <a:schemeClr val="bg1"/>
                </a:solidFill>
                <a:latin typeface="华文细黑"/>
                <a:ea typeface="华文细黑"/>
                <a:cs typeface="华文细黑"/>
              </a:rPr>
              <a:t>梦想</a:t>
            </a:r>
            <a:r>
              <a:rPr lang="zh-TW" altLang="en-US" sz="2400" dirty="0" smtClean="0">
                <a:solidFill>
                  <a:schemeClr val="bg1"/>
                </a:solidFill>
                <a:latin typeface="华文细黑"/>
                <a:ea typeface="华文细黑"/>
                <a:cs typeface="华文细黑"/>
              </a:rPr>
              <a:t>的终结</a:t>
            </a:r>
            <a:endParaRPr lang="en-US" altLang="zh-TW" sz="2400" dirty="0" smtClean="0">
              <a:solidFill>
                <a:schemeClr val="bg1"/>
              </a:solidFill>
              <a:latin typeface="华文细黑"/>
              <a:ea typeface="华文细黑"/>
              <a:cs typeface="华文细黑"/>
            </a:endParaRPr>
          </a:p>
          <a:p>
            <a:pPr algn="ctr"/>
            <a:r>
              <a:rPr lang="zh-TW" altLang="en-US" sz="2400" dirty="0" smtClean="0">
                <a:solidFill>
                  <a:schemeClr val="bg1"/>
                </a:solidFill>
                <a:latin typeface="华文细黑"/>
                <a:ea typeface="华文细黑"/>
                <a:cs typeface="华文细黑"/>
              </a:rPr>
              <a:t>是你</a:t>
            </a:r>
            <a:r>
              <a:rPr lang="zh-TW" altLang="en-US" sz="2400" dirty="0">
                <a:solidFill>
                  <a:schemeClr val="bg1"/>
                </a:solidFill>
                <a:latin typeface="华文细黑"/>
                <a:ea typeface="华文细黑"/>
                <a:cs typeface="华文细黑"/>
              </a:rPr>
              <a:t>不再相</a:t>
            </a:r>
            <a:r>
              <a:rPr lang="zh-TW" altLang="en-US" sz="2400" dirty="0" smtClean="0">
                <a:solidFill>
                  <a:schemeClr val="bg1"/>
                </a:solidFill>
                <a:latin typeface="华文细黑"/>
                <a:ea typeface="华文细黑"/>
                <a:cs typeface="华文细黑"/>
              </a:rPr>
              <a:t>信</a:t>
            </a:r>
            <a:endParaRPr lang="en-US" altLang="zh-TW" sz="2400" dirty="0">
              <a:solidFill>
                <a:schemeClr val="bg1"/>
              </a:solidFill>
              <a:latin typeface="华文细黑"/>
              <a:ea typeface="华文细黑"/>
              <a:cs typeface="华文细黑"/>
            </a:endParaRPr>
          </a:p>
          <a:p>
            <a:pPr algn="ctr"/>
            <a:r>
              <a:rPr lang="zh-TW" altLang="en-US" sz="2400" dirty="0" smtClean="0">
                <a:solidFill>
                  <a:schemeClr val="bg1"/>
                </a:solidFill>
                <a:latin typeface="华文细黑"/>
                <a:ea typeface="华文细黑"/>
                <a:cs typeface="华文细黑"/>
              </a:rPr>
              <a:t>需要</a:t>
            </a:r>
            <a:r>
              <a:rPr lang="zh-TW" altLang="en-US" sz="2400" dirty="0">
                <a:solidFill>
                  <a:schemeClr val="bg1"/>
                </a:solidFill>
                <a:latin typeface="华文细黑"/>
                <a:ea typeface="华文细黑"/>
                <a:cs typeface="华文细黑"/>
              </a:rPr>
              <a:t>完成的工作。</a:t>
            </a:r>
            <a:endParaRPr lang="en-US" sz="2400" dirty="0">
              <a:solidFill>
                <a:schemeClr val="bg1"/>
              </a:solidFill>
              <a:latin typeface="华文细黑"/>
              <a:ea typeface="华文细黑"/>
              <a:cs typeface="华文细黑"/>
            </a:endParaRPr>
          </a:p>
        </p:txBody>
      </p:sp>
    </p:spTree>
    <p:extLst>
      <p:ext uri="{BB962C8B-B14F-4D97-AF65-F5344CB8AC3E}">
        <p14:creationId xmlns:p14="http://schemas.microsoft.com/office/powerpoint/2010/main" val="4015591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6930"/>
            <a:ext cx="9187896" cy="1938992"/>
          </a:xfrm>
          <a:prstGeom prst="rect">
            <a:avLst/>
          </a:prstGeom>
        </p:spPr>
        <p:txBody>
          <a:bodyPr wrap="square">
            <a:spAutoFit/>
          </a:bodyPr>
          <a:lstStyle/>
          <a:p>
            <a:r>
              <a:rPr lang="en-US" altLang="zh-TW" sz="2400" b="1" dirty="0">
                <a:solidFill>
                  <a:srgbClr val="FF0000"/>
                </a:solidFill>
                <a:latin typeface="华文细黑"/>
                <a:ea typeface="华文细黑"/>
                <a:cs typeface="华文细黑"/>
              </a:rPr>
              <a:t>B.</a:t>
            </a:r>
            <a:r>
              <a:rPr lang="zh-TW" altLang="en-US" sz="2400" b="1" dirty="0">
                <a:solidFill>
                  <a:srgbClr val="FF0000"/>
                </a:solidFill>
                <a:latin typeface="华文细黑"/>
                <a:ea typeface="华文细黑"/>
                <a:cs typeface="华文细黑"/>
              </a:rPr>
              <a:t>他的道德诱惑</a:t>
            </a:r>
            <a:r>
              <a:rPr lang="zh-TW" altLang="en-US" sz="2400" b="1"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a:t>
            </a:r>
            <a:r>
              <a:rPr lang="zh-TW" altLang="en-US" sz="2400" dirty="0">
                <a:solidFill>
                  <a:srgbClr val="FF0000"/>
                </a:solidFill>
                <a:latin typeface="华文细黑"/>
                <a:ea typeface="华文细黑"/>
                <a:cs typeface="华文细黑"/>
              </a:rPr>
              <a:t>）波提乏的妻子诱惑他</a:t>
            </a:r>
            <a:r>
              <a:rPr lang="zh-TW" altLang="en-US"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约瑟</a:t>
            </a:r>
            <a:r>
              <a:rPr lang="en-US" sz="2400" dirty="0">
                <a:solidFill>
                  <a:srgbClr val="0000FF"/>
                </a:solidFill>
                <a:latin typeface="华文细黑"/>
                <a:ea typeface="华文细黑"/>
                <a:cs typeface="华文细黑"/>
              </a:rPr>
              <a:t>原来秀雅俊美。这事以后，约瑟主人的妻以目送情给约瑟，说，你与我同寝</a:t>
            </a:r>
            <a:r>
              <a:rPr lang="en-US" sz="2400" dirty="0" smtClean="0">
                <a:solidFill>
                  <a:srgbClr val="0000FF"/>
                </a:solidFill>
                <a:latin typeface="华文细黑"/>
                <a:ea typeface="华文细黑"/>
                <a:cs typeface="华文细黑"/>
              </a:rPr>
              <a:t>吧”</a:t>
            </a:r>
            <a:r>
              <a:rPr lang="en-US"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39:6b</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7</a:t>
            </a:r>
            <a:r>
              <a:rPr lang="en-US" altLang="zh-TW"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后来她天天和约瑟说，约瑟却不听从她，不与她同寝，也不和她在一处。有一天，约瑟进屋里去办事，家中人没有一个在那屋</a:t>
            </a:r>
            <a:r>
              <a:rPr lang="en-US" sz="2400" dirty="0" smtClean="0">
                <a:solidFill>
                  <a:srgbClr val="0000FF"/>
                </a:solidFill>
                <a:latin typeface="华文细黑"/>
                <a:ea typeface="华文细黑"/>
                <a:cs typeface="华文细黑"/>
              </a:rPr>
              <a:t>里,妇人</a:t>
            </a:r>
            <a:r>
              <a:rPr lang="en-US" sz="2400" dirty="0">
                <a:solidFill>
                  <a:srgbClr val="0000FF"/>
                </a:solidFill>
                <a:latin typeface="华文细黑"/>
                <a:ea typeface="华文细黑"/>
                <a:cs typeface="华文细黑"/>
              </a:rPr>
              <a:t>就拉住他的</a:t>
            </a:r>
            <a:r>
              <a:rPr lang="en-US" sz="2400" dirty="0" smtClean="0">
                <a:solidFill>
                  <a:srgbClr val="0000FF"/>
                </a:solidFill>
                <a:latin typeface="华文细黑"/>
                <a:ea typeface="华文细黑"/>
                <a:cs typeface="华文细黑"/>
              </a:rPr>
              <a:t>衣裳</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说,你</a:t>
            </a:r>
            <a:r>
              <a:rPr lang="en-US" sz="2400" dirty="0">
                <a:solidFill>
                  <a:srgbClr val="0000FF"/>
                </a:solidFill>
                <a:latin typeface="华文细黑"/>
                <a:ea typeface="华文细黑"/>
                <a:cs typeface="华文细黑"/>
              </a:rPr>
              <a:t>与我同寝</a:t>
            </a:r>
            <a:r>
              <a:rPr lang="en-US" sz="2400" dirty="0" smtClean="0">
                <a:solidFill>
                  <a:srgbClr val="0000FF"/>
                </a:solidFill>
                <a:latin typeface="华文细黑"/>
                <a:ea typeface="华文细黑"/>
                <a:cs typeface="华文细黑"/>
              </a:rPr>
              <a:t>吧</a:t>
            </a:r>
            <a:r>
              <a:rPr lang="en-US" altLang="zh-TW" sz="2400" dirty="0" smtClean="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39:10-12</a:t>
            </a:r>
            <a:r>
              <a:rPr lang="en-US" altLang="zh-TW"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7" name="Rectangle 6"/>
          <p:cNvSpPr/>
          <p:nvPr/>
        </p:nvSpPr>
        <p:spPr>
          <a:xfrm>
            <a:off x="0" y="3073693"/>
            <a:ext cx="9143998" cy="2308324"/>
          </a:xfrm>
          <a:prstGeom prst="rect">
            <a:avLst/>
          </a:prstGeom>
        </p:spPr>
        <p:txBody>
          <a:bodyPr wrap="square">
            <a:spAutoFit/>
          </a:bodyPr>
          <a:lstStyle/>
          <a:p>
            <a:r>
              <a:rPr lang="en-US" sz="2400" b="1" dirty="0"/>
              <a:t>B. His </a:t>
            </a:r>
            <a:r>
              <a:rPr lang="en-US" sz="2400" b="1" dirty="0" smtClean="0"/>
              <a:t>moral </a:t>
            </a:r>
            <a:r>
              <a:rPr lang="en-US" sz="2400" b="1" dirty="0"/>
              <a:t>temptations.</a:t>
            </a:r>
            <a:r>
              <a:rPr lang="en-US" sz="2400" dirty="0"/>
              <a:t> (1)Potiphar’s wife enticed him. </a:t>
            </a:r>
            <a:r>
              <a:rPr lang="en-US" sz="2400" dirty="0">
                <a:solidFill>
                  <a:srgbClr val="0000FF"/>
                </a:solidFill>
              </a:rPr>
              <a:t>“Now Joseph was well-built and </a:t>
            </a:r>
            <a:r>
              <a:rPr lang="en-US" sz="2400" dirty="0" err="1">
                <a:solidFill>
                  <a:srgbClr val="0000FF"/>
                </a:solidFill>
              </a:rPr>
              <a:t>handsome,and</a:t>
            </a:r>
            <a:r>
              <a:rPr lang="en-US" sz="2400" dirty="0">
                <a:solidFill>
                  <a:srgbClr val="0000FF"/>
                </a:solidFill>
              </a:rPr>
              <a:t> after a while his master’s wife took notice of Joseph and said, </a:t>
            </a:r>
            <a:r>
              <a:rPr lang="en-US" sz="2400" dirty="0" smtClean="0">
                <a:solidFill>
                  <a:srgbClr val="0000FF"/>
                </a:solidFill>
              </a:rPr>
              <a:t>Come </a:t>
            </a:r>
            <a:r>
              <a:rPr lang="en-US" sz="2400" dirty="0">
                <a:solidFill>
                  <a:srgbClr val="0000FF"/>
                </a:solidFill>
              </a:rPr>
              <a:t>to bed with me!”(39:6b-7). “She spoke to Joseph day after </a:t>
            </a:r>
            <a:r>
              <a:rPr lang="en-US" sz="2400" dirty="0" smtClean="0">
                <a:solidFill>
                  <a:srgbClr val="0000FF"/>
                </a:solidFill>
              </a:rPr>
              <a:t>day…One </a:t>
            </a:r>
            <a:r>
              <a:rPr lang="en-US" sz="2400" dirty="0">
                <a:solidFill>
                  <a:srgbClr val="0000FF"/>
                </a:solidFill>
              </a:rPr>
              <a:t>day he went into the house to attend to his duties, and none of the household servants was inside. She caught him by his cloak and said, </a:t>
            </a:r>
            <a:r>
              <a:rPr lang="en-US" sz="2400" dirty="0" smtClean="0">
                <a:solidFill>
                  <a:srgbClr val="0000FF"/>
                </a:solidFill>
              </a:rPr>
              <a:t>Come </a:t>
            </a:r>
            <a:r>
              <a:rPr lang="en-US" sz="2400" dirty="0">
                <a:solidFill>
                  <a:srgbClr val="0000FF"/>
                </a:solidFill>
              </a:rPr>
              <a:t>to bed with me</a:t>
            </a:r>
            <a:r>
              <a:rPr lang="en-US" sz="2400" dirty="0" smtClean="0">
                <a:solidFill>
                  <a:srgbClr val="0000FF"/>
                </a:solidFill>
              </a:rPr>
              <a:t>!”(</a:t>
            </a:r>
            <a:r>
              <a:rPr lang="en-US" sz="2400" dirty="0">
                <a:solidFill>
                  <a:srgbClr val="0000FF"/>
                </a:solidFill>
              </a:rPr>
              <a:t>39:</a:t>
            </a:r>
            <a:r>
              <a:rPr lang="en-US" sz="2400" dirty="0" smtClean="0">
                <a:solidFill>
                  <a:srgbClr val="0000FF"/>
                </a:solidFill>
              </a:rPr>
              <a:t>10-</a:t>
            </a:r>
            <a:r>
              <a:rPr lang="en-US" sz="2400" dirty="0">
                <a:solidFill>
                  <a:srgbClr val="0000FF"/>
                </a:solidFill>
              </a:rPr>
              <a:t>12). </a:t>
            </a:r>
            <a:endParaRPr lang="en-US" sz="2400" dirty="0" smtClean="0">
              <a:solidFill>
                <a:srgbClr val="0000FF"/>
              </a:solidFill>
            </a:endParaRPr>
          </a:p>
        </p:txBody>
      </p:sp>
      <p:sp>
        <p:nvSpPr>
          <p:cNvPr id="4" name="Rectangle 3"/>
          <p:cNvSpPr/>
          <p:nvPr/>
        </p:nvSpPr>
        <p:spPr>
          <a:xfrm>
            <a:off x="0" y="1873365"/>
            <a:ext cx="9143998" cy="1200328"/>
          </a:xfrm>
          <a:prstGeom prst="rect">
            <a:avLst/>
          </a:prstGeom>
        </p:spPr>
        <p:txBody>
          <a:bodyPr wrap="square">
            <a:spAutoFit/>
          </a:bodyPr>
          <a:lstStyle/>
          <a:p>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约瑟拒绝了试探。</a:t>
            </a:r>
            <a:r>
              <a:rPr lang="zh-TW" altLang="en-US" sz="2400" dirty="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约瑟不从…我怎能作这大恶，得罪神呢?…约瑟却不听从她，不与她同寝，也不和她在一处…妇人就拉住他的衣裳…约瑟把衣裳丢在妇人手里，跑到外边去了(</a:t>
            </a:r>
            <a:r>
              <a:rPr lang="en-US" altLang="zh-TW" sz="2400" dirty="0">
                <a:solidFill>
                  <a:srgbClr val="0000FF"/>
                </a:solidFill>
                <a:latin typeface="华文细黑"/>
                <a:ea typeface="华文细黑"/>
                <a:cs typeface="华文细黑"/>
              </a:rPr>
              <a:t>39:8-10,12)</a:t>
            </a:r>
            <a:r>
              <a:rPr lang="zh-TW" altLang="en-US" sz="2400" dirty="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5" name="Rectangle 4"/>
          <p:cNvSpPr/>
          <p:nvPr/>
        </p:nvSpPr>
        <p:spPr>
          <a:xfrm>
            <a:off x="0" y="5266553"/>
            <a:ext cx="9143998" cy="1569660"/>
          </a:xfrm>
          <a:prstGeom prst="rect">
            <a:avLst/>
          </a:prstGeom>
        </p:spPr>
        <p:txBody>
          <a:bodyPr wrap="square">
            <a:spAutoFit/>
          </a:bodyPr>
          <a:lstStyle/>
          <a:p>
            <a:r>
              <a:rPr lang="en-US" sz="2400" dirty="0" smtClean="0"/>
              <a:t>(2)</a:t>
            </a:r>
            <a:r>
              <a:rPr lang="en-US" sz="2400" dirty="0"/>
              <a:t>Joseph resisted the </a:t>
            </a:r>
            <a:r>
              <a:rPr lang="en-US" sz="2400" dirty="0" err="1"/>
              <a:t>temptation.</a:t>
            </a:r>
            <a:r>
              <a:rPr lang="en-US" sz="2400" dirty="0" err="1">
                <a:solidFill>
                  <a:srgbClr val="0000FF"/>
                </a:solidFill>
              </a:rPr>
              <a:t>“But</a:t>
            </a:r>
            <a:r>
              <a:rPr lang="en-US" sz="2400" dirty="0">
                <a:solidFill>
                  <a:srgbClr val="0000FF"/>
                </a:solidFill>
              </a:rPr>
              <a:t> he refused…How then could I do such a wicked thing and sin against God?...He refused to go to bed with her or even be with her… But he left his cloak in her hand and ran out of the house”(39:8-10,12). </a:t>
            </a:r>
          </a:p>
        </p:txBody>
      </p:sp>
      <p:sp>
        <p:nvSpPr>
          <p:cNvPr id="9" name="TextBox 8"/>
          <p:cNvSpPr txBox="1"/>
          <p:nvPr/>
        </p:nvSpPr>
        <p:spPr>
          <a:xfrm>
            <a:off x="8505351" y="6362952"/>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smtClean="0">
                <a:solidFill>
                  <a:srgbClr val="008000"/>
                </a:solidFill>
                <a:latin typeface="Arial Narrow"/>
                <a:ea typeface="华文细黑"/>
                <a:cs typeface="Arial Narrow"/>
              </a:rPr>
              <a:t>1</a:t>
            </a:r>
            <a:r>
              <a:rPr lang="en-US" altLang="zh-CN" sz="2800" dirty="0" smtClean="0">
                <a:solidFill>
                  <a:srgbClr val="008000"/>
                </a:solidFill>
                <a:latin typeface="Arial Narrow"/>
                <a:ea typeface="华文细黑"/>
                <a:cs typeface="Arial Narrow"/>
              </a:rPr>
              <a:t>0</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3882332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328386"/>
            <a:ext cx="3768170" cy="830997"/>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有互联网</a:t>
            </a:r>
            <a:r>
              <a:rPr lang="zh-CN" altLang="en-US" sz="2400" dirty="0">
                <a:solidFill>
                  <a:srgbClr val="FF0000"/>
                </a:solidFill>
                <a:latin typeface="华文细黑"/>
                <a:ea typeface="华文细黑"/>
                <a:cs typeface="华文细黑"/>
              </a:rPr>
              <a:t>有更多的诱惑：色情和聊天室</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5" name="TextBox 4"/>
          <p:cNvSpPr txBox="1"/>
          <p:nvPr/>
        </p:nvSpPr>
        <p:spPr>
          <a:xfrm>
            <a:off x="8502307"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smtClean="0">
                <a:solidFill>
                  <a:srgbClr val="008000"/>
                </a:solidFill>
                <a:latin typeface="Arial Narrow"/>
                <a:ea typeface="华文细黑"/>
                <a:cs typeface="Arial Narrow"/>
              </a:rPr>
              <a:t>1</a:t>
            </a:r>
            <a:r>
              <a:rPr lang="en-US" altLang="zh-CN" sz="2800" dirty="0" smtClean="0">
                <a:solidFill>
                  <a:srgbClr val="008000"/>
                </a:solidFill>
                <a:latin typeface="Arial Narrow"/>
                <a:ea typeface="华文细黑"/>
                <a:cs typeface="Arial Narrow"/>
              </a:rPr>
              <a:t>1</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sp>
        <p:nvSpPr>
          <p:cNvPr id="10" name="Rectangle 9"/>
          <p:cNvSpPr/>
          <p:nvPr/>
        </p:nvSpPr>
        <p:spPr>
          <a:xfrm>
            <a:off x="0" y="998492"/>
            <a:ext cx="3520993" cy="1569660"/>
          </a:xfrm>
          <a:prstGeom prst="rect">
            <a:avLst/>
          </a:prstGeom>
        </p:spPr>
        <p:txBody>
          <a:bodyPr wrap="square">
            <a:spAutoFit/>
          </a:bodyPr>
          <a:lstStyle/>
          <a:p>
            <a:r>
              <a:rPr lang="en-US" sz="2400" dirty="0" smtClean="0"/>
              <a:t>With </a:t>
            </a:r>
            <a:r>
              <a:rPr lang="en-US" sz="2400" dirty="0"/>
              <a:t>the internet there are more temptations</a:t>
            </a:r>
            <a:r>
              <a:rPr lang="en-US" sz="2400" dirty="0" smtClean="0"/>
              <a:t>: pornography </a:t>
            </a:r>
            <a:r>
              <a:rPr lang="en-US" sz="2400" dirty="0"/>
              <a:t>and chat rooms. </a:t>
            </a:r>
            <a:endParaRPr lang="en-US" sz="2400" dirty="0" smtClean="0"/>
          </a:p>
        </p:txBody>
      </p:sp>
      <p:sp>
        <p:nvSpPr>
          <p:cNvPr id="6" name="TextBox 5"/>
          <p:cNvSpPr txBox="1"/>
          <p:nvPr/>
        </p:nvSpPr>
        <p:spPr>
          <a:xfrm>
            <a:off x="327092" y="4869121"/>
            <a:ext cx="8485011" cy="1569660"/>
          </a:xfrm>
          <a:prstGeom prst="rect">
            <a:avLst/>
          </a:prstGeom>
          <a:solidFill>
            <a:srgbClr val="FFD153"/>
          </a:solidFill>
        </p:spPr>
        <p:txBody>
          <a:bodyPr wrap="square" rtlCol="0">
            <a:spAutoFit/>
          </a:bodyPr>
          <a:lstStyle/>
          <a:p>
            <a:pPr algn="ctr"/>
            <a:r>
              <a:rPr lang="zh-CN" altLang="en-US" sz="2400" b="1" dirty="0" smtClean="0">
                <a:solidFill>
                  <a:srgbClr val="FF0000"/>
                </a:solidFill>
                <a:latin typeface="华文细黑"/>
                <a:ea typeface="华文细黑"/>
                <a:cs typeface="华文细黑"/>
              </a:rPr>
              <a:t>生活应用</a:t>
            </a:r>
            <a:r>
              <a:rPr lang="zh-CN" altLang="en-US" sz="2400" b="1" dirty="0" smtClean="0">
                <a:solidFill>
                  <a:srgbClr val="FF0000"/>
                </a:solidFill>
                <a:latin typeface="华文细黑"/>
                <a:ea typeface="华文细黑"/>
                <a:cs typeface="华文细黑"/>
              </a:rPr>
              <a:t>三</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当受</a:t>
            </a:r>
            <a:r>
              <a:rPr lang="zh-CN" altLang="en-US" sz="2400" dirty="0" smtClean="0">
                <a:solidFill>
                  <a:srgbClr val="FF0000"/>
                </a:solidFill>
                <a:latin typeface="华文细黑"/>
                <a:ea typeface="华文细黑"/>
                <a:cs typeface="华文细黑"/>
              </a:rPr>
              <a:t>到</a:t>
            </a:r>
            <a:r>
              <a:rPr lang="zh-CN" altLang="en-US" sz="2400" dirty="0" smtClean="0">
                <a:solidFill>
                  <a:srgbClr val="FF0000"/>
                </a:solidFill>
                <a:latin typeface="华文细黑"/>
                <a:ea typeface="华文细黑"/>
                <a:cs typeface="华文细黑"/>
              </a:rPr>
              <a:t>不道德的</a:t>
            </a:r>
            <a:r>
              <a:rPr lang="zh-CN" altLang="en-US" sz="2400" dirty="0" smtClean="0">
                <a:solidFill>
                  <a:srgbClr val="FF0000"/>
                </a:solidFill>
                <a:latin typeface="华文细黑"/>
                <a:ea typeface="华文细黑"/>
                <a:cs typeface="华文细黑"/>
              </a:rPr>
              <a:t>性诱惑时，</a:t>
            </a:r>
            <a:endParaRPr lang="en-US" altLang="zh-CN" sz="2400" dirty="0" smtClean="0">
              <a:solidFill>
                <a:srgbClr val="FF0000"/>
              </a:solidFill>
              <a:latin typeface="华文细黑"/>
              <a:ea typeface="华文细黑"/>
              <a:cs typeface="华文细黑"/>
            </a:endParaRPr>
          </a:p>
          <a:p>
            <a:pPr algn="ctr"/>
            <a:r>
              <a:rPr lang="zh-CN" altLang="en-US" sz="2400" dirty="0" smtClean="0">
                <a:solidFill>
                  <a:srgbClr val="FF0000"/>
                </a:solidFill>
                <a:latin typeface="华文细黑"/>
                <a:ea typeface="华文细黑"/>
                <a:cs typeface="华文细黑"/>
              </a:rPr>
              <a:t>我们需要</a:t>
            </a:r>
            <a:r>
              <a:rPr lang="zh-CN" altLang="en-US" sz="2400" dirty="0" smtClean="0">
                <a:solidFill>
                  <a:srgbClr val="FF0000"/>
                </a:solidFill>
                <a:latin typeface="华文细黑"/>
                <a:ea typeface="华文细黑"/>
                <a:cs typeface="华文细黑"/>
              </a:rPr>
              <a:t>抵制</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拒绝和</a:t>
            </a:r>
            <a:r>
              <a:rPr lang="zh-CN" altLang="en-US" sz="2400" dirty="0" smtClean="0">
                <a:solidFill>
                  <a:srgbClr val="FF0000"/>
                </a:solidFill>
                <a:latin typeface="华文细黑"/>
                <a:ea typeface="华文细黑"/>
                <a:cs typeface="华文细黑"/>
              </a:rPr>
              <a:t>逃</a:t>
            </a:r>
            <a:r>
              <a:rPr lang="zh-CN" altLang="en-US" sz="2400" dirty="0" smtClean="0">
                <a:solidFill>
                  <a:srgbClr val="FF0000"/>
                </a:solidFill>
                <a:latin typeface="华文细黑"/>
                <a:ea typeface="华文细黑"/>
                <a:cs typeface="华文细黑"/>
              </a:rPr>
              <a:t>跑</a:t>
            </a:r>
            <a:r>
              <a:rPr lang="zh-CN" altLang="en-US" sz="2400" dirty="0">
                <a:solidFill>
                  <a:srgbClr val="FF0000"/>
                </a:solidFill>
                <a:latin typeface="华文细黑"/>
                <a:ea typeface="华文细黑"/>
                <a:cs typeface="华文细黑"/>
              </a:rPr>
              <a:t>。</a:t>
            </a:r>
          </a:p>
          <a:p>
            <a:pPr algn="ctr"/>
            <a:r>
              <a:rPr lang="en-US" sz="2400" b="1" dirty="0"/>
              <a:t>Life </a:t>
            </a:r>
            <a:r>
              <a:rPr lang="en-US" altLang="zh-CN" sz="2400" b="1" dirty="0" smtClean="0"/>
              <a:t>Application</a:t>
            </a:r>
            <a:r>
              <a:rPr lang="en-US" sz="2400" b="1" dirty="0" smtClean="0"/>
              <a:t> </a:t>
            </a:r>
            <a:r>
              <a:rPr lang="en-US" sz="2400" b="1" dirty="0"/>
              <a:t>#3:</a:t>
            </a:r>
            <a:r>
              <a:rPr lang="en-US" sz="2400" dirty="0"/>
              <a:t> When tempted with sexual immorality, </a:t>
            </a:r>
            <a:endParaRPr lang="en-US" sz="2400" dirty="0" smtClean="0"/>
          </a:p>
          <a:p>
            <a:pPr algn="ctr"/>
            <a:r>
              <a:rPr lang="en-US" sz="2400" dirty="0"/>
              <a:t>w</a:t>
            </a:r>
            <a:r>
              <a:rPr lang="en-US" sz="2400" dirty="0" smtClean="0"/>
              <a:t>e need to resist</a:t>
            </a:r>
            <a:r>
              <a:rPr lang="en-US" sz="2400" dirty="0"/>
              <a:t>, refuse and run. </a:t>
            </a:r>
          </a:p>
        </p:txBody>
      </p:sp>
      <p:pic>
        <p:nvPicPr>
          <p:cNvPr id="2" name="Picture 1"/>
          <p:cNvPicPr>
            <a:picLocks noChangeAspect="1"/>
          </p:cNvPicPr>
          <p:nvPr/>
        </p:nvPicPr>
        <p:blipFill>
          <a:blip r:embed="rId3"/>
          <a:stretch>
            <a:fillRect/>
          </a:stretch>
        </p:blipFill>
        <p:spPr>
          <a:xfrm>
            <a:off x="6431810" y="289898"/>
            <a:ext cx="2827630" cy="4252075"/>
          </a:xfrm>
          <a:prstGeom prst="rect">
            <a:avLst/>
          </a:prstGeom>
        </p:spPr>
      </p:pic>
      <p:sp>
        <p:nvSpPr>
          <p:cNvPr id="11" name="Rectangle 10"/>
          <p:cNvSpPr/>
          <p:nvPr/>
        </p:nvSpPr>
        <p:spPr>
          <a:xfrm>
            <a:off x="6522486" y="546489"/>
            <a:ext cx="2751376" cy="461665"/>
          </a:xfrm>
          <a:prstGeom prst="rect">
            <a:avLst/>
          </a:prstGeom>
        </p:spPr>
        <p:txBody>
          <a:bodyPr wrap="square">
            <a:spAutoFit/>
          </a:bodyPr>
          <a:lstStyle/>
          <a:p>
            <a:pPr algn="ctr"/>
            <a:r>
              <a:rPr lang="zh-TW" altLang="en-US" sz="2400" dirty="0">
                <a:solidFill>
                  <a:srgbClr val="FF0000"/>
                </a:solidFill>
                <a:latin typeface="华文细黑"/>
                <a:ea typeface="华文细黑"/>
                <a:cs typeface="华文细黑"/>
              </a:rPr>
              <a:t>为什么真爱等待</a:t>
            </a:r>
            <a:endParaRPr lang="en-US" sz="2400" dirty="0" smtClean="0">
              <a:solidFill>
                <a:srgbClr val="FF0000"/>
              </a:solidFill>
              <a:latin typeface="华文细黑"/>
              <a:ea typeface="华文细黑"/>
              <a:cs typeface="华文细黑"/>
            </a:endParaRPr>
          </a:p>
        </p:txBody>
      </p:sp>
      <p:pic>
        <p:nvPicPr>
          <p:cNvPr id="4" name="Picture 3"/>
          <p:cNvPicPr>
            <a:picLocks noChangeAspect="1"/>
          </p:cNvPicPr>
          <p:nvPr/>
        </p:nvPicPr>
        <p:blipFill>
          <a:blip r:embed="rId4"/>
          <a:stretch>
            <a:fillRect/>
          </a:stretch>
        </p:blipFill>
        <p:spPr>
          <a:xfrm>
            <a:off x="3520993" y="289898"/>
            <a:ext cx="3001493" cy="4252075"/>
          </a:xfrm>
          <a:prstGeom prst="rect">
            <a:avLst/>
          </a:prstGeom>
        </p:spPr>
      </p:pic>
      <p:sp>
        <p:nvSpPr>
          <p:cNvPr id="7" name="Rectangle 6"/>
          <p:cNvSpPr/>
          <p:nvPr/>
        </p:nvSpPr>
        <p:spPr>
          <a:xfrm>
            <a:off x="3482513" y="2502561"/>
            <a:ext cx="1539232" cy="1200328"/>
          </a:xfrm>
          <a:prstGeom prst="rect">
            <a:avLst/>
          </a:prstGeom>
        </p:spPr>
        <p:txBody>
          <a:bodyPr wrap="square">
            <a:spAutoFit/>
          </a:bodyPr>
          <a:lstStyle/>
          <a:p>
            <a:r>
              <a:rPr lang="zh-TW" altLang="en-US" sz="2400" dirty="0">
                <a:solidFill>
                  <a:srgbClr val="FF0000"/>
                </a:solidFill>
                <a:latin typeface="华文细黑"/>
                <a:ea typeface="华文细黑"/>
                <a:cs typeface="华文细黑"/>
              </a:rPr>
              <a:t>如何保护您的孩子在线。</a:t>
            </a:r>
            <a:endParaRPr lang="zh-CN" altLang="en-US" sz="24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1768386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6930"/>
            <a:ext cx="9144000" cy="3046988"/>
          </a:xfrm>
          <a:prstGeom prst="rect">
            <a:avLst/>
          </a:prstGeom>
        </p:spPr>
        <p:txBody>
          <a:bodyPr wrap="square">
            <a:spAutoFit/>
          </a:bodyPr>
          <a:lstStyle/>
          <a:p>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波提乏的妻子诬告他</a:t>
            </a:r>
            <a:r>
              <a:rPr lang="zh-TW" altLang="en-US"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妇人看见约瑟把衣裳丢在她手里跑出去了，就叫了家里的人来，对他们说，你们看。他带了一个希伯来人进入我们家里，要戏弄我们。他到我这里来，要与我同寝，我就大声喊叫。他听见我放声喊起来，就把衣裳丢在我这里，跑到外边去了。妇人把约瑟的衣裳放在自己那里，等着他主人回家，就对他如此如此说，你所带到我们这里的那希伯来仆人进来要戏弄我，我放声喊起来，他就把衣裳丢在我这里，跑出去</a:t>
            </a:r>
            <a:r>
              <a:rPr lang="en-US" sz="2400" dirty="0" smtClean="0">
                <a:solidFill>
                  <a:srgbClr val="0000FF"/>
                </a:solidFill>
                <a:latin typeface="华文细黑"/>
                <a:ea typeface="华文细黑"/>
                <a:cs typeface="华文细黑"/>
              </a:rPr>
              <a:t>了”</a:t>
            </a:r>
            <a:r>
              <a:rPr lang="en-US"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39:13</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18</a:t>
            </a:r>
            <a:r>
              <a:rPr lang="en-US" altLang="zh-TW"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endParaRPr lang="en-US" altLang="zh-TW" sz="2400" dirty="0" smtClean="0">
              <a:solidFill>
                <a:srgbClr val="0000FF"/>
              </a:solidFill>
              <a:latin typeface="华文细黑"/>
              <a:ea typeface="华文细黑"/>
              <a:cs typeface="华文细黑"/>
            </a:endParaRPr>
          </a:p>
          <a:p>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4</a:t>
            </a:r>
            <a:r>
              <a:rPr lang="zh-TW" altLang="en-US" sz="2400" dirty="0">
                <a:solidFill>
                  <a:srgbClr val="FF0000"/>
                </a:solidFill>
                <a:latin typeface="华文细黑"/>
                <a:ea typeface="华文细黑"/>
                <a:cs typeface="华文细黑"/>
              </a:rPr>
              <a:t>）波提乏把他关进监狱（</a:t>
            </a:r>
            <a:r>
              <a:rPr lang="en-US" altLang="zh-TW" sz="2400" dirty="0" smtClean="0">
                <a:solidFill>
                  <a:srgbClr val="FF0000"/>
                </a:solidFill>
                <a:latin typeface="华文细黑"/>
                <a:ea typeface="华文细黑"/>
                <a:cs typeface="华文细黑"/>
              </a:rPr>
              <a:t>39</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20a</a:t>
            </a:r>
            <a:r>
              <a:rPr lang="zh-TW" altLang="en-US" sz="2400" dirty="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7" name="Rectangle 6"/>
          <p:cNvSpPr/>
          <p:nvPr/>
        </p:nvSpPr>
        <p:spPr>
          <a:xfrm>
            <a:off x="0" y="2910778"/>
            <a:ext cx="9143998" cy="2677656"/>
          </a:xfrm>
          <a:prstGeom prst="rect">
            <a:avLst/>
          </a:prstGeom>
        </p:spPr>
        <p:txBody>
          <a:bodyPr wrap="square">
            <a:spAutoFit/>
          </a:bodyPr>
          <a:lstStyle/>
          <a:p>
            <a:r>
              <a:rPr lang="en-US" sz="2400" dirty="0" smtClean="0"/>
              <a:t>(3)</a:t>
            </a:r>
            <a:r>
              <a:rPr lang="en-US" sz="2400" dirty="0"/>
              <a:t>Potiphar’s wife falsely accused him. </a:t>
            </a:r>
            <a:r>
              <a:rPr lang="en-US" sz="2400" dirty="0">
                <a:solidFill>
                  <a:srgbClr val="0000FF"/>
                </a:solidFill>
              </a:rPr>
              <a:t>“When she saw that he had left his cloak in her hand and had run out of the </a:t>
            </a:r>
            <a:r>
              <a:rPr lang="en-US" sz="2400" dirty="0" err="1">
                <a:solidFill>
                  <a:srgbClr val="0000FF"/>
                </a:solidFill>
              </a:rPr>
              <a:t>house,she</a:t>
            </a:r>
            <a:r>
              <a:rPr lang="en-US" sz="2400" dirty="0">
                <a:solidFill>
                  <a:srgbClr val="0000FF"/>
                </a:solidFill>
              </a:rPr>
              <a:t> called her household servants. </a:t>
            </a:r>
            <a:r>
              <a:rPr lang="en-US" sz="2400" dirty="0" err="1">
                <a:solidFill>
                  <a:srgbClr val="0000FF"/>
                </a:solidFill>
              </a:rPr>
              <a:t>Look,she</a:t>
            </a:r>
            <a:r>
              <a:rPr lang="en-US" sz="2400" dirty="0">
                <a:solidFill>
                  <a:srgbClr val="0000FF"/>
                </a:solidFill>
              </a:rPr>
              <a:t> said to them, this Hebrew has been brought to us to make sport of us! He came in here to sleep with me, but I </a:t>
            </a:r>
            <a:r>
              <a:rPr lang="en-US" sz="2400" dirty="0" err="1">
                <a:solidFill>
                  <a:srgbClr val="0000FF"/>
                </a:solidFill>
              </a:rPr>
              <a:t>screamed.When</a:t>
            </a:r>
            <a:r>
              <a:rPr lang="en-US" sz="2400" dirty="0">
                <a:solidFill>
                  <a:srgbClr val="0000FF"/>
                </a:solidFill>
              </a:rPr>
              <a:t> he heard me scream for </a:t>
            </a:r>
            <a:r>
              <a:rPr lang="en-US" sz="2400" dirty="0" err="1">
                <a:solidFill>
                  <a:srgbClr val="0000FF"/>
                </a:solidFill>
              </a:rPr>
              <a:t>help,he</a:t>
            </a:r>
            <a:r>
              <a:rPr lang="en-US" sz="2400" dirty="0">
                <a:solidFill>
                  <a:srgbClr val="0000FF"/>
                </a:solidFill>
              </a:rPr>
              <a:t> left his cloak beside me and ran out of </a:t>
            </a:r>
            <a:r>
              <a:rPr lang="en-US" sz="2400" dirty="0" smtClean="0">
                <a:solidFill>
                  <a:srgbClr val="0000FF"/>
                </a:solidFill>
              </a:rPr>
              <a:t>the house” (</a:t>
            </a:r>
            <a:r>
              <a:rPr lang="en-US" sz="2400" dirty="0">
                <a:solidFill>
                  <a:srgbClr val="0000FF"/>
                </a:solidFill>
              </a:rPr>
              <a:t>39:</a:t>
            </a:r>
            <a:r>
              <a:rPr lang="en-US" sz="2400" dirty="0" smtClean="0">
                <a:solidFill>
                  <a:srgbClr val="0000FF"/>
                </a:solidFill>
              </a:rPr>
              <a:t>13-18).</a:t>
            </a:r>
            <a:r>
              <a:rPr lang="en-US" sz="2400" dirty="0" smtClean="0"/>
              <a:t> </a:t>
            </a:r>
          </a:p>
          <a:p>
            <a:r>
              <a:rPr lang="en-US" sz="2400" dirty="0"/>
              <a:t>(4)Potiphar put him in prison (39: 20a). 	 </a:t>
            </a:r>
            <a:endParaRPr lang="en-US" sz="2400" dirty="0">
              <a:solidFill>
                <a:srgbClr val="0000FF"/>
              </a:solidFill>
            </a:endParaRPr>
          </a:p>
        </p:txBody>
      </p:sp>
      <p:sp>
        <p:nvSpPr>
          <p:cNvPr id="11" name="TextBox 10"/>
          <p:cNvSpPr txBox="1"/>
          <p:nvPr/>
        </p:nvSpPr>
        <p:spPr>
          <a:xfrm>
            <a:off x="8524591" y="6362952"/>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smtClean="0">
                <a:solidFill>
                  <a:srgbClr val="008000"/>
                </a:solidFill>
                <a:latin typeface="Arial Narrow"/>
                <a:ea typeface="华文细黑"/>
                <a:cs typeface="Arial Narrow"/>
              </a:rPr>
              <a:t>1</a:t>
            </a:r>
            <a:r>
              <a:rPr lang="en-US" altLang="zh-CN" sz="2800" dirty="0" smtClean="0">
                <a:solidFill>
                  <a:srgbClr val="008000"/>
                </a:solidFill>
                <a:latin typeface="Arial Narrow"/>
                <a:ea typeface="华文细黑"/>
                <a:cs typeface="Arial Narrow"/>
              </a:rPr>
              <a:t>2</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36701609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1938992"/>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三。</a:t>
            </a:r>
            <a:r>
              <a:rPr lang="zh-TW" altLang="en-US" sz="2400" dirty="0" smtClean="0">
                <a:solidFill>
                  <a:srgbClr val="FF0000"/>
                </a:solidFill>
                <a:latin typeface="华文细黑"/>
                <a:ea typeface="华文细黑"/>
                <a:cs typeface="华文细黑"/>
              </a:rPr>
              <a:t>愿</a:t>
            </a:r>
            <a:r>
              <a:rPr lang="zh-TW" altLang="en-US" sz="2400" dirty="0">
                <a:solidFill>
                  <a:srgbClr val="FF0000"/>
                </a:solidFill>
                <a:latin typeface="华文细黑"/>
                <a:ea typeface="华文细黑"/>
                <a:cs typeface="华文细黑"/>
              </a:rPr>
              <a:t>望。 </a:t>
            </a:r>
            <a:endParaRPr lang="en-US" altLang="zh-TW" sz="2400" dirty="0" smtClean="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他正在</a:t>
            </a:r>
            <a:r>
              <a:rPr lang="en-US" sz="2400" dirty="0" smtClean="0">
                <a:solidFill>
                  <a:srgbClr val="FF0000"/>
                </a:solidFill>
                <a:latin typeface="华文细黑"/>
                <a:ea typeface="华文细黑"/>
                <a:cs typeface="华文细黑"/>
              </a:rPr>
              <a:t>寻找</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的</a:t>
            </a:r>
            <a:r>
              <a:rPr lang="zh-TW" altLang="en-US" sz="2400" dirty="0">
                <a:solidFill>
                  <a:srgbClr val="FF0000"/>
                </a:solidFill>
                <a:latin typeface="华文细黑"/>
                <a:ea typeface="华文细黑"/>
                <a:cs typeface="华文细黑"/>
              </a:rPr>
              <a:t>同在</a:t>
            </a:r>
            <a:r>
              <a:rPr lang="zh-TW" altLang="en-US"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约瑟住在他主人埃及人的家中，耶和华与他同在，他就百事</a:t>
            </a:r>
            <a:r>
              <a:rPr lang="en-US" sz="2400" dirty="0" smtClean="0">
                <a:solidFill>
                  <a:srgbClr val="0000FF"/>
                </a:solidFill>
                <a:latin typeface="华文细黑"/>
                <a:ea typeface="华文细黑"/>
                <a:cs typeface="华文细黑"/>
              </a:rPr>
              <a:t>顺利</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(39:2)</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约瑟在那里坐监。但耶和华与约瑟同在，向他施恩，使他在司狱的眼前</a:t>
            </a:r>
            <a:r>
              <a:rPr lang="en-US" sz="2400" dirty="0" smtClean="0">
                <a:solidFill>
                  <a:srgbClr val="0000FF"/>
                </a:solidFill>
                <a:latin typeface="华文细黑"/>
                <a:ea typeface="华文细黑"/>
                <a:cs typeface="华文细黑"/>
              </a:rPr>
              <a:t>蒙恩</a:t>
            </a:r>
            <a:r>
              <a:rPr lang="zh-CN" altLang="en-US" sz="2400" dirty="0" smtClean="0">
                <a:solidFill>
                  <a:srgbClr val="0000FF"/>
                </a:solidFill>
                <a:latin typeface="华文细黑"/>
                <a:ea typeface="华文细黑"/>
                <a:cs typeface="华文细黑"/>
              </a:rPr>
              <a:t>”</a:t>
            </a:r>
            <a:endParaRPr lang="en-US" altLang="zh-CN" sz="2400" dirty="0" smtClean="0">
              <a:solidFill>
                <a:srgbClr val="0000FF"/>
              </a:solidFill>
              <a:latin typeface="华文细黑"/>
              <a:ea typeface="华文细黑"/>
              <a:cs typeface="华文细黑"/>
            </a:endParaRPr>
          </a:p>
          <a:p>
            <a:r>
              <a:rPr lang="en-US" altLang="zh-TW"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39:20b-21</a:t>
            </a:r>
            <a:r>
              <a:rPr lang="en-US" altLang="zh-TW"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7" name="Rectangle 6"/>
          <p:cNvSpPr/>
          <p:nvPr/>
        </p:nvSpPr>
        <p:spPr>
          <a:xfrm>
            <a:off x="0" y="1891108"/>
            <a:ext cx="3905801" cy="4893647"/>
          </a:xfrm>
          <a:prstGeom prst="rect">
            <a:avLst/>
          </a:prstGeom>
        </p:spPr>
        <p:txBody>
          <a:bodyPr wrap="square">
            <a:spAutoFit/>
          </a:bodyPr>
          <a:lstStyle/>
          <a:p>
            <a:r>
              <a:rPr lang="en-US" sz="2400" b="1" dirty="0"/>
              <a:t>3. D</a:t>
            </a:r>
            <a:r>
              <a:rPr lang="en-US" sz="2400" b="1" dirty="0" smtClean="0"/>
              <a:t>esires</a:t>
            </a:r>
            <a:r>
              <a:rPr lang="en-US" sz="2400" b="1" dirty="0"/>
              <a:t>. </a:t>
            </a:r>
            <a:endParaRPr lang="en-US" sz="2400" b="1" dirty="0" smtClean="0"/>
          </a:p>
          <a:p>
            <a:r>
              <a:rPr lang="en-US" sz="2400" b="1" dirty="0" err="1" smtClean="0"/>
              <a:t>A.He</a:t>
            </a:r>
            <a:r>
              <a:rPr lang="en-US" sz="2400" b="1" dirty="0" smtClean="0"/>
              <a:t> </a:t>
            </a:r>
            <a:r>
              <a:rPr lang="en-US" sz="2400" b="1" dirty="0" smtClean="0"/>
              <a:t>was seeking God.</a:t>
            </a:r>
            <a:r>
              <a:rPr lang="en-US" sz="2400" dirty="0" smtClean="0"/>
              <a:t>(</a:t>
            </a:r>
            <a:r>
              <a:rPr lang="en-US" sz="2400" dirty="0"/>
              <a:t>1)</a:t>
            </a:r>
            <a:r>
              <a:rPr lang="en-US" sz="2400" dirty="0" smtClean="0"/>
              <a:t>God’s presence</a:t>
            </a:r>
            <a:r>
              <a:rPr lang="en-US" sz="2400" dirty="0"/>
              <a:t>. </a:t>
            </a:r>
            <a:endParaRPr lang="en-US" sz="2400" dirty="0" smtClean="0"/>
          </a:p>
          <a:p>
            <a:r>
              <a:rPr lang="en-US" sz="2400" dirty="0" smtClean="0">
                <a:solidFill>
                  <a:srgbClr val="0000FF"/>
                </a:solidFill>
              </a:rPr>
              <a:t>“</a:t>
            </a:r>
            <a:r>
              <a:rPr lang="en-US" sz="2400" dirty="0">
                <a:solidFill>
                  <a:srgbClr val="0000FF"/>
                </a:solidFill>
              </a:rPr>
              <a:t>The Lord was with Joseph so that he prospered, and he lived in the house of his Egyptian master”(39:2).“But while Joseph was there in the </a:t>
            </a:r>
            <a:r>
              <a:rPr lang="en-US" sz="2400" dirty="0" err="1">
                <a:solidFill>
                  <a:srgbClr val="0000FF"/>
                </a:solidFill>
              </a:rPr>
              <a:t>prison,the</a:t>
            </a:r>
            <a:r>
              <a:rPr lang="en-US" sz="2400" dirty="0">
                <a:solidFill>
                  <a:srgbClr val="0000FF"/>
                </a:solidFill>
              </a:rPr>
              <a:t> Lord was with him</a:t>
            </a:r>
            <a:r>
              <a:rPr lang="en-US" sz="2400" dirty="0" smtClean="0">
                <a:solidFill>
                  <a:srgbClr val="0000FF"/>
                </a:solidFill>
              </a:rPr>
              <a:t>; he </a:t>
            </a:r>
            <a:r>
              <a:rPr lang="en-US" sz="2400" dirty="0">
                <a:solidFill>
                  <a:srgbClr val="0000FF"/>
                </a:solidFill>
              </a:rPr>
              <a:t>showed him kindness </a:t>
            </a:r>
            <a:r>
              <a:rPr lang="en-US" sz="2400" dirty="0" smtClean="0">
                <a:solidFill>
                  <a:srgbClr val="0000FF"/>
                </a:solidFill>
              </a:rPr>
              <a:t>and </a:t>
            </a:r>
            <a:r>
              <a:rPr lang="en-US" sz="2400" dirty="0">
                <a:solidFill>
                  <a:srgbClr val="0000FF"/>
                </a:solidFill>
              </a:rPr>
              <a:t>granted him favor in the eyes of the </a:t>
            </a:r>
            <a:r>
              <a:rPr lang="en-US" sz="2400" dirty="0" smtClean="0">
                <a:solidFill>
                  <a:srgbClr val="0000FF"/>
                </a:solidFill>
              </a:rPr>
              <a:t>prison warden</a:t>
            </a:r>
            <a:r>
              <a:rPr lang="en-US" sz="2400" dirty="0">
                <a:solidFill>
                  <a:srgbClr val="0000FF"/>
                </a:solidFill>
              </a:rPr>
              <a:t>” </a:t>
            </a:r>
            <a:endParaRPr lang="en-US" sz="2400" dirty="0" smtClean="0">
              <a:solidFill>
                <a:srgbClr val="0000FF"/>
              </a:solidFill>
            </a:endParaRPr>
          </a:p>
          <a:p>
            <a:r>
              <a:rPr lang="en-US" sz="2400" dirty="0" smtClean="0">
                <a:solidFill>
                  <a:srgbClr val="0000FF"/>
                </a:solidFill>
              </a:rPr>
              <a:t>(</a:t>
            </a:r>
            <a:r>
              <a:rPr lang="en-US" sz="2400" dirty="0">
                <a:solidFill>
                  <a:srgbClr val="0000FF"/>
                </a:solidFill>
              </a:rPr>
              <a:t>39:20b-21). </a:t>
            </a:r>
          </a:p>
        </p:txBody>
      </p:sp>
      <p:sp>
        <p:nvSpPr>
          <p:cNvPr id="5" name="TextBox 4"/>
          <p:cNvSpPr txBox="1"/>
          <p:nvPr/>
        </p:nvSpPr>
        <p:spPr>
          <a:xfrm>
            <a:off x="8521547"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smtClean="0">
                <a:solidFill>
                  <a:srgbClr val="008000"/>
                </a:solidFill>
                <a:latin typeface="Arial Narrow"/>
                <a:ea typeface="华文细黑"/>
                <a:cs typeface="Arial Narrow"/>
              </a:rPr>
              <a:t>1</a:t>
            </a:r>
            <a:r>
              <a:rPr lang="en-US" altLang="zh-CN" sz="2800" dirty="0" smtClean="0">
                <a:solidFill>
                  <a:srgbClr val="008000"/>
                </a:solidFill>
                <a:latin typeface="Arial Narrow"/>
                <a:ea typeface="华文细黑"/>
                <a:cs typeface="Arial Narrow"/>
              </a:rPr>
              <a:t>3</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pic>
        <p:nvPicPr>
          <p:cNvPr id="3" name="Picture 2"/>
          <p:cNvPicPr>
            <a:picLocks noChangeAspect="1"/>
          </p:cNvPicPr>
          <p:nvPr/>
        </p:nvPicPr>
        <p:blipFill>
          <a:blip r:embed="rId3"/>
          <a:stretch>
            <a:fillRect/>
          </a:stretch>
        </p:blipFill>
        <p:spPr>
          <a:xfrm>
            <a:off x="3905801" y="1520099"/>
            <a:ext cx="5282094" cy="3961570"/>
          </a:xfrm>
          <a:prstGeom prst="rect">
            <a:avLst/>
          </a:prstGeom>
        </p:spPr>
      </p:pic>
      <p:sp>
        <p:nvSpPr>
          <p:cNvPr id="4" name="TextBox 3"/>
          <p:cNvSpPr txBox="1"/>
          <p:nvPr/>
        </p:nvSpPr>
        <p:spPr>
          <a:xfrm>
            <a:off x="3905801" y="5465229"/>
            <a:ext cx="5282095" cy="1200328"/>
          </a:xfrm>
          <a:prstGeom prst="rect">
            <a:avLst/>
          </a:prstGeom>
          <a:noFill/>
        </p:spPr>
        <p:txBody>
          <a:bodyPr wrap="square" rtlCol="0">
            <a:spAutoFit/>
          </a:bodyPr>
          <a:lstStyle/>
          <a:p>
            <a:r>
              <a:rPr lang="zh-CN" altLang="en-US" sz="2400" dirty="0" smtClean="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人</a:t>
            </a:r>
            <a:r>
              <a:rPr lang="zh-TW" altLang="en-US" sz="2400" dirty="0">
                <a:solidFill>
                  <a:srgbClr val="0000FF"/>
                </a:solidFill>
                <a:latin typeface="华文细黑"/>
                <a:ea typeface="华文细黑"/>
                <a:cs typeface="华文细黑"/>
              </a:rPr>
              <a:t>非有信就不能得神的喜悦。因为到神面前来的人，必须信有神，且信他赏赐那寻求</a:t>
            </a:r>
            <a:r>
              <a:rPr lang="zh-TW" altLang="en-US" sz="2400" dirty="0" smtClean="0">
                <a:solidFill>
                  <a:srgbClr val="0000FF"/>
                </a:solidFill>
                <a:latin typeface="华文细黑"/>
                <a:ea typeface="华文细黑"/>
                <a:cs typeface="华文细黑"/>
              </a:rPr>
              <a:t>他的人</a:t>
            </a:r>
            <a:r>
              <a:rPr lang="zh-CN"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 </a:t>
            </a:r>
            <a:r>
              <a:rPr lang="en-US" altLang="zh-TW"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来</a:t>
            </a:r>
            <a:r>
              <a:rPr lang="en-US" altLang="zh-CN" sz="2400" dirty="0" smtClean="0">
                <a:solidFill>
                  <a:srgbClr val="0000FF"/>
                </a:solidFill>
                <a:latin typeface="华文细黑"/>
                <a:ea typeface="华文细黑"/>
                <a:cs typeface="华文细黑"/>
              </a:rPr>
              <a:t>11:6</a:t>
            </a:r>
            <a:r>
              <a:rPr lang="en-US" altLang="zh-TW"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400847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054"/>
            <a:ext cx="9187896" cy="3046988"/>
          </a:xfrm>
          <a:prstGeom prst="rect">
            <a:avLst/>
          </a:prstGeom>
        </p:spPr>
        <p:txBody>
          <a:bodyPr wrap="square">
            <a:spAutoFit/>
          </a:bodyPr>
          <a:lstStyle/>
          <a:p>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的</a:t>
            </a:r>
            <a:r>
              <a:rPr lang="zh-TW" altLang="en-US" sz="2400" dirty="0">
                <a:solidFill>
                  <a:srgbClr val="FF0000"/>
                </a:solidFill>
                <a:latin typeface="华文细黑"/>
                <a:ea typeface="华文细黑"/>
                <a:cs typeface="华文细黑"/>
              </a:rPr>
              <a:t>祝福。</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他主人见耶和华与他同在，又见耶和华使他手里所办的尽都顺利，约瑟就在主人眼前蒙恩，伺候他主人，并且主人派他管理家务，把一切所有的都交在他手里。自从主人派约瑟管理家务和他一切所有的，耶和华就因约瑟的缘故赐福与那埃及人的</a:t>
            </a:r>
            <a:r>
              <a:rPr lang="en-US" sz="2400" dirty="0" smtClean="0">
                <a:solidFill>
                  <a:srgbClr val="0000FF"/>
                </a:solidFill>
                <a:latin typeface="华文细黑"/>
                <a:ea typeface="华文细黑"/>
                <a:cs typeface="华文细黑"/>
              </a:rPr>
              <a:t>家</a:t>
            </a:r>
            <a:r>
              <a:rPr lang="en-US" altLang="zh-TW" sz="2400" dirty="0" smtClean="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39:3-</a:t>
            </a:r>
            <a:r>
              <a:rPr lang="zh-CN" altLang="zh-TW" sz="2400" dirty="0" smtClean="0">
                <a:solidFill>
                  <a:srgbClr val="0000FF"/>
                </a:solidFill>
                <a:latin typeface="华文细黑"/>
                <a:ea typeface="华文细黑"/>
                <a:cs typeface="华文细黑"/>
              </a:rPr>
              <a:t>4</a:t>
            </a:r>
            <a:r>
              <a:rPr lang="en-US" altLang="zh-CN"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司狱就把监里所有的囚犯都交在约瑟手下。他们在那里所办的事都是经他的手。凡在约瑟手下的事，司狱一概不察，因为耶和华与约瑟同在。耶和华使他所作的尽都</a:t>
            </a:r>
            <a:r>
              <a:rPr lang="en-US" sz="2400" dirty="0" smtClean="0">
                <a:solidFill>
                  <a:srgbClr val="0000FF"/>
                </a:solidFill>
                <a:latin typeface="华文细黑"/>
                <a:ea typeface="华文细黑"/>
                <a:cs typeface="华文细黑"/>
              </a:rPr>
              <a:t>顺利</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39: 22</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23</a:t>
            </a:r>
            <a:r>
              <a:rPr lang="en-US" altLang="zh-TW"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endParaRPr lang="en-US" altLang="zh-TW" sz="2400" dirty="0">
              <a:solidFill>
                <a:srgbClr val="0000FF"/>
              </a:solidFill>
              <a:latin typeface="华文细黑"/>
              <a:ea typeface="华文细黑"/>
              <a:cs typeface="华文细黑"/>
            </a:endParaRPr>
          </a:p>
        </p:txBody>
      </p:sp>
      <p:sp>
        <p:nvSpPr>
          <p:cNvPr id="7" name="Rectangle 6"/>
          <p:cNvSpPr/>
          <p:nvPr/>
        </p:nvSpPr>
        <p:spPr>
          <a:xfrm>
            <a:off x="-43896" y="2976001"/>
            <a:ext cx="9187896" cy="3785652"/>
          </a:xfrm>
          <a:prstGeom prst="rect">
            <a:avLst/>
          </a:prstGeom>
        </p:spPr>
        <p:txBody>
          <a:bodyPr wrap="square">
            <a:spAutoFit/>
          </a:bodyPr>
          <a:lstStyle/>
          <a:p>
            <a:r>
              <a:rPr lang="en-US" sz="2400" dirty="0"/>
              <a:t>(2</a:t>
            </a:r>
            <a:r>
              <a:rPr lang="en-US" sz="2400" dirty="0" smtClean="0"/>
              <a:t>)God’s </a:t>
            </a:r>
            <a:r>
              <a:rPr lang="en-US" sz="2400" dirty="0" err="1"/>
              <a:t>blessing</a:t>
            </a:r>
            <a:r>
              <a:rPr lang="en-US" sz="2400" dirty="0" err="1" smtClean="0"/>
              <a:t>.</a:t>
            </a:r>
            <a:r>
              <a:rPr lang="en-US" sz="2400" dirty="0" err="1" smtClean="0">
                <a:solidFill>
                  <a:srgbClr val="0000FF"/>
                </a:solidFill>
              </a:rPr>
              <a:t>“</a:t>
            </a:r>
            <a:r>
              <a:rPr lang="en-US" sz="2400" dirty="0" err="1">
                <a:solidFill>
                  <a:srgbClr val="0000FF"/>
                </a:solidFill>
              </a:rPr>
              <a:t>When</a:t>
            </a:r>
            <a:r>
              <a:rPr lang="en-US" sz="2400" dirty="0">
                <a:solidFill>
                  <a:srgbClr val="0000FF"/>
                </a:solidFill>
              </a:rPr>
              <a:t> his master saw that the Lord was with him </a:t>
            </a:r>
            <a:r>
              <a:rPr lang="en-US" sz="2400" dirty="0" smtClean="0">
                <a:solidFill>
                  <a:srgbClr val="0000FF"/>
                </a:solidFill>
              </a:rPr>
              <a:t>and that </a:t>
            </a:r>
            <a:r>
              <a:rPr lang="en-US" sz="2400" dirty="0">
                <a:solidFill>
                  <a:srgbClr val="0000FF"/>
                </a:solidFill>
              </a:rPr>
              <a:t>the Lord gave him success in everything he </a:t>
            </a:r>
            <a:r>
              <a:rPr lang="en-US" sz="2400" dirty="0" err="1">
                <a:solidFill>
                  <a:srgbClr val="0000FF"/>
                </a:solidFill>
              </a:rPr>
              <a:t>did</a:t>
            </a:r>
            <a:r>
              <a:rPr lang="en-US" sz="2400" dirty="0" err="1" smtClean="0">
                <a:solidFill>
                  <a:srgbClr val="0000FF"/>
                </a:solidFill>
              </a:rPr>
              <a:t>,Joseph</a:t>
            </a:r>
            <a:r>
              <a:rPr lang="en-US" sz="2400" dirty="0" smtClean="0">
                <a:solidFill>
                  <a:srgbClr val="0000FF"/>
                </a:solidFill>
              </a:rPr>
              <a:t> </a:t>
            </a:r>
            <a:r>
              <a:rPr lang="en-US" sz="2400" dirty="0">
                <a:solidFill>
                  <a:srgbClr val="0000FF"/>
                </a:solidFill>
              </a:rPr>
              <a:t>found favor in his eyes </a:t>
            </a:r>
            <a:r>
              <a:rPr lang="en-US" sz="2400" dirty="0" smtClean="0">
                <a:solidFill>
                  <a:srgbClr val="0000FF"/>
                </a:solidFill>
              </a:rPr>
              <a:t>and </a:t>
            </a:r>
            <a:r>
              <a:rPr lang="en-US" sz="2400" dirty="0">
                <a:solidFill>
                  <a:srgbClr val="0000FF"/>
                </a:solidFill>
              </a:rPr>
              <a:t>became his attendant. Potiphar put him in charge of his household, and he entrusted to his care everything he owned. </a:t>
            </a:r>
            <a:r>
              <a:rPr lang="en-US" sz="2400" dirty="0" smtClean="0">
                <a:solidFill>
                  <a:srgbClr val="0000FF"/>
                </a:solidFill>
              </a:rPr>
              <a:t>From </a:t>
            </a:r>
            <a:r>
              <a:rPr lang="en-US" sz="2400" dirty="0">
                <a:solidFill>
                  <a:srgbClr val="0000FF"/>
                </a:solidFill>
              </a:rPr>
              <a:t>the time he put him in charge of his household and of all that he owned, the Lord blessed the household of the Egyptian because of </a:t>
            </a:r>
            <a:r>
              <a:rPr lang="en-US" sz="2400" dirty="0" smtClean="0">
                <a:solidFill>
                  <a:srgbClr val="0000FF"/>
                </a:solidFill>
              </a:rPr>
              <a:t>Joseph”(</a:t>
            </a:r>
            <a:r>
              <a:rPr lang="en-US" sz="2400" dirty="0">
                <a:solidFill>
                  <a:srgbClr val="0000FF"/>
                </a:solidFill>
              </a:rPr>
              <a:t>39</a:t>
            </a:r>
            <a:r>
              <a:rPr lang="en-US" sz="2400" dirty="0" smtClean="0">
                <a:solidFill>
                  <a:srgbClr val="0000FF"/>
                </a:solidFill>
              </a:rPr>
              <a:t>: 3-</a:t>
            </a:r>
            <a:r>
              <a:rPr lang="en-US" altLang="zh-CN" sz="2400" dirty="0">
                <a:solidFill>
                  <a:srgbClr val="0000FF"/>
                </a:solidFill>
              </a:rPr>
              <a:t>4</a:t>
            </a:r>
            <a:r>
              <a:rPr lang="en-US" sz="2400" dirty="0" smtClean="0">
                <a:solidFill>
                  <a:srgbClr val="0000FF"/>
                </a:solidFill>
              </a:rPr>
              <a:t>).“</a:t>
            </a:r>
            <a:r>
              <a:rPr lang="en-US" sz="2400" dirty="0">
                <a:solidFill>
                  <a:srgbClr val="0000FF"/>
                </a:solidFill>
              </a:rPr>
              <a:t>So the warden put Joseph in charge of all those held in the prison</a:t>
            </a:r>
            <a:r>
              <a:rPr lang="en-US" sz="2400" dirty="0" smtClean="0">
                <a:solidFill>
                  <a:srgbClr val="0000FF"/>
                </a:solidFill>
              </a:rPr>
              <a:t>, and </a:t>
            </a:r>
            <a:r>
              <a:rPr lang="en-US" sz="2400" dirty="0">
                <a:solidFill>
                  <a:srgbClr val="0000FF"/>
                </a:solidFill>
              </a:rPr>
              <a:t>he was made responsible for all that was done there. The warden paid no attention to anything under Joseph’s care, because the Lord was with Joseph and gave him success in whatever he did”(39:22-23). </a:t>
            </a:r>
          </a:p>
        </p:txBody>
      </p:sp>
      <p:sp>
        <p:nvSpPr>
          <p:cNvPr id="22" name="TextBox 21"/>
          <p:cNvSpPr txBox="1"/>
          <p:nvPr/>
        </p:nvSpPr>
        <p:spPr>
          <a:xfrm>
            <a:off x="8445198" y="6353258"/>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smtClean="0">
                <a:solidFill>
                  <a:srgbClr val="008000"/>
                </a:solidFill>
                <a:latin typeface="Arial Narrow"/>
                <a:ea typeface="华文细黑"/>
                <a:cs typeface="Arial Narrow"/>
              </a:rPr>
              <a:t>1</a:t>
            </a:r>
            <a:r>
              <a:rPr lang="en-US" altLang="zh-CN" sz="2800" dirty="0" smtClean="0">
                <a:solidFill>
                  <a:srgbClr val="008000"/>
                </a:solidFill>
                <a:latin typeface="Arial Narrow"/>
                <a:ea typeface="华文细黑"/>
                <a:cs typeface="Arial Narrow"/>
              </a:rPr>
              <a:t>4</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26261483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848"/>
            <a:ext cx="9187896" cy="3046988"/>
          </a:xfrm>
          <a:prstGeom prst="rect">
            <a:avLst/>
          </a:prstGeom>
        </p:spPr>
        <p:txBody>
          <a:bodyPr wrap="square">
            <a:spAutoFit/>
          </a:bodyPr>
          <a:lstStyle/>
          <a:p>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的荣</a:t>
            </a:r>
            <a:r>
              <a:rPr lang="zh-TW" altLang="en-US" sz="2400" dirty="0">
                <a:solidFill>
                  <a:srgbClr val="FF0000"/>
                </a:solidFill>
                <a:latin typeface="华文细黑"/>
                <a:ea typeface="华文细黑"/>
                <a:cs typeface="华文细黑"/>
              </a:rPr>
              <a:t>耀</a:t>
            </a:r>
            <a:r>
              <a:rPr lang="zh-TW" altLang="en-US"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解梦不是出于神吗？</a:t>
            </a:r>
            <a:r>
              <a:rPr lang="zh-TW" altLang="en-US" sz="2400" dirty="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40:8</a:t>
            </a:r>
            <a:r>
              <a:rPr lang="zh-TW" altLang="en-US"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约瑟回答法老说，这不在乎我，神必将平安的话回答法老(</a:t>
            </a:r>
            <a:r>
              <a:rPr lang="en-US" altLang="zh-TW" sz="2400" dirty="0">
                <a:solidFill>
                  <a:srgbClr val="0000FF"/>
                </a:solidFill>
                <a:latin typeface="华文细黑"/>
                <a:ea typeface="华文细黑"/>
                <a:cs typeface="华文细黑"/>
              </a:rPr>
              <a:t>41:16)</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神已将所要作的事指示法老了</a:t>
            </a:r>
            <a:r>
              <a:rPr lang="zh-TW" altLang="en-US" sz="2400" dirty="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41:25</a:t>
            </a:r>
            <a:r>
              <a:rPr lang="zh-TW" altLang="en-US"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endParaRPr lang="en-US" altLang="zh-TW" sz="2400" dirty="0" smtClean="0">
              <a:solidFill>
                <a:srgbClr val="0000FF"/>
              </a:solidFill>
              <a:latin typeface="华文细黑"/>
              <a:ea typeface="华文细黑"/>
              <a:cs typeface="华文细黑"/>
            </a:endParaRPr>
          </a:p>
          <a:p>
            <a:r>
              <a:rPr lang="en-US" altLang="zh-TW" sz="2400" dirty="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他正在寻找</a:t>
            </a:r>
            <a:r>
              <a:rPr lang="zh-CN" altLang="en-US" sz="2400" dirty="0" smtClean="0">
                <a:solidFill>
                  <a:srgbClr val="FF0000"/>
                </a:solidFill>
                <a:latin typeface="华文细黑"/>
                <a:ea typeface="华文细黑"/>
                <a:cs typeface="华文细黑"/>
              </a:rPr>
              <a:t>神</a:t>
            </a:r>
            <a:r>
              <a:rPr lang="zh-CN" altLang="en-US" sz="2400" dirty="0" smtClean="0">
                <a:solidFill>
                  <a:srgbClr val="FF0000"/>
                </a:solidFill>
                <a:latin typeface="华文细黑"/>
                <a:ea typeface="华文细黑"/>
                <a:cs typeface="华文细黑"/>
              </a:rPr>
              <a:t>的旨意</a:t>
            </a:r>
            <a:r>
              <a:rPr lang="zh-CN" altLang="en-US"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荒年未到以前，安城的祭司波提非拉的女儿亚西纳给约瑟生了两个儿子。约瑟给长子起名叫玛拿西（就是使之忘了的意思），因为他说，神使我忘了一切的困苦和我父的全家。他给次子起名叫以法莲（就是使之昌盛的意思），因为他说，神使我在受苦的地方</a:t>
            </a:r>
            <a:r>
              <a:rPr lang="en-US" sz="2400" dirty="0" smtClean="0">
                <a:solidFill>
                  <a:srgbClr val="0000FF"/>
                </a:solidFill>
                <a:latin typeface="华文细黑"/>
                <a:ea typeface="华文细黑"/>
                <a:cs typeface="华文细黑"/>
              </a:rPr>
              <a:t>昌盛”</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41:50-</a:t>
            </a:r>
            <a:r>
              <a:rPr lang="en-US" altLang="zh-TW" sz="2400" dirty="0">
                <a:solidFill>
                  <a:srgbClr val="0000FF"/>
                </a:solidFill>
                <a:latin typeface="华文细黑"/>
                <a:ea typeface="华文细黑"/>
                <a:cs typeface="华文细黑"/>
              </a:rPr>
              <a:t>52</a:t>
            </a:r>
            <a:r>
              <a:rPr lang="zh-TW" altLang="en-US" sz="2400" dirty="0">
                <a:solidFill>
                  <a:srgbClr val="0000FF"/>
                </a:solidFill>
                <a:latin typeface="华文细黑"/>
                <a:ea typeface="华文细黑"/>
                <a:cs typeface="华文细黑"/>
              </a:rPr>
              <a:t>）。 </a:t>
            </a:r>
            <a:endParaRPr lang="en-US" altLang="zh-TW" sz="2400" dirty="0" smtClean="0">
              <a:solidFill>
                <a:srgbClr val="0000FF"/>
              </a:solidFill>
              <a:latin typeface="华文细黑"/>
              <a:ea typeface="华文细黑"/>
              <a:cs typeface="华文细黑"/>
            </a:endParaRPr>
          </a:p>
        </p:txBody>
      </p:sp>
      <p:sp>
        <p:nvSpPr>
          <p:cNvPr id="7" name="Rectangle 6"/>
          <p:cNvSpPr/>
          <p:nvPr/>
        </p:nvSpPr>
        <p:spPr>
          <a:xfrm>
            <a:off x="0" y="3013340"/>
            <a:ext cx="9144000" cy="3785652"/>
          </a:xfrm>
          <a:prstGeom prst="rect">
            <a:avLst/>
          </a:prstGeom>
        </p:spPr>
        <p:txBody>
          <a:bodyPr wrap="square">
            <a:spAutoFit/>
          </a:bodyPr>
          <a:lstStyle/>
          <a:p>
            <a:r>
              <a:rPr lang="en-US" sz="2400" dirty="0"/>
              <a:t>(3)God’s glory. </a:t>
            </a:r>
            <a:r>
              <a:rPr lang="en-US" sz="2400" dirty="0">
                <a:solidFill>
                  <a:srgbClr val="0000FF"/>
                </a:solidFill>
              </a:rPr>
              <a:t>“Do not interpretations belong to God?”(40:8). “</a:t>
            </a:r>
            <a:r>
              <a:rPr lang="en-US" sz="2400" dirty="0">
                <a:solidFill>
                  <a:srgbClr val="0000FF"/>
                </a:solidFill>
              </a:rPr>
              <a:t>I cannot do it</a:t>
            </a:r>
            <a:r>
              <a:rPr lang="en-US" sz="2400" dirty="0" smtClean="0">
                <a:solidFill>
                  <a:srgbClr val="0000FF"/>
                </a:solidFill>
              </a:rPr>
              <a:t>, Joseph </a:t>
            </a:r>
            <a:r>
              <a:rPr lang="en-US" sz="2400" dirty="0">
                <a:solidFill>
                  <a:srgbClr val="0000FF"/>
                </a:solidFill>
              </a:rPr>
              <a:t>replied to Pharaoh</a:t>
            </a:r>
            <a:r>
              <a:rPr lang="en-US" sz="2400" dirty="0" smtClean="0">
                <a:solidFill>
                  <a:srgbClr val="0000FF"/>
                </a:solidFill>
              </a:rPr>
              <a:t>, but </a:t>
            </a:r>
            <a:r>
              <a:rPr lang="en-US" sz="2400" dirty="0">
                <a:solidFill>
                  <a:srgbClr val="0000FF"/>
                </a:solidFill>
              </a:rPr>
              <a:t>God will give Pharaoh the answer he </a:t>
            </a:r>
            <a:r>
              <a:rPr lang="en-US" sz="2400" dirty="0" smtClean="0">
                <a:solidFill>
                  <a:srgbClr val="0000FF"/>
                </a:solidFill>
              </a:rPr>
              <a:t>desires”</a:t>
            </a:r>
            <a:r>
              <a:rPr lang="en-US" sz="2400" dirty="0">
                <a:solidFill>
                  <a:srgbClr val="0000FF"/>
                </a:solidFill>
              </a:rPr>
              <a:t>(41:</a:t>
            </a:r>
            <a:r>
              <a:rPr lang="en-US" sz="2400" dirty="0" smtClean="0">
                <a:solidFill>
                  <a:srgbClr val="0000FF"/>
                </a:solidFill>
              </a:rPr>
              <a:t>16)</a:t>
            </a:r>
            <a:r>
              <a:rPr lang="en-US" sz="2400" dirty="0">
                <a:solidFill>
                  <a:srgbClr val="0000FF"/>
                </a:solidFill>
              </a:rPr>
              <a:t>. </a:t>
            </a:r>
            <a:r>
              <a:rPr lang="en-US" sz="2400" dirty="0" smtClean="0">
                <a:solidFill>
                  <a:srgbClr val="0000FF"/>
                </a:solidFill>
              </a:rPr>
              <a:t>“</a:t>
            </a:r>
            <a:r>
              <a:rPr lang="en-US" sz="2400" dirty="0">
                <a:solidFill>
                  <a:srgbClr val="0000FF"/>
                </a:solidFill>
              </a:rPr>
              <a:t>God has revealed to Pharaoh what he is about to do”(41:25)</a:t>
            </a:r>
            <a:r>
              <a:rPr lang="en-US" sz="2400" dirty="0" smtClean="0">
                <a:solidFill>
                  <a:srgbClr val="0000FF"/>
                </a:solidFill>
              </a:rPr>
              <a:t>.</a:t>
            </a:r>
            <a:endParaRPr lang="en-US" sz="2400" dirty="0" smtClean="0">
              <a:solidFill>
                <a:srgbClr val="0000FF"/>
              </a:solidFill>
            </a:endParaRPr>
          </a:p>
          <a:p>
            <a:r>
              <a:rPr lang="en-US" sz="2400" b="1" dirty="0" err="1" smtClean="0"/>
              <a:t>B.He</a:t>
            </a:r>
            <a:r>
              <a:rPr lang="en-US" sz="2400" b="1" dirty="0" smtClean="0"/>
              <a:t> was seeking God’s </a:t>
            </a:r>
            <a:r>
              <a:rPr lang="en-US" sz="2400" b="1" dirty="0" err="1" smtClean="0"/>
              <a:t>will</a:t>
            </a:r>
            <a:r>
              <a:rPr lang="en-US" sz="2400" b="1" dirty="0" err="1" smtClean="0">
                <a:solidFill>
                  <a:srgbClr val="0000FF"/>
                </a:solidFill>
              </a:rPr>
              <a:t>.</a:t>
            </a:r>
            <a:r>
              <a:rPr lang="en-US" sz="2400" dirty="0" err="1" smtClean="0">
                <a:solidFill>
                  <a:srgbClr val="0000FF"/>
                </a:solidFill>
              </a:rPr>
              <a:t>“</a:t>
            </a:r>
            <a:r>
              <a:rPr lang="en-US" sz="2400" dirty="0" err="1">
                <a:solidFill>
                  <a:srgbClr val="0000FF"/>
                </a:solidFill>
              </a:rPr>
              <a:t>Before</a:t>
            </a:r>
            <a:r>
              <a:rPr lang="en-US" sz="2400" dirty="0">
                <a:solidFill>
                  <a:srgbClr val="0000FF"/>
                </a:solidFill>
              </a:rPr>
              <a:t> the years of famine </a:t>
            </a:r>
            <a:r>
              <a:rPr lang="en-US" sz="2400" dirty="0" err="1">
                <a:solidFill>
                  <a:srgbClr val="0000FF"/>
                </a:solidFill>
              </a:rPr>
              <a:t>came</a:t>
            </a:r>
            <a:r>
              <a:rPr lang="en-US" sz="2400" dirty="0" err="1" smtClean="0">
                <a:solidFill>
                  <a:srgbClr val="0000FF"/>
                </a:solidFill>
              </a:rPr>
              <a:t>,two</a:t>
            </a:r>
            <a:r>
              <a:rPr lang="en-US" sz="2400" dirty="0" smtClean="0">
                <a:solidFill>
                  <a:srgbClr val="0000FF"/>
                </a:solidFill>
              </a:rPr>
              <a:t> </a:t>
            </a:r>
            <a:r>
              <a:rPr lang="en-US" sz="2400" dirty="0">
                <a:solidFill>
                  <a:srgbClr val="0000FF"/>
                </a:solidFill>
              </a:rPr>
              <a:t>sons were born to Joseph by </a:t>
            </a:r>
            <a:r>
              <a:rPr lang="en-US" sz="2400" dirty="0" err="1">
                <a:solidFill>
                  <a:srgbClr val="0000FF"/>
                </a:solidFill>
              </a:rPr>
              <a:t>Asenath</a:t>
            </a:r>
            <a:r>
              <a:rPr lang="en-US" sz="2400" dirty="0">
                <a:solidFill>
                  <a:srgbClr val="0000FF"/>
                </a:solidFill>
              </a:rPr>
              <a:t> daughter of </a:t>
            </a:r>
            <a:r>
              <a:rPr lang="en-US" sz="2400" dirty="0" err="1">
                <a:solidFill>
                  <a:srgbClr val="0000FF"/>
                </a:solidFill>
              </a:rPr>
              <a:t>Potiphera</a:t>
            </a:r>
            <a:r>
              <a:rPr lang="en-US" sz="2400" dirty="0">
                <a:solidFill>
                  <a:srgbClr val="0000FF"/>
                </a:solidFill>
              </a:rPr>
              <a:t>, priest of </a:t>
            </a:r>
            <a:r>
              <a:rPr lang="en-US" sz="2400" dirty="0" smtClean="0">
                <a:solidFill>
                  <a:srgbClr val="0000FF"/>
                </a:solidFill>
              </a:rPr>
              <a:t>On. Joseph </a:t>
            </a:r>
            <a:r>
              <a:rPr lang="en-US" sz="2400" dirty="0">
                <a:solidFill>
                  <a:srgbClr val="0000FF"/>
                </a:solidFill>
              </a:rPr>
              <a:t>named his firstborn </a:t>
            </a:r>
            <a:r>
              <a:rPr lang="en-US" sz="2400" dirty="0" smtClean="0">
                <a:solidFill>
                  <a:srgbClr val="0000FF"/>
                </a:solidFill>
              </a:rPr>
              <a:t>Manasseh(</a:t>
            </a:r>
            <a:r>
              <a:rPr lang="en-US" sz="2400" dirty="0" smtClean="0">
                <a:solidFill>
                  <a:srgbClr val="0000FF"/>
                </a:solidFill>
              </a:rPr>
              <a:t>“</a:t>
            </a:r>
            <a:r>
              <a:rPr lang="en-US" sz="2400" dirty="0">
                <a:solidFill>
                  <a:srgbClr val="0000FF"/>
                </a:solidFill>
              </a:rPr>
              <a:t>forget”</a:t>
            </a:r>
            <a:r>
              <a:rPr lang="en-US" sz="2400" dirty="0" smtClean="0">
                <a:solidFill>
                  <a:srgbClr val="0000FF"/>
                </a:solidFill>
              </a:rPr>
              <a:t>)and </a:t>
            </a:r>
            <a:r>
              <a:rPr lang="en-US" sz="2400" dirty="0" err="1">
                <a:solidFill>
                  <a:srgbClr val="0000FF"/>
                </a:solidFill>
              </a:rPr>
              <a:t>said,It</a:t>
            </a:r>
            <a:r>
              <a:rPr lang="en-US" sz="2400" dirty="0">
                <a:solidFill>
                  <a:srgbClr val="0000FF"/>
                </a:solidFill>
              </a:rPr>
              <a:t> is because God has made me forget all my trouble and all my father’s household</a:t>
            </a:r>
            <a:r>
              <a:rPr lang="en-US" sz="2400" dirty="0" smtClean="0">
                <a:solidFill>
                  <a:srgbClr val="0000FF"/>
                </a:solidFill>
              </a:rPr>
              <a:t>. The </a:t>
            </a:r>
            <a:r>
              <a:rPr lang="en-US" sz="2400" dirty="0">
                <a:solidFill>
                  <a:srgbClr val="0000FF"/>
                </a:solidFill>
              </a:rPr>
              <a:t>second son he named Ephraim</a:t>
            </a:r>
            <a:r>
              <a:rPr lang="en-US" sz="2400" dirty="0" smtClean="0">
                <a:solidFill>
                  <a:srgbClr val="0000FF"/>
                </a:solidFill>
              </a:rPr>
              <a:t>(“</a:t>
            </a:r>
            <a:r>
              <a:rPr lang="en-US" sz="2400" dirty="0">
                <a:solidFill>
                  <a:srgbClr val="0000FF"/>
                </a:solidFill>
              </a:rPr>
              <a:t>twice fruitful”) and said, “It is </a:t>
            </a:r>
            <a:r>
              <a:rPr lang="en-US" sz="2400" dirty="0" smtClean="0">
                <a:solidFill>
                  <a:srgbClr val="0000FF"/>
                </a:solidFill>
              </a:rPr>
              <a:t>be-cause </a:t>
            </a:r>
            <a:r>
              <a:rPr lang="en-US" sz="2400" dirty="0">
                <a:solidFill>
                  <a:srgbClr val="0000FF"/>
                </a:solidFill>
              </a:rPr>
              <a:t>God has made me fruitful in the land of </a:t>
            </a:r>
            <a:r>
              <a:rPr lang="en-US" sz="2400" dirty="0" smtClean="0">
                <a:solidFill>
                  <a:srgbClr val="0000FF"/>
                </a:solidFill>
              </a:rPr>
              <a:t>my suffering”(</a:t>
            </a:r>
            <a:r>
              <a:rPr lang="en-US" sz="2400" dirty="0">
                <a:solidFill>
                  <a:srgbClr val="0000FF"/>
                </a:solidFill>
              </a:rPr>
              <a:t>41:</a:t>
            </a:r>
            <a:r>
              <a:rPr lang="en-US" sz="2400" dirty="0" smtClean="0">
                <a:solidFill>
                  <a:srgbClr val="0000FF"/>
                </a:solidFill>
              </a:rPr>
              <a:t>50-</a:t>
            </a:r>
            <a:r>
              <a:rPr lang="en-US" sz="2400" dirty="0">
                <a:solidFill>
                  <a:srgbClr val="0000FF"/>
                </a:solidFill>
              </a:rPr>
              <a:t>52</a:t>
            </a:r>
            <a:r>
              <a:rPr lang="en-US" sz="2400" dirty="0" smtClean="0">
                <a:solidFill>
                  <a:srgbClr val="0000FF"/>
                </a:solidFill>
              </a:rPr>
              <a:t>)</a:t>
            </a:r>
            <a:r>
              <a:rPr lang="en-US" sz="2400" dirty="0" smtClean="0"/>
              <a:t> </a:t>
            </a:r>
            <a:endParaRPr lang="en-US" sz="2400" dirty="0" smtClean="0"/>
          </a:p>
        </p:txBody>
      </p:sp>
      <p:sp>
        <p:nvSpPr>
          <p:cNvPr id="5" name="TextBox 4"/>
          <p:cNvSpPr txBox="1"/>
          <p:nvPr/>
        </p:nvSpPr>
        <p:spPr>
          <a:xfrm>
            <a:off x="8498065" y="6417635"/>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smtClean="0">
                <a:solidFill>
                  <a:srgbClr val="008000"/>
                </a:solidFill>
                <a:latin typeface="Arial Narrow"/>
                <a:ea typeface="华文细黑"/>
                <a:cs typeface="Arial Narrow"/>
              </a:rPr>
              <a:t>15)</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38235998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04255" y="6361805"/>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smtClean="0">
                <a:solidFill>
                  <a:srgbClr val="008000"/>
                </a:solidFill>
                <a:latin typeface="Arial Narrow"/>
                <a:ea typeface="华文细黑"/>
                <a:cs typeface="Arial Narrow"/>
              </a:rPr>
              <a:t>16)</a:t>
            </a:r>
            <a:endParaRPr lang="en-US" sz="2800" dirty="0">
              <a:solidFill>
                <a:srgbClr val="008000"/>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1454720" y="725481"/>
            <a:ext cx="6350000" cy="4432300"/>
          </a:xfrm>
          <a:prstGeom prst="rect">
            <a:avLst/>
          </a:prstGeom>
        </p:spPr>
      </p:pic>
      <p:sp>
        <p:nvSpPr>
          <p:cNvPr id="10" name="TextBox 9"/>
          <p:cNvSpPr txBox="1"/>
          <p:nvPr/>
        </p:nvSpPr>
        <p:spPr>
          <a:xfrm>
            <a:off x="327092" y="4869121"/>
            <a:ext cx="8485011" cy="1631216"/>
          </a:xfrm>
          <a:prstGeom prst="rect">
            <a:avLst/>
          </a:prstGeom>
          <a:solidFill>
            <a:srgbClr val="FFD153"/>
          </a:solidFill>
        </p:spPr>
        <p:txBody>
          <a:bodyPr wrap="square" rtlCol="0">
            <a:spAutoFit/>
          </a:bodyPr>
          <a:lstStyle/>
          <a:p>
            <a:pPr algn="ctr"/>
            <a:r>
              <a:rPr lang="zh-CN" altLang="en-US" sz="2400" b="1" dirty="0" smtClean="0">
                <a:solidFill>
                  <a:srgbClr val="FF0000"/>
                </a:solidFill>
                <a:latin typeface="华文细黑"/>
                <a:ea typeface="华文细黑"/>
                <a:cs typeface="华文细黑"/>
              </a:rPr>
              <a:t>生活应用</a:t>
            </a:r>
            <a:r>
              <a:rPr lang="zh-CN" altLang="en-US" sz="2400" b="1" dirty="0" smtClean="0">
                <a:solidFill>
                  <a:srgbClr val="FF0000"/>
                </a:solidFill>
                <a:latin typeface="华文细黑"/>
                <a:ea typeface="华文细黑"/>
                <a:cs typeface="华文细黑"/>
              </a:rPr>
              <a:t>四</a:t>
            </a:r>
            <a:r>
              <a:rPr lang="zh-TW" altLang="en-US" sz="2400" dirty="0" smtClean="0">
                <a:solidFill>
                  <a:srgbClr val="FF0000"/>
                </a:solidFill>
                <a:latin typeface="华文细黑"/>
                <a:ea typeface="华文细黑"/>
                <a:cs typeface="华文细黑"/>
              </a:rPr>
              <a:t>：当</a:t>
            </a:r>
            <a:r>
              <a:rPr lang="zh-CN" altLang="en-US" sz="2400" dirty="0" smtClean="0">
                <a:solidFill>
                  <a:srgbClr val="FF0000"/>
                </a:solidFill>
                <a:latin typeface="华文细黑"/>
                <a:ea typeface="华文细黑"/>
                <a:cs typeface="华文细黑"/>
              </a:rPr>
              <a:t>受到</a:t>
            </a:r>
            <a:r>
              <a:rPr lang="zh-TW" altLang="en-US" sz="2400" dirty="0" smtClean="0">
                <a:solidFill>
                  <a:srgbClr val="FF0000"/>
                </a:solidFill>
                <a:latin typeface="华文细黑"/>
                <a:ea typeface="华文细黑"/>
                <a:cs typeface="华文细黑"/>
              </a:rPr>
              <a:t>苦</a:t>
            </a:r>
            <a:r>
              <a:rPr lang="zh-CN" altLang="en-US" sz="2400" dirty="0" smtClean="0">
                <a:solidFill>
                  <a:srgbClr val="FF0000"/>
                </a:solidFill>
                <a:latin typeface="华文细黑"/>
                <a:ea typeface="华文细黑"/>
                <a:cs typeface="华文细黑"/>
              </a:rPr>
              <a:t>毒</a:t>
            </a:r>
            <a:r>
              <a:rPr lang="zh-CN" altLang="en-US" sz="2400" dirty="0" smtClean="0">
                <a:solidFill>
                  <a:srgbClr val="FF0000"/>
                </a:solidFill>
                <a:latin typeface="华文细黑"/>
                <a:ea typeface="华文细黑"/>
                <a:cs typeface="华文细黑"/>
              </a:rPr>
              <a:t>的试探时</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我们需要</a:t>
            </a:r>
            <a:r>
              <a:rPr lang="zh-TW" altLang="en-US" sz="2400" dirty="0" smtClean="0">
                <a:solidFill>
                  <a:srgbClr val="FF0000"/>
                </a:solidFill>
                <a:latin typeface="华文细黑"/>
                <a:ea typeface="华文细黑"/>
                <a:cs typeface="华文细黑"/>
              </a:rPr>
              <a:t>原谅和忘记</a:t>
            </a:r>
            <a:r>
              <a:rPr lang="zh-CN"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 </a:t>
            </a:r>
            <a:endParaRPr lang="en-US" altLang="zh-TW" sz="2400" dirty="0" smtClean="0">
              <a:solidFill>
                <a:srgbClr val="FF0000"/>
              </a:solidFill>
              <a:latin typeface="华文细黑"/>
              <a:ea typeface="华文细黑"/>
              <a:cs typeface="华文细黑"/>
            </a:endParaRPr>
          </a:p>
          <a:p>
            <a:pPr algn="ctr"/>
            <a:r>
              <a:rPr lang="zh-CN" altLang="en-US" sz="2400" dirty="0" smtClean="0">
                <a:solidFill>
                  <a:srgbClr val="FF0000"/>
                </a:solidFill>
                <a:latin typeface="华文细黑"/>
                <a:ea typeface="华文细黑"/>
                <a:cs typeface="华文细黑"/>
              </a:rPr>
              <a:t>并</a:t>
            </a:r>
            <a:r>
              <a:rPr lang="zh-TW" altLang="en-US" sz="2400" dirty="0" smtClean="0">
                <a:solidFill>
                  <a:srgbClr val="FF0000"/>
                </a:solidFill>
                <a:latin typeface="华文细黑"/>
                <a:ea typeface="华文细黑"/>
                <a:cs typeface="华文细黑"/>
              </a:rPr>
              <a:t>寻</a:t>
            </a:r>
            <a:r>
              <a:rPr lang="zh-TW" altLang="en-US" sz="2400" dirty="0" smtClean="0">
                <a:solidFill>
                  <a:srgbClr val="FF0000"/>
                </a:solidFill>
                <a:latin typeface="华文细黑"/>
                <a:ea typeface="华文细黑"/>
                <a:cs typeface="华文细黑"/>
              </a:rPr>
              <a:t>求</a:t>
            </a:r>
            <a:r>
              <a:rPr lang="zh-CN" altLang="en-US" sz="2400" dirty="0" smtClean="0">
                <a:solidFill>
                  <a:srgbClr val="FF0000"/>
                </a:solidFill>
                <a:latin typeface="华文细黑"/>
                <a:ea typeface="华文细黑"/>
                <a:cs typeface="华文细黑"/>
              </a:rPr>
              <a:t>神</a:t>
            </a:r>
            <a:r>
              <a:rPr lang="zh-CN" altLang="en-US" sz="2400" dirty="0" smtClean="0">
                <a:solidFill>
                  <a:srgbClr val="FF0000"/>
                </a:solidFill>
                <a:latin typeface="华文细黑"/>
                <a:ea typeface="华文细黑"/>
                <a:cs typeface="华文细黑"/>
              </a:rPr>
              <a:t>和神的旨意</a:t>
            </a:r>
            <a:r>
              <a:rPr lang="zh-TW" altLang="en-US" sz="2400" dirty="0" smtClean="0">
                <a:solidFill>
                  <a:srgbClr val="FF0000"/>
                </a:solidFill>
                <a:latin typeface="华文细黑"/>
                <a:ea typeface="华文细黑"/>
                <a:cs typeface="华文细黑"/>
              </a:rPr>
              <a:t>会更好。</a:t>
            </a:r>
            <a:endParaRPr lang="en-US" sz="2400" dirty="0">
              <a:solidFill>
                <a:srgbClr val="0000FF"/>
              </a:solidFill>
              <a:latin typeface="华文细黑"/>
              <a:ea typeface="华文细黑"/>
              <a:cs typeface="华文细黑"/>
            </a:endParaRPr>
          </a:p>
          <a:p>
            <a:pPr algn="ctr"/>
            <a:r>
              <a:rPr lang="en-US" sz="2400" b="1" dirty="0"/>
              <a:t>Life </a:t>
            </a:r>
            <a:r>
              <a:rPr lang="en-US" sz="2400" b="1" dirty="0" smtClean="0"/>
              <a:t>Application </a:t>
            </a:r>
            <a:r>
              <a:rPr lang="en-US" sz="2400" b="1" dirty="0"/>
              <a:t>#4:</a:t>
            </a:r>
            <a:r>
              <a:rPr lang="en-US" sz="2400" dirty="0"/>
              <a:t>When tempted to be bitter, </a:t>
            </a:r>
            <a:r>
              <a:rPr lang="en-US" sz="2400" dirty="0" smtClean="0"/>
              <a:t>we need to </a:t>
            </a:r>
            <a:r>
              <a:rPr lang="en-US" sz="2400" dirty="0" smtClean="0"/>
              <a:t>forgive </a:t>
            </a:r>
          </a:p>
          <a:p>
            <a:pPr algn="ctr"/>
            <a:r>
              <a:rPr lang="en-US" sz="2400" dirty="0" smtClean="0"/>
              <a:t>and forget</a:t>
            </a:r>
            <a:r>
              <a:rPr lang="en-US" sz="2400" dirty="0" smtClean="0"/>
              <a:t>, and</a:t>
            </a:r>
            <a:r>
              <a:rPr lang="en-US" sz="2400" dirty="0" smtClean="0"/>
              <a:t> </a:t>
            </a:r>
            <a:r>
              <a:rPr lang="en-US" sz="2400" dirty="0"/>
              <a:t>be better </a:t>
            </a:r>
            <a:r>
              <a:rPr lang="en-US" altLang="zh-CN" sz="2400" dirty="0" smtClean="0"/>
              <a:t>by </a:t>
            </a:r>
            <a:r>
              <a:rPr lang="en-US" sz="2400" dirty="0" smtClean="0"/>
              <a:t>seeking God and God’s will. </a:t>
            </a:r>
            <a:endParaRPr lang="en-US" sz="2400" dirty="0"/>
          </a:p>
        </p:txBody>
      </p:sp>
      <p:sp>
        <p:nvSpPr>
          <p:cNvPr id="4" name="TextBox 3"/>
          <p:cNvSpPr txBox="1"/>
          <p:nvPr/>
        </p:nvSpPr>
        <p:spPr>
          <a:xfrm>
            <a:off x="769616" y="38488"/>
            <a:ext cx="7734639" cy="954107"/>
          </a:xfrm>
          <a:prstGeom prst="rect">
            <a:avLst/>
          </a:prstGeom>
          <a:noFill/>
        </p:spPr>
        <p:txBody>
          <a:bodyPr wrap="square" rtlCol="0">
            <a:spAutoFit/>
          </a:bodyPr>
          <a:lstStyle/>
          <a:p>
            <a:pPr algn="ctr"/>
            <a:r>
              <a:rPr lang="zh-TW" altLang="en-US" sz="2800" dirty="0">
                <a:solidFill>
                  <a:srgbClr val="FF0000"/>
                </a:solidFill>
                <a:latin typeface="华文细黑"/>
                <a:ea typeface="华文细黑"/>
                <a:cs typeface="华文细黑"/>
              </a:rPr>
              <a:t>在生活中你有选择：</a:t>
            </a:r>
            <a:r>
              <a:rPr lang="zh-TW" altLang="en-US" sz="2800" dirty="0" smtClean="0">
                <a:solidFill>
                  <a:srgbClr val="FF0000"/>
                </a:solidFill>
                <a:latin typeface="华文细黑"/>
                <a:ea typeface="华文细黑"/>
                <a:cs typeface="华文细黑"/>
              </a:rPr>
              <a:t>苦</a:t>
            </a:r>
            <a:r>
              <a:rPr lang="zh-CN" altLang="en-US" sz="2800" dirty="0" smtClean="0">
                <a:solidFill>
                  <a:srgbClr val="FF0000"/>
                </a:solidFill>
                <a:latin typeface="华文细黑"/>
                <a:ea typeface="华文细黑"/>
                <a:cs typeface="华文细黑"/>
              </a:rPr>
              <a:t>毒</a:t>
            </a:r>
            <a:r>
              <a:rPr lang="zh-TW" altLang="en-US" sz="2800" dirty="0" smtClean="0">
                <a:solidFill>
                  <a:srgbClr val="FF0000"/>
                </a:solidFill>
                <a:latin typeface="华文细黑"/>
                <a:ea typeface="华文细黑"/>
                <a:cs typeface="华文细黑"/>
              </a:rPr>
              <a:t>或</a:t>
            </a:r>
            <a:r>
              <a:rPr lang="zh-TW" altLang="en-US" sz="2800" dirty="0">
                <a:solidFill>
                  <a:srgbClr val="FF0000"/>
                </a:solidFill>
                <a:latin typeface="华文细黑"/>
                <a:ea typeface="华文细黑"/>
                <a:cs typeface="华文细黑"/>
              </a:rPr>
              <a:t>更好？ </a:t>
            </a:r>
            <a:endParaRPr lang="en-US" altLang="zh-TW" sz="2800" dirty="0" smtClean="0">
              <a:solidFill>
                <a:srgbClr val="FF0000"/>
              </a:solidFill>
              <a:latin typeface="华文细黑"/>
              <a:ea typeface="华文细黑"/>
              <a:cs typeface="华文细黑"/>
            </a:endParaRPr>
          </a:p>
          <a:p>
            <a:pPr algn="ctr"/>
            <a:r>
              <a:rPr lang="zh-TW" altLang="en-US" sz="2800" dirty="0" smtClean="0">
                <a:solidFill>
                  <a:srgbClr val="FF0000"/>
                </a:solidFill>
                <a:latin typeface="华文细黑"/>
                <a:ea typeface="华文细黑"/>
                <a:cs typeface="华文细黑"/>
              </a:rPr>
              <a:t>选择</a:t>
            </a:r>
            <a:r>
              <a:rPr lang="zh-TW" altLang="en-US" sz="2800" dirty="0">
                <a:solidFill>
                  <a:srgbClr val="FF0000"/>
                </a:solidFill>
                <a:latin typeface="华文细黑"/>
                <a:ea typeface="华文细黑"/>
                <a:cs typeface="华文细黑"/>
              </a:rPr>
              <a:t>更好，</a:t>
            </a:r>
            <a:r>
              <a:rPr lang="zh-TW" altLang="en-US" sz="2800" dirty="0" smtClean="0">
                <a:solidFill>
                  <a:srgbClr val="FF0000"/>
                </a:solidFill>
                <a:latin typeface="华文细黑"/>
                <a:ea typeface="华文细黑"/>
                <a:cs typeface="华文细黑"/>
              </a:rPr>
              <a:t>忘记苦</a:t>
            </a:r>
            <a:r>
              <a:rPr lang="zh-CN" altLang="en-US" sz="2800" dirty="0">
                <a:solidFill>
                  <a:srgbClr val="FF0000"/>
                </a:solidFill>
                <a:latin typeface="华文细黑"/>
                <a:ea typeface="华文细黑"/>
                <a:cs typeface="华文细黑"/>
              </a:rPr>
              <a:t>毒</a:t>
            </a:r>
            <a:r>
              <a:rPr lang="zh-TW" altLang="en-US" sz="2800" dirty="0" smtClean="0">
                <a:solidFill>
                  <a:srgbClr val="FF0000"/>
                </a:solidFill>
                <a:latin typeface="华文细黑"/>
                <a:ea typeface="华文细黑"/>
                <a:cs typeface="华文细黑"/>
              </a:rPr>
              <a:t>。</a:t>
            </a:r>
            <a:endParaRPr lang="en-US" sz="28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2755210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17466" y="6334780"/>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a:t>
            </a:r>
            <a:r>
              <a:rPr lang="en-US" altLang="zh-CN" sz="2800" dirty="0" smtClean="0">
                <a:solidFill>
                  <a:srgbClr val="0000FF"/>
                </a:solidFill>
                <a:latin typeface="Arial Narrow"/>
                <a:ea typeface="华文细黑"/>
                <a:cs typeface="Arial Narrow"/>
              </a:rPr>
              <a:t>17)</a:t>
            </a:r>
            <a:endParaRPr lang="en-US" sz="2800" dirty="0">
              <a:solidFill>
                <a:srgbClr val="0000FF"/>
              </a:solidFill>
              <a:latin typeface="Arial Narrow"/>
              <a:ea typeface="华文细黑"/>
              <a:cs typeface="Arial Narrow"/>
            </a:endParaRPr>
          </a:p>
        </p:txBody>
      </p:sp>
      <p:pic>
        <p:nvPicPr>
          <p:cNvPr id="6" name="Picture 5"/>
          <p:cNvPicPr>
            <a:picLocks noChangeAspect="1"/>
          </p:cNvPicPr>
          <p:nvPr/>
        </p:nvPicPr>
        <p:blipFill>
          <a:blip r:embed="rId3"/>
          <a:stretch>
            <a:fillRect/>
          </a:stretch>
        </p:blipFill>
        <p:spPr>
          <a:xfrm>
            <a:off x="5098707" y="676523"/>
            <a:ext cx="4045294" cy="5714781"/>
          </a:xfrm>
          <a:prstGeom prst="rect">
            <a:avLst/>
          </a:prstGeom>
        </p:spPr>
      </p:pic>
      <p:sp>
        <p:nvSpPr>
          <p:cNvPr id="12" name="Rectangle 11"/>
          <p:cNvSpPr/>
          <p:nvPr/>
        </p:nvSpPr>
        <p:spPr>
          <a:xfrm>
            <a:off x="5" y="3422500"/>
            <a:ext cx="5926038" cy="3416320"/>
          </a:xfrm>
          <a:prstGeom prst="rect">
            <a:avLst/>
          </a:prstGeom>
        </p:spPr>
        <p:txBody>
          <a:bodyPr wrap="square">
            <a:spAutoFit/>
          </a:bodyPr>
          <a:lstStyle/>
          <a:p>
            <a:r>
              <a:rPr lang="en-US" sz="2400" b="1" dirty="0" smtClean="0"/>
              <a:t>Conclusion: </a:t>
            </a:r>
            <a:r>
              <a:rPr lang="en-US" sz="2400" dirty="0" smtClean="0"/>
              <a:t>Joseph’s </a:t>
            </a:r>
            <a:r>
              <a:rPr lang="en-US" sz="2400" dirty="0"/>
              <a:t>Hebrew name </a:t>
            </a:r>
            <a:r>
              <a:rPr lang="en-US" sz="2400" dirty="0" smtClean="0"/>
              <a:t>means “add.” </a:t>
            </a:r>
            <a:r>
              <a:rPr lang="en-US" sz="2400" dirty="0" smtClean="0"/>
              <a:t> </a:t>
            </a:r>
            <a:r>
              <a:rPr lang="en-US" sz="2400" dirty="0" smtClean="0">
                <a:solidFill>
                  <a:srgbClr val="0000FF"/>
                </a:solidFill>
              </a:rPr>
              <a:t>“</a:t>
            </a:r>
            <a:r>
              <a:rPr lang="en-US" sz="2400" dirty="0">
                <a:solidFill>
                  <a:srgbClr val="0000FF"/>
                </a:solidFill>
              </a:rPr>
              <a:t>For this very reason</a:t>
            </a:r>
            <a:r>
              <a:rPr lang="en-US" sz="2400" dirty="0" smtClean="0">
                <a:solidFill>
                  <a:srgbClr val="0000FF"/>
                </a:solidFill>
              </a:rPr>
              <a:t>, make </a:t>
            </a:r>
            <a:r>
              <a:rPr lang="en-US" sz="2400" dirty="0">
                <a:solidFill>
                  <a:srgbClr val="0000FF"/>
                </a:solidFill>
              </a:rPr>
              <a:t>every effort to add to your faith </a:t>
            </a:r>
            <a:r>
              <a:rPr lang="en-US" sz="2400" dirty="0" smtClean="0">
                <a:solidFill>
                  <a:srgbClr val="0000FF"/>
                </a:solidFill>
              </a:rPr>
              <a:t>goodness; </a:t>
            </a:r>
            <a:endParaRPr lang="en-US" sz="2400" dirty="0" smtClean="0">
              <a:solidFill>
                <a:srgbClr val="0000FF"/>
              </a:solidFill>
            </a:endParaRPr>
          </a:p>
          <a:p>
            <a:r>
              <a:rPr lang="en-US" sz="2400" dirty="0" smtClean="0">
                <a:solidFill>
                  <a:srgbClr val="0000FF"/>
                </a:solidFill>
              </a:rPr>
              <a:t>and </a:t>
            </a:r>
            <a:r>
              <a:rPr lang="en-US" sz="2400" dirty="0">
                <a:solidFill>
                  <a:srgbClr val="0000FF"/>
                </a:solidFill>
              </a:rPr>
              <a:t>to </a:t>
            </a:r>
            <a:r>
              <a:rPr lang="en-US" sz="2400" dirty="0" smtClean="0">
                <a:solidFill>
                  <a:srgbClr val="0000FF"/>
                </a:solidFill>
              </a:rPr>
              <a:t>goodness, knowledge;</a:t>
            </a:r>
          </a:p>
          <a:p>
            <a:r>
              <a:rPr lang="en-US" sz="2400" dirty="0" smtClean="0">
                <a:solidFill>
                  <a:srgbClr val="0000FF"/>
                </a:solidFill>
              </a:rPr>
              <a:t>and </a:t>
            </a:r>
            <a:r>
              <a:rPr lang="en-US" sz="2400" dirty="0">
                <a:solidFill>
                  <a:srgbClr val="0000FF"/>
                </a:solidFill>
              </a:rPr>
              <a:t>to knowledge</a:t>
            </a:r>
            <a:r>
              <a:rPr lang="en-US" sz="2400" dirty="0" smtClean="0">
                <a:solidFill>
                  <a:srgbClr val="0000FF"/>
                </a:solidFill>
              </a:rPr>
              <a:t>, self</a:t>
            </a:r>
            <a:r>
              <a:rPr lang="en-US" sz="2400" dirty="0">
                <a:solidFill>
                  <a:srgbClr val="0000FF"/>
                </a:solidFill>
              </a:rPr>
              <a:t>-control</a:t>
            </a:r>
            <a:r>
              <a:rPr lang="en-US" sz="2400" dirty="0" smtClean="0">
                <a:solidFill>
                  <a:srgbClr val="0000FF"/>
                </a:solidFill>
              </a:rPr>
              <a:t>; </a:t>
            </a:r>
          </a:p>
          <a:p>
            <a:r>
              <a:rPr lang="en-US" sz="2400" dirty="0" smtClean="0">
                <a:solidFill>
                  <a:srgbClr val="0000FF"/>
                </a:solidFill>
              </a:rPr>
              <a:t>and </a:t>
            </a:r>
            <a:r>
              <a:rPr lang="en-US" sz="2400" dirty="0">
                <a:solidFill>
                  <a:srgbClr val="0000FF"/>
                </a:solidFill>
              </a:rPr>
              <a:t>to self-control, </a:t>
            </a:r>
            <a:r>
              <a:rPr lang="en-US" sz="2400" dirty="0" smtClean="0">
                <a:solidFill>
                  <a:srgbClr val="0000FF"/>
                </a:solidFill>
              </a:rPr>
              <a:t>perseverance</a:t>
            </a:r>
            <a:r>
              <a:rPr lang="en-US" sz="2400" dirty="0">
                <a:solidFill>
                  <a:srgbClr val="0000FF"/>
                </a:solidFill>
              </a:rPr>
              <a:t>; </a:t>
            </a:r>
            <a:endParaRPr lang="en-US" sz="2400" dirty="0" smtClean="0">
              <a:solidFill>
                <a:srgbClr val="0000FF"/>
              </a:solidFill>
            </a:endParaRPr>
          </a:p>
          <a:p>
            <a:r>
              <a:rPr lang="en-US" sz="2400" dirty="0" smtClean="0">
                <a:solidFill>
                  <a:srgbClr val="0000FF"/>
                </a:solidFill>
              </a:rPr>
              <a:t>and </a:t>
            </a:r>
            <a:r>
              <a:rPr lang="en-US" sz="2400" dirty="0">
                <a:solidFill>
                  <a:srgbClr val="0000FF"/>
                </a:solidFill>
              </a:rPr>
              <a:t>to perseverance</a:t>
            </a:r>
            <a:r>
              <a:rPr lang="en-US" sz="2400" dirty="0" smtClean="0">
                <a:solidFill>
                  <a:srgbClr val="0000FF"/>
                </a:solidFill>
              </a:rPr>
              <a:t>, godliness;</a:t>
            </a:r>
          </a:p>
          <a:p>
            <a:r>
              <a:rPr lang="en-US" sz="2400" dirty="0" smtClean="0">
                <a:solidFill>
                  <a:srgbClr val="0000FF"/>
                </a:solidFill>
              </a:rPr>
              <a:t>and </a:t>
            </a:r>
            <a:r>
              <a:rPr lang="en-US" sz="2400" dirty="0">
                <a:solidFill>
                  <a:srgbClr val="0000FF"/>
                </a:solidFill>
              </a:rPr>
              <a:t>to godliness</a:t>
            </a:r>
            <a:r>
              <a:rPr lang="en-US" sz="2400" dirty="0" smtClean="0">
                <a:solidFill>
                  <a:srgbClr val="0000FF"/>
                </a:solidFill>
              </a:rPr>
              <a:t>, mutual </a:t>
            </a:r>
            <a:r>
              <a:rPr lang="en-US" sz="2400" dirty="0">
                <a:solidFill>
                  <a:srgbClr val="0000FF"/>
                </a:solidFill>
              </a:rPr>
              <a:t>affection</a:t>
            </a:r>
            <a:r>
              <a:rPr lang="en-US" sz="2400" dirty="0" smtClean="0">
                <a:solidFill>
                  <a:srgbClr val="0000FF"/>
                </a:solidFill>
              </a:rPr>
              <a:t>; </a:t>
            </a:r>
          </a:p>
          <a:p>
            <a:r>
              <a:rPr lang="en-US" sz="2400" dirty="0" smtClean="0">
                <a:solidFill>
                  <a:srgbClr val="0000FF"/>
                </a:solidFill>
              </a:rPr>
              <a:t>and </a:t>
            </a:r>
            <a:r>
              <a:rPr lang="en-US" sz="2400" dirty="0">
                <a:solidFill>
                  <a:srgbClr val="0000FF"/>
                </a:solidFill>
              </a:rPr>
              <a:t>to mutual affection</a:t>
            </a:r>
            <a:r>
              <a:rPr lang="en-US" sz="2400" dirty="0" smtClean="0">
                <a:solidFill>
                  <a:srgbClr val="0000FF"/>
                </a:solidFill>
              </a:rPr>
              <a:t>, love</a:t>
            </a:r>
            <a:r>
              <a:rPr lang="en-US" sz="2400" dirty="0" smtClean="0">
                <a:solidFill>
                  <a:srgbClr val="0000FF"/>
                </a:solidFill>
              </a:rPr>
              <a:t>”(</a:t>
            </a:r>
            <a:r>
              <a:rPr lang="en-US" sz="2400" dirty="0" smtClean="0">
                <a:solidFill>
                  <a:srgbClr val="0000FF"/>
                </a:solidFill>
              </a:rPr>
              <a:t>2Pe.</a:t>
            </a:r>
            <a:r>
              <a:rPr lang="en-US" sz="2400" dirty="0">
                <a:solidFill>
                  <a:srgbClr val="0000FF"/>
                </a:solidFill>
              </a:rPr>
              <a:t>1:5-7)</a:t>
            </a:r>
            <a:r>
              <a:rPr lang="en-US" sz="2400" dirty="0" smtClean="0"/>
              <a:t>.</a:t>
            </a:r>
            <a:endParaRPr lang="en-US" sz="2400" dirty="0"/>
          </a:p>
        </p:txBody>
      </p:sp>
      <p:sp>
        <p:nvSpPr>
          <p:cNvPr id="14" name="Rectangle 13"/>
          <p:cNvSpPr/>
          <p:nvPr/>
        </p:nvSpPr>
        <p:spPr>
          <a:xfrm>
            <a:off x="-1" y="-9396"/>
            <a:ext cx="9144001" cy="3416320"/>
          </a:xfrm>
          <a:prstGeom prst="rect">
            <a:avLst/>
          </a:prstGeom>
        </p:spPr>
        <p:txBody>
          <a:bodyPr wrap="square">
            <a:spAutoFit/>
          </a:bodyPr>
          <a:lstStyle/>
          <a:p>
            <a:r>
              <a:rPr lang="zh-TW" altLang="en-US" sz="2400" b="1" dirty="0">
                <a:solidFill>
                  <a:srgbClr val="FF0000"/>
                </a:solidFill>
                <a:latin typeface="华文细黑"/>
                <a:ea typeface="华文细黑"/>
                <a:cs typeface="华文细黑"/>
              </a:rPr>
              <a:t>结论</a:t>
            </a:r>
            <a:r>
              <a:rPr lang="en-US" altLang="zh-TW"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约瑟的</a:t>
            </a:r>
            <a:r>
              <a:rPr lang="zh-TW" altLang="en-US" sz="2400" b="1" dirty="0">
                <a:solidFill>
                  <a:srgbClr val="FF0000"/>
                </a:solidFill>
                <a:latin typeface="华文细黑"/>
                <a:ea typeface="华文细黑"/>
                <a:cs typeface="华文细黑"/>
              </a:rPr>
              <a:t>希伯来文名字的意思是</a:t>
            </a:r>
            <a:r>
              <a:rPr lang="zh-TW" altLang="en-US" sz="2400" b="1" dirty="0" smtClean="0">
                <a:solidFill>
                  <a:srgbClr val="FF0000"/>
                </a:solidFill>
                <a:latin typeface="华文细黑"/>
                <a:ea typeface="华文细黑"/>
                <a:cs typeface="华文细黑"/>
              </a:rPr>
              <a:t>“加</a:t>
            </a:r>
            <a:r>
              <a:rPr lang="zh-TW" altLang="en-US" sz="2400" b="1" dirty="0">
                <a:solidFill>
                  <a:srgbClr val="FF0000"/>
                </a:solidFill>
                <a:latin typeface="华文细黑"/>
                <a:ea typeface="华文细黑"/>
                <a:cs typeface="华文细黑"/>
              </a:rPr>
              <a:t>”。 </a:t>
            </a:r>
            <a:endParaRPr lang="en-US" altLang="zh-TW" sz="2400" b="1" dirty="0" smtClean="0">
              <a:solidFill>
                <a:srgbClr val="FF0000"/>
              </a:solidFill>
              <a:latin typeface="华文细黑"/>
              <a:ea typeface="华文细黑"/>
              <a:cs typeface="华文细黑"/>
            </a:endParaRPr>
          </a:p>
          <a:p>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正因这缘故，你们要分外地殷勤</a:t>
            </a:r>
            <a:r>
              <a:rPr lang="en-US" sz="2400" dirty="0" smtClean="0">
                <a:solidFill>
                  <a:srgbClr val="0000FF"/>
                </a:solidFill>
                <a:latin typeface="华文细黑"/>
                <a:ea typeface="华文细黑"/>
                <a:cs typeface="华文细黑"/>
              </a:rPr>
              <a:t>。有了</a:t>
            </a:r>
            <a:r>
              <a:rPr lang="en-US" sz="2400" dirty="0">
                <a:solidFill>
                  <a:srgbClr val="0000FF"/>
                </a:solidFill>
                <a:latin typeface="华文细黑"/>
                <a:ea typeface="华文细黑"/>
                <a:cs typeface="华文细黑"/>
              </a:rPr>
              <a:t>信心</a:t>
            </a:r>
            <a:r>
              <a:rPr lang="en-US" sz="2400" dirty="0" smtClean="0">
                <a:solidFill>
                  <a:srgbClr val="0000FF"/>
                </a:solidFill>
                <a:latin typeface="华文细黑"/>
                <a:ea typeface="华文细黑"/>
                <a:cs typeface="华文细黑"/>
              </a:rPr>
              <a:t>，又要</a:t>
            </a:r>
            <a:r>
              <a:rPr lang="en-US" sz="2400" dirty="0">
                <a:solidFill>
                  <a:srgbClr val="0000FF"/>
                </a:solidFill>
                <a:latin typeface="华文细黑"/>
                <a:ea typeface="华文细黑"/>
                <a:cs typeface="华文细黑"/>
              </a:rPr>
              <a:t>加上德行</a:t>
            </a:r>
            <a:r>
              <a:rPr lang="en-US" sz="2400" dirty="0" smtClean="0">
                <a:solidFill>
                  <a:srgbClr val="0000FF"/>
                </a:solidFill>
                <a:latin typeface="华文细黑"/>
                <a:ea typeface="华文细黑"/>
                <a:cs typeface="华文细黑"/>
              </a:rPr>
              <a:t>。</a:t>
            </a:r>
          </a:p>
          <a:p>
            <a:r>
              <a:rPr lang="en-US" sz="2400" dirty="0" smtClean="0">
                <a:solidFill>
                  <a:srgbClr val="0000FF"/>
                </a:solidFill>
                <a:latin typeface="华文细黑"/>
                <a:ea typeface="华文细黑"/>
                <a:cs typeface="华文细黑"/>
              </a:rPr>
              <a:t>有了</a:t>
            </a:r>
            <a:r>
              <a:rPr lang="en-US" sz="2400" dirty="0">
                <a:solidFill>
                  <a:srgbClr val="0000FF"/>
                </a:solidFill>
                <a:latin typeface="华文细黑"/>
                <a:ea typeface="华文细黑"/>
                <a:cs typeface="华文细黑"/>
              </a:rPr>
              <a:t>德行，又要加上知识</a:t>
            </a:r>
            <a:r>
              <a:rPr lang="en-US" sz="2400" dirty="0" smtClean="0">
                <a:solidFill>
                  <a:srgbClr val="0000FF"/>
                </a:solidFill>
                <a:latin typeface="华文细黑"/>
                <a:ea typeface="华文细黑"/>
                <a:cs typeface="华文细黑"/>
              </a:rPr>
              <a:t>。</a:t>
            </a:r>
          </a:p>
          <a:p>
            <a:r>
              <a:rPr lang="en-US" sz="2400" dirty="0" smtClean="0">
                <a:solidFill>
                  <a:srgbClr val="0000FF"/>
                </a:solidFill>
                <a:latin typeface="华文细黑"/>
                <a:ea typeface="华文细黑"/>
                <a:cs typeface="华文细黑"/>
              </a:rPr>
              <a:t>有了</a:t>
            </a:r>
            <a:r>
              <a:rPr lang="en-US" sz="2400" dirty="0">
                <a:solidFill>
                  <a:srgbClr val="0000FF"/>
                </a:solidFill>
                <a:latin typeface="华文细黑"/>
                <a:ea typeface="华文细黑"/>
                <a:cs typeface="华文细黑"/>
              </a:rPr>
              <a:t>知识，又要加上节制</a:t>
            </a:r>
            <a:r>
              <a:rPr lang="en-US" sz="2400" dirty="0" smtClean="0">
                <a:solidFill>
                  <a:srgbClr val="0000FF"/>
                </a:solidFill>
                <a:latin typeface="华文细黑"/>
                <a:ea typeface="华文细黑"/>
                <a:cs typeface="华文细黑"/>
              </a:rPr>
              <a:t>。</a:t>
            </a:r>
          </a:p>
          <a:p>
            <a:r>
              <a:rPr lang="en-US" sz="2400" dirty="0" smtClean="0">
                <a:solidFill>
                  <a:srgbClr val="0000FF"/>
                </a:solidFill>
                <a:latin typeface="华文细黑"/>
                <a:ea typeface="华文细黑"/>
                <a:cs typeface="华文细黑"/>
              </a:rPr>
              <a:t>有了</a:t>
            </a:r>
            <a:r>
              <a:rPr lang="en-US" sz="2400" dirty="0">
                <a:solidFill>
                  <a:srgbClr val="0000FF"/>
                </a:solidFill>
                <a:latin typeface="华文细黑"/>
                <a:ea typeface="华文细黑"/>
                <a:cs typeface="华文细黑"/>
              </a:rPr>
              <a:t>节制，又要加上忍耐</a:t>
            </a:r>
            <a:r>
              <a:rPr lang="en-US" sz="2400" dirty="0" smtClean="0">
                <a:solidFill>
                  <a:srgbClr val="0000FF"/>
                </a:solidFill>
                <a:latin typeface="华文细黑"/>
                <a:ea typeface="华文细黑"/>
                <a:cs typeface="华文细黑"/>
              </a:rPr>
              <a:t>。</a:t>
            </a:r>
          </a:p>
          <a:p>
            <a:r>
              <a:rPr lang="en-US" sz="2400" dirty="0" smtClean="0">
                <a:solidFill>
                  <a:srgbClr val="0000FF"/>
                </a:solidFill>
                <a:latin typeface="华文细黑"/>
                <a:ea typeface="华文细黑"/>
                <a:cs typeface="华文细黑"/>
              </a:rPr>
              <a:t>有了</a:t>
            </a:r>
            <a:r>
              <a:rPr lang="en-US" sz="2400" dirty="0">
                <a:solidFill>
                  <a:srgbClr val="0000FF"/>
                </a:solidFill>
                <a:latin typeface="华文细黑"/>
                <a:ea typeface="华文细黑"/>
                <a:cs typeface="华文细黑"/>
              </a:rPr>
              <a:t>忍耐，又要加上虔敬</a:t>
            </a:r>
            <a:r>
              <a:rPr lang="en-US" sz="2400" dirty="0" smtClean="0">
                <a:solidFill>
                  <a:srgbClr val="0000FF"/>
                </a:solidFill>
                <a:latin typeface="华文细黑"/>
                <a:ea typeface="华文细黑"/>
                <a:cs typeface="华文细黑"/>
              </a:rPr>
              <a:t>。</a:t>
            </a:r>
          </a:p>
          <a:p>
            <a:r>
              <a:rPr lang="en-US" sz="2400" dirty="0" smtClean="0">
                <a:solidFill>
                  <a:srgbClr val="0000FF"/>
                </a:solidFill>
                <a:latin typeface="华文细黑"/>
                <a:ea typeface="华文细黑"/>
                <a:cs typeface="华文细黑"/>
              </a:rPr>
              <a:t>有了</a:t>
            </a:r>
            <a:r>
              <a:rPr lang="en-US" sz="2400" dirty="0">
                <a:solidFill>
                  <a:srgbClr val="0000FF"/>
                </a:solidFill>
                <a:latin typeface="华文细黑"/>
                <a:ea typeface="华文细黑"/>
                <a:cs typeface="华文细黑"/>
              </a:rPr>
              <a:t>虔敬，又要加上爱弟兄的心</a:t>
            </a:r>
            <a:r>
              <a:rPr lang="en-US" sz="2400" dirty="0" smtClean="0">
                <a:solidFill>
                  <a:srgbClr val="0000FF"/>
                </a:solidFill>
                <a:latin typeface="华文细黑"/>
                <a:ea typeface="华文细黑"/>
                <a:cs typeface="华文细黑"/>
              </a:rPr>
              <a:t>。</a:t>
            </a:r>
          </a:p>
          <a:p>
            <a:r>
              <a:rPr lang="en-US" sz="2400" dirty="0" smtClean="0">
                <a:solidFill>
                  <a:srgbClr val="0000FF"/>
                </a:solidFill>
                <a:latin typeface="华文细黑"/>
                <a:ea typeface="华文细黑"/>
                <a:cs typeface="华文细黑"/>
              </a:rPr>
              <a:t>有了</a:t>
            </a:r>
            <a:r>
              <a:rPr lang="en-US" sz="2400" dirty="0">
                <a:solidFill>
                  <a:srgbClr val="0000FF"/>
                </a:solidFill>
                <a:latin typeface="华文细黑"/>
                <a:ea typeface="华文细黑"/>
                <a:cs typeface="华文细黑"/>
              </a:rPr>
              <a:t>爱弟兄的心，又要加上爱众人的</a:t>
            </a:r>
            <a:r>
              <a:rPr lang="en-US" sz="2400" dirty="0" smtClean="0">
                <a:solidFill>
                  <a:srgbClr val="0000FF"/>
                </a:solidFill>
                <a:latin typeface="华文细黑"/>
                <a:ea typeface="华文细黑"/>
                <a:cs typeface="华文细黑"/>
              </a:rPr>
              <a:t>心</a:t>
            </a:r>
            <a:r>
              <a:rPr lang="en-US" altLang="zh-TW" sz="2400" dirty="0" smtClean="0">
                <a:solidFill>
                  <a:srgbClr val="0000FF"/>
                </a:solidFill>
                <a:latin typeface="华文细黑"/>
                <a:ea typeface="华文细黑"/>
                <a:cs typeface="华文细黑"/>
              </a:rPr>
              <a:t>”</a:t>
            </a:r>
          </a:p>
          <a:p>
            <a:r>
              <a:rPr lang="en-US" altLang="zh-TW" sz="2400" dirty="0" smtClean="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彼</a:t>
            </a:r>
            <a:r>
              <a:rPr lang="zh-TW" altLang="en-US" sz="2400" dirty="0">
                <a:solidFill>
                  <a:srgbClr val="0000FF"/>
                </a:solidFill>
                <a:latin typeface="华文细黑"/>
                <a:ea typeface="华文细黑"/>
                <a:cs typeface="华文细黑"/>
              </a:rPr>
              <a:t>后</a:t>
            </a:r>
            <a:r>
              <a:rPr lang="en-US" altLang="zh-TW" sz="2400" dirty="0" smtClean="0">
                <a:solidFill>
                  <a:srgbClr val="0000FF"/>
                </a:solidFill>
                <a:latin typeface="华文细黑"/>
                <a:ea typeface="华文细黑"/>
                <a:cs typeface="华文细黑"/>
              </a:rPr>
              <a:t>1:5</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7)</a:t>
            </a:r>
            <a:r>
              <a:rPr lang="zh-TW" altLang="en-US" sz="2400" dirty="0" smtClean="0">
                <a:solidFill>
                  <a:srgbClr val="0000FF"/>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5801812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3107176"/>
            <a:ext cx="9143999" cy="3785652"/>
          </a:xfrm>
          <a:prstGeom prst="rect">
            <a:avLst/>
          </a:prstGeom>
        </p:spPr>
        <p:txBody>
          <a:bodyPr wrap="square">
            <a:spAutoFit/>
          </a:bodyPr>
          <a:lstStyle/>
          <a:p>
            <a:r>
              <a:rPr lang="en-US" sz="2400" dirty="0" smtClean="0"/>
              <a:t>Joseph’s </a:t>
            </a:r>
            <a:r>
              <a:rPr lang="en-US" sz="2400" dirty="0"/>
              <a:t>Egyptian name </a:t>
            </a:r>
            <a:r>
              <a:rPr lang="en-US" sz="2400" dirty="0" smtClean="0"/>
              <a:t>is </a:t>
            </a:r>
            <a:r>
              <a:rPr lang="en-US" sz="2400" dirty="0" err="1" smtClean="0"/>
              <a:t>Zaphenath</a:t>
            </a:r>
            <a:r>
              <a:rPr lang="en-US" sz="2400" dirty="0" err="1"/>
              <a:t>-</a:t>
            </a:r>
            <a:r>
              <a:rPr lang="en-US" sz="2400" dirty="0" err="1" smtClean="0"/>
              <a:t>Paneah</a:t>
            </a:r>
            <a:r>
              <a:rPr lang="en-US" sz="2400" dirty="0"/>
              <a:t>(</a:t>
            </a:r>
            <a:r>
              <a:rPr lang="en-US" sz="2400" dirty="0" smtClean="0"/>
              <a:t>abundant life). God </a:t>
            </a:r>
            <a:r>
              <a:rPr lang="en-US" sz="2400" dirty="0"/>
              <a:t>gave him abundant </a:t>
            </a:r>
            <a:r>
              <a:rPr lang="en-US" sz="2400" dirty="0" smtClean="0"/>
              <a:t>life: </a:t>
            </a:r>
            <a:r>
              <a:rPr lang="en-US" sz="2400" dirty="0" smtClean="0"/>
              <a:t>goodness </a:t>
            </a:r>
            <a:r>
              <a:rPr lang="en-US" sz="2400" dirty="0"/>
              <a:t>in midst of </a:t>
            </a:r>
            <a:r>
              <a:rPr lang="en-US" sz="2400" dirty="0" smtClean="0"/>
              <a:t>hatred and jealousy; </a:t>
            </a:r>
          </a:p>
          <a:p>
            <a:r>
              <a:rPr lang="en-US" sz="2400" dirty="0" smtClean="0"/>
              <a:t>knowledge </a:t>
            </a:r>
            <a:r>
              <a:rPr lang="en-US" sz="2400" dirty="0"/>
              <a:t>of </a:t>
            </a:r>
            <a:r>
              <a:rPr lang="en-US" sz="2400" dirty="0" smtClean="0"/>
              <a:t>dreams &amp; interpretations; </a:t>
            </a:r>
          </a:p>
          <a:p>
            <a:r>
              <a:rPr lang="en-US" sz="2400" dirty="0" smtClean="0"/>
              <a:t>self</a:t>
            </a:r>
            <a:r>
              <a:rPr lang="en-US" sz="2400" dirty="0"/>
              <a:t>-control in temptations and trials; </a:t>
            </a:r>
            <a:endParaRPr lang="en-US" sz="2400" dirty="0" smtClean="0"/>
          </a:p>
          <a:p>
            <a:r>
              <a:rPr lang="en-US" sz="2400" dirty="0" smtClean="0"/>
              <a:t>perseverance </a:t>
            </a:r>
            <a:r>
              <a:rPr lang="en-US" sz="2400" dirty="0"/>
              <a:t>in slavery and prison; </a:t>
            </a:r>
            <a:endParaRPr lang="en-US" sz="2400" dirty="0" smtClean="0"/>
          </a:p>
          <a:p>
            <a:r>
              <a:rPr lang="en-US" sz="2400" dirty="0" smtClean="0"/>
              <a:t>godliness </a:t>
            </a:r>
            <a:r>
              <a:rPr lang="en-US" sz="2400" dirty="0"/>
              <a:t>in Egypt and before his family; </a:t>
            </a:r>
            <a:endParaRPr lang="en-US" sz="2400" dirty="0" smtClean="0"/>
          </a:p>
          <a:p>
            <a:r>
              <a:rPr lang="en-US" sz="2400" dirty="0" smtClean="0"/>
              <a:t>mutual </a:t>
            </a:r>
            <a:r>
              <a:rPr lang="en-US" sz="2400" dirty="0"/>
              <a:t>affection </a:t>
            </a:r>
            <a:r>
              <a:rPr lang="en-US" sz="2400" dirty="0" smtClean="0"/>
              <a:t>for </a:t>
            </a:r>
            <a:r>
              <a:rPr lang="en-US" sz="2400" dirty="0"/>
              <a:t>his wife and children</a:t>
            </a:r>
            <a:r>
              <a:rPr lang="en-US" sz="2400" dirty="0" smtClean="0"/>
              <a:t>;</a:t>
            </a:r>
          </a:p>
          <a:p>
            <a:r>
              <a:rPr lang="en-US" sz="2400" dirty="0"/>
              <a:t>a</a:t>
            </a:r>
            <a:r>
              <a:rPr lang="en-US" sz="2400" dirty="0" smtClean="0"/>
              <a:t>nd love </a:t>
            </a:r>
            <a:r>
              <a:rPr lang="en-US" sz="2400" dirty="0"/>
              <a:t>for his brothers</a:t>
            </a:r>
            <a:r>
              <a:rPr lang="en-US" sz="2400" dirty="0" smtClean="0"/>
              <a:t>.</a:t>
            </a:r>
            <a:r>
              <a:rPr lang="en-US" sz="2400" dirty="0"/>
              <a:t> </a:t>
            </a:r>
            <a:r>
              <a:rPr lang="en-US" sz="2400" dirty="0" smtClean="0">
                <a:solidFill>
                  <a:srgbClr val="0000FF"/>
                </a:solidFill>
              </a:rPr>
              <a:t>“Clothe </a:t>
            </a:r>
            <a:r>
              <a:rPr lang="en-US" sz="2400" dirty="0">
                <a:solidFill>
                  <a:srgbClr val="0000FF"/>
                </a:solidFill>
              </a:rPr>
              <a:t>y</a:t>
            </a:r>
            <a:r>
              <a:rPr lang="en-US" sz="2400" dirty="0" smtClean="0">
                <a:solidFill>
                  <a:srgbClr val="0000FF"/>
                </a:solidFill>
              </a:rPr>
              <a:t>our-</a:t>
            </a:r>
          </a:p>
          <a:p>
            <a:r>
              <a:rPr lang="en-US" sz="2400" dirty="0" smtClean="0">
                <a:solidFill>
                  <a:srgbClr val="0000FF"/>
                </a:solidFill>
              </a:rPr>
              <a:t>selves </a:t>
            </a:r>
            <a:r>
              <a:rPr lang="en-US" sz="2400" dirty="0" smtClean="0">
                <a:solidFill>
                  <a:srgbClr val="0000FF"/>
                </a:solidFill>
              </a:rPr>
              <a:t>with the Lord Jesus Christ</a:t>
            </a:r>
            <a:r>
              <a:rPr lang="en-US" sz="2400" dirty="0" smtClean="0">
                <a:solidFill>
                  <a:srgbClr val="0000FF"/>
                </a:solidFill>
              </a:rPr>
              <a:t>”(</a:t>
            </a:r>
            <a:r>
              <a:rPr lang="en-US" sz="2400" dirty="0" smtClean="0">
                <a:solidFill>
                  <a:srgbClr val="0000FF"/>
                </a:solidFill>
              </a:rPr>
              <a:t>Ro</a:t>
            </a:r>
            <a:r>
              <a:rPr lang="en-US" sz="2400" dirty="0" smtClean="0">
                <a:solidFill>
                  <a:srgbClr val="0000FF"/>
                </a:solidFill>
              </a:rPr>
              <a:t>.13</a:t>
            </a:r>
            <a:r>
              <a:rPr lang="en-US" sz="2400" dirty="0" smtClean="0">
                <a:solidFill>
                  <a:srgbClr val="0000FF"/>
                </a:solidFill>
              </a:rPr>
              <a:t>:14)</a:t>
            </a:r>
            <a:r>
              <a:rPr lang="en-US" sz="2400" dirty="0" smtClean="0">
                <a:solidFill>
                  <a:srgbClr val="0000FF"/>
                </a:solidFill>
              </a:rPr>
              <a:t>.</a:t>
            </a:r>
          </a:p>
          <a:p>
            <a:r>
              <a:rPr lang="en-US" sz="2400" dirty="0" smtClean="0"/>
              <a:t>This </a:t>
            </a:r>
            <a:r>
              <a:rPr lang="en-US" sz="2400" dirty="0" smtClean="0"/>
              <a:t>is </a:t>
            </a:r>
            <a:r>
              <a:rPr lang="en-US" sz="2400" dirty="0" smtClean="0"/>
              <a:t>like Joseph’s </a:t>
            </a:r>
            <a:r>
              <a:rPr lang="en-US" sz="2400" dirty="0" smtClean="0"/>
              <a:t>coat of many colors.</a:t>
            </a:r>
            <a:endParaRPr lang="en-US" sz="2400" dirty="0"/>
          </a:p>
        </p:txBody>
      </p:sp>
      <p:sp>
        <p:nvSpPr>
          <p:cNvPr id="11" name="Rectangle 10"/>
          <p:cNvSpPr/>
          <p:nvPr/>
        </p:nvSpPr>
        <p:spPr>
          <a:xfrm>
            <a:off x="-1" y="-67128"/>
            <a:ext cx="9144001" cy="3785652"/>
          </a:xfrm>
          <a:prstGeom prst="rect">
            <a:avLst/>
          </a:prstGeom>
        </p:spPr>
        <p:txBody>
          <a:bodyPr wrap="square">
            <a:spAutoFit/>
          </a:bodyPr>
          <a:lstStyle/>
          <a:p>
            <a:r>
              <a:rPr lang="zh-TW" altLang="en-US" sz="2400" dirty="0" smtClean="0">
                <a:solidFill>
                  <a:srgbClr val="FF0000"/>
                </a:solidFill>
                <a:latin typeface="华文细黑"/>
                <a:ea typeface="华文细黑"/>
                <a:cs typeface="华文细黑"/>
              </a:rPr>
              <a:t>约瑟的埃及名是</a:t>
            </a:r>
            <a:r>
              <a:rPr lang="en-US" sz="2400" dirty="0" smtClean="0">
                <a:solidFill>
                  <a:srgbClr val="FF0000"/>
                </a:solidFill>
                <a:latin typeface="华文细黑"/>
                <a:ea typeface="华文细黑"/>
                <a:cs typeface="华文细黑"/>
              </a:rPr>
              <a:t>撒发那忒</a:t>
            </a:r>
            <a:r>
              <a:rPr lang="en-US" sz="2400" dirty="0">
                <a:solidFill>
                  <a:srgbClr val="FF0000"/>
                </a:solidFill>
                <a:latin typeface="华文细黑"/>
                <a:ea typeface="华文细黑"/>
                <a:cs typeface="华文细黑"/>
              </a:rPr>
              <a:t>巴内</a:t>
            </a:r>
            <a:r>
              <a:rPr lang="en-US" sz="2400" dirty="0" smtClean="0">
                <a:solidFill>
                  <a:srgbClr val="FF0000"/>
                </a:solidFill>
                <a:latin typeface="华文细黑"/>
                <a:ea typeface="华文细黑"/>
                <a:cs typeface="华文细黑"/>
              </a:rPr>
              <a:t>亚</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丰</a:t>
            </a:r>
            <a:r>
              <a:rPr lang="zh-TW" altLang="en-US" sz="2400" dirty="0">
                <a:solidFill>
                  <a:srgbClr val="FF0000"/>
                </a:solidFill>
                <a:latin typeface="华文细黑"/>
                <a:ea typeface="华文细黑"/>
                <a:cs typeface="华文细黑"/>
              </a:rPr>
              <a:t>盛的</a:t>
            </a:r>
            <a:r>
              <a:rPr lang="zh-TW" altLang="en-US" sz="2400" dirty="0" smtClean="0">
                <a:solidFill>
                  <a:srgbClr val="FF0000"/>
                </a:solidFill>
                <a:latin typeface="华文细黑"/>
                <a:ea typeface="华文细黑"/>
                <a:cs typeface="华文细黑"/>
              </a:rPr>
              <a:t>生命</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给</a:t>
            </a:r>
            <a:r>
              <a:rPr lang="zh-TW" altLang="en-US" sz="2400" dirty="0">
                <a:solidFill>
                  <a:srgbClr val="FF0000"/>
                </a:solidFill>
                <a:latin typeface="华文细黑"/>
                <a:ea typeface="华文细黑"/>
                <a:cs typeface="华文细黑"/>
              </a:rPr>
              <a:t>了他丰盛的</a:t>
            </a:r>
            <a:r>
              <a:rPr lang="zh-TW" altLang="en-US" sz="2400" dirty="0" smtClean="0">
                <a:solidFill>
                  <a:srgbClr val="FF0000"/>
                </a:solidFill>
                <a:latin typeface="华文细黑"/>
                <a:ea typeface="华文细黑"/>
                <a:cs typeface="华文细黑"/>
              </a:rPr>
              <a:t>生命</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善良在仇恨和</a:t>
            </a:r>
            <a:r>
              <a:rPr lang="zh-CN" altLang="en-US" sz="2400" dirty="0" smtClean="0">
                <a:solidFill>
                  <a:srgbClr val="FF0000"/>
                </a:solidFill>
                <a:latin typeface="华文细黑"/>
                <a:ea typeface="华文细黑"/>
                <a:cs typeface="华文细黑"/>
              </a:rPr>
              <a:t>嫉妒</a:t>
            </a:r>
            <a:r>
              <a:rPr lang="zh-TW" altLang="en-US" sz="2400" dirty="0" smtClean="0">
                <a:solidFill>
                  <a:srgbClr val="FF0000"/>
                </a:solidFill>
                <a:latin typeface="华文细黑"/>
                <a:ea typeface="华文细黑"/>
                <a:cs typeface="华文细黑"/>
              </a:rPr>
              <a:t>中</a:t>
            </a:r>
            <a:r>
              <a:rPr lang="en-US" altLang="zh-TW" sz="2400" dirty="0" smtClean="0">
                <a:solidFill>
                  <a:srgbClr val="FF0000"/>
                </a:solidFill>
                <a:latin typeface="华文细黑"/>
                <a:ea typeface="华文细黑"/>
                <a:cs typeface="华文细黑"/>
              </a:rPr>
              <a:t>;</a:t>
            </a:r>
          </a:p>
          <a:p>
            <a:r>
              <a:rPr lang="zh-TW" altLang="en-US" sz="2400" dirty="0" smtClean="0">
                <a:solidFill>
                  <a:srgbClr val="FF0000"/>
                </a:solidFill>
                <a:latin typeface="华文细黑"/>
                <a:ea typeface="华文细黑"/>
                <a:cs typeface="华文细黑"/>
              </a:rPr>
              <a:t>知识</a:t>
            </a:r>
            <a:r>
              <a:rPr lang="zh-CN" altLang="en-US" sz="2400" dirty="0" smtClean="0">
                <a:solidFill>
                  <a:srgbClr val="FF0000"/>
                </a:solidFill>
                <a:latin typeface="华文细黑"/>
                <a:ea typeface="华文细黑"/>
                <a:cs typeface="华文细黑"/>
              </a:rPr>
              <a:t>在</a:t>
            </a:r>
            <a:r>
              <a:rPr lang="zh-TW" altLang="en-US" sz="2400" dirty="0" smtClean="0">
                <a:solidFill>
                  <a:srgbClr val="FF0000"/>
                </a:solidFill>
                <a:latin typeface="华文细黑"/>
                <a:ea typeface="华文细黑"/>
                <a:cs typeface="华文细黑"/>
              </a:rPr>
              <a:t>梦</a:t>
            </a:r>
            <a:r>
              <a:rPr lang="zh-CN" altLang="en-US" sz="2400" dirty="0" smtClean="0">
                <a:solidFill>
                  <a:srgbClr val="FF0000"/>
                </a:solidFill>
                <a:latin typeface="华文细黑"/>
                <a:ea typeface="华文细黑"/>
                <a:cs typeface="华文细黑"/>
              </a:rPr>
              <a:t>想</a:t>
            </a:r>
            <a:r>
              <a:rPr lang="zh-TW" altLang="en-US" sz="2400" dirty="0" smtClean="0">
                <a:solidFill>
                  <a:srgbClr val="FF0000"/>
                </a:solidFill>
                <a:latin typeface="华文细黑"/>
                <a:ea typeface="华文细黑"/>
                <a:cs typeface="华文细黑"/>
              </a:rPr>
              <a:t>和解释</a:t>
            </a:r>
            <a:r>
              <a:rPr lang="zh-CN" altLang="en-US" sz="2400" dirty="0" smtClean="0">
                <a:solidFill>
                  <a:srgbClr val="FF0000"/>
                </a:solidFill>
                <a:latin typeface="华文细黑"/>
                <a:ea typeface="华文细黑"/>
                <a:cs typeface="华文细黑"/>
              </a:rPr>
              <a:t>中</a:t>
            </a:r>
            <a:r>
              <a:rPr lang="en-US" altLang="zh-TW" sz="2400" dirty="0" smtClean="0">
                <a:solidFill>
                  <a:srgbClr val="FF0000"/>
                </a:solidFill>
                <a:latin typeface="华文细黑"/>
                <a:ea typeface="华文细黑"/>
                <a:cs typeface="华文细黑"/>
              </a:rPr>
              <a:t>;</a:t>
            </a:r>
          </a:p>
          <a:p>
            <a:r>
              <a:rPr lang="zh-TW" altLang="en-US" sz="2400" dirty="0" smtClean="0">
                <a:solidFill>
                  <a:srgbClr val="FF0000"/>
                </a:solidFill>
                <a:latin typeface="华文细黑"/>
                <a:ea typeface="华文细黑"/>
                <a:cs typeface="华文细黑"/>
              </a:rPr>
              <a:t>自制在试探和试炼中</a:t>
            </a:r>
            <a:r>
              <a:rPr lang="en-US" altLang="zh-TW" sz="2400" dirty="0" smtClean="0">
                <a:solidFill>
                  <a:srgbClr val="FF0000"/>
                </a:solidFill>
                <a:latin typeface="华文细黑"/>
                <a:ea typeface="华文细黑"/>
                <a:cs typeface="华文细黑"/>
              </a:rPr>
              <a:t>;</a:t>
            </a:r>
          </a:p>
          <a:p>
            <a:r>
              <a:rPr lang="zh-CN" altLang="en-US" sz="2400" dirty="0" smtClean="0">
                <a:solidFill>
                  <a:srgbClr val="FF0000"/>
                </a:solidFill>
                <a:latin typeface="华文细黑"/>
                <a:ea typeface="华文细黑"/>
                <a:cs typeface="华文细黑"/>
              </a:rPr>
              <a:t>忍耐在</a:t>
            </a:r>
            <a:r>
              <a:rPr lang="zh-TW" altLang="en-US" sz="2400" dirty="0" smtClean="0">
                <a:solidFill>
                  <a:srgbClr val="FF0000"/>
                </a:solidFill>
                <a:latin typeface="华文细黑"/>
                <a:ea typeface="华文细黑"/>
                <a:cs typeface="华文细黑"/>
              </a:rPr>
              <a:t>奴役和监狱</a:t>
            </a:r>
            <a:r>
              <a:rPr lang="zh-CN" altLang="en-US" sz="2400" dirty="0" smtClean="0">
                <a:solidFill>
                  <a:srgbClr val="FF0000"/>
                </a:solidFill>
                <a:latin typeface="华文细黑"/>
                <a:ea typeface="华文细黑"/>
                <a:cs typeface="华文细黑"/>
              </a:rPr>
              <a:t>中</a:t>
            </a:r>
            <a:r>
              <a:rPr lang="en-US" altLang="zh-TW" sz="2400" dirty="0" smtClean="0">
                <a:solidFill>
                  <a:srgbClr val="FF0000"/>
                </a:solidFill>
                <a:latin typeface="华文细黑"/>
                <a:ea typeface="华文细黑"/>
                <a:cs typeface="华文细黑"/>
              </a:rPr>
              <a:t>;</a:t>
            </a:r>
          </a:p>
          <a:p>
            <a:r>
              <a:rPr lang="zh-TW" altLang="en-US" sz="2400" dirty="0" smtClean="0">
                <a:solidFill>
                  <a:srgbClr val="FF0000"/>
                </a:solidFill>
                <a:latin typeface="华文细黑"/>
                <a:ea typeface="华文细黑"/>
                <a:cs typeface="华文细黑"/>
              </a:rPr>
              <a:t>敬虔在埃及和</a:t>
            </a:r>
            <a:r>
              <a:rPr lang="zh-TW" altLang="en-US" sz="2400" dirty="0">
                <a:solidFill>
                  <a:srgbClr val="FF0000"/>
                </a:solidFill>
                <a:latin typeface="华文细黑"/>
                <a:ea typeface="华文细黑"/>
                <a:cs typeface="华文细黑"/>
              </a:rPr>
              <a:t>家人</a:t>
            </a:r>
            <a:r>
              <a:rPr lang="zh-TW" altLang="en-US" sz="2400" dirty="0" smtClean="0">
                <a:solidFill>
                  <a:srgbClr val="FF0000"/>
                </a:solidFill>
                <a:latin typeface="华文细黑"/>
                <a:ea typeface="华文细黑"/>
                <a:cs typeface="华文细黑"/>
              </a:rPr>
              <a:t>面前</a:t>
            </a:r>
            <a:r>
              <a:rPr lang="en-US" altLang="zh-TW" sz="2400" dirty="0" smtClean="0">
                <a:solidFill>
                  <a:srgbClr val="FF0000"/>
                </a:solidFill>
                <a:latin typeface="华文细黑"/>
                <a:ea typeface="华文细黑"/>
                <a:cs typeface="华文细黑"/>
              </a:rPr>
              <a:t>;</a:t>
            </a:r>
          </a:p>
          <a:p>
            <a:r>
              <a:rPr lang="zh-TW" altLang="en-US" sz="2400" dirty="0" smtClean="0">
                <a:solidFill>
                  <a:srgbClr val="FF0000"/>
                </a:solidFill>
                <a:latin typeface="华文细黑"/>
                <a:ea typeface="华文细黑"/>
                <a:cs typeface="华文细黑"/>
              </a:rPr>
              <a:t>相互</a:t>
            </a:r>
            <a:r>
              <a:rPr lang="zh-CN" altLang="en-US" sz="2400" dirty="0" smtClean="0">
                <a:solidFill>
                  <a:srgbClr val="FF0000"/>
                </a:solidFill>
                <a:latin typeface="华文细黑"/>
                <a:ea typeface="华文细黑"/>
                <a:cs typeface="华文细黑"/>
              </a:rPr>
              <a:t>亲</a:t>
            </a:r>
            <a:r>
              <a:rPr lang="zh-TW" altLang="en-US" sz="2400" dirty="0" smtClean="0">
                <a:solidFill>
                  <a:srgbClr val="FF0000"/>
                </a:solidFill>
                <a:latin typeface="华文细黑"/>
                <a:ea typeface="华文细黑"/>
                <a:cs typeface="华文细黑"/>
              </a:rPr>
              <a:t>情</a:t>
            </a:r>
            <a:r>
              <a:rPr lang="zh-CN" altLang="en-US" sz="2400" dirty="0" smtClean="0">
                <a:solidFill>
                  <a:srgbClr val="FF0000"/>
                </a:solidFill>
                <a:latin typeface="华文细黑"/>
                <a:ea typeface="华文细黑"/>
                <a:cs typeface="华文细黑"/>
              </a:rPr>
              <a:t>在</a:t>
            </a:r>
            <a:r>
              <a:rPr lang="zh-TW" altLang="en-US" sz="2400" dirty="0" smtClean="0">
                <a:solidFill>
                  <a:srgbClr val="FF0000"/>
                </a:solidFill>
                <a:latin typeface="华文细黑"/>
                <a:ea typeface="华文细黑"/>
                <a:cs typeface="华文细黑"/>
              </a:rPr>
              <a:t>妻子和孩子</a:t>
            </a:r>
            <a:r>
              <a:rPr lang="zh-CN" altLang="en-US" sz="2400" dirty="0" smtClean="0">
                <a:solidFill>
                  <a:srgbClr val="FF0000"/>
                </a:solidFill>
                <a:latin typeface="华文细黑"/>
                <a:ea typeface="华文细黑"/>
                <a:cs typeface="华文细黑"/>
              </a:rPr>
              <a:t>面前</a:t>
            </a:r>
            <a:r>
              <a:rPr lang="en-US" altLang="zh-TW" sz="2400" dirty="0" smtClean="0">
                <a:solidFill>
                  <a:srgbClr val="FF0000"/>
                </a:solidFill>
                <a:latin typeface="华文细黑"/>
                <a:ea typeface="华文细黑"/>
                <a:cs typeface="华文细黑"/>
              </a:rPr>
              <a:t>;</a:t>
            </a:r>
          </a:p>
          <a:p>
            <a:r>
              <a:rPr lang="zh-CN" altLang="en-US" sz="2400" dirty="0" smtClean="0">
                <a:solidFill>
                  <a:srgbClr val="FF0000"/>
                </a:solidFill>
                <a:latin typeface="华文细黑"/>
                <a:ea typeface="华文细黑"/>
                <a:cs typeface="华文细黑"/>
              </a:rPr>
              <a:t>和</a:t>
            </a:r>
            <a:r>
              <a:rPr lang="zh-TW" altLang="en-US" sz="2400" dirty="0" smtClean="0">
                <a:solidFill>
                  <a:srgbClr val="FF0000"/>
                </a:solidFill>
                <a:latin typeface="华文细黑"/>
                <a:ea typeface="华文细黑"/>
                <a:cs typeface="华文细黑"/>
              </a:rPr>
              <a:t>爱</a:t>
            </a:r>
            <a:r>
              <a:rPr lang="zh-CN" altLang="en-US" sz="2400" dirty="0" smtClean="0">
                <a:solidFill>
                  <a:srgbClr val="FF0000"/>
                </a:solidFill>
                <a:latin typeface="华文细黑"/>
                <a:ea typeface="华文细黑"/>
                <a:cs typeface="华文细黑"/>
              </a:rPr>
              <a:t>在</a:t>
            </a:r>
            <a:r>
              <a:rPr lang="zh-TW" altLang="en-US" sz="2400" dirty="0" smtClean="0">
                <a:solidFill>
                  <a:srgbClr val="FF0000"/>
                </a:solidFill>
                <a:latin typeface="华文细黑"/>
                <a:ea typeface="华文细黑"/>
                <a:cs typeface="华文细黑"/>
              </a:rPr>
              <a:t>他的兄弟</a:t>
            </a:r>
            <a:r>
              <a:rPr lang="zh-CN" altLang="en-US" sz="2400" dirty="0" smtClean="0">
                <a:solidFill>
                  <a:srgbClr val="FF0000"/>
                </a:solidFill>
                <a:latin typeface="华文细黑"/>
                <a:ea typeface="华文细黑"/>
                <a:cs typeface="华文细黑"/>
              </a:rPr>
              <a:t>面前</a:t>
            </a:r>
            <a:r>
              <a:rPr lang="zh-TW" altLang="en-US" sz="2400" dirty="0" smtClean="0">
                <a:solidFill>
                  <a:srgbClr val="FF0000"/>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总</a:t>
            </a:r>
            <a:r>
              <a:rPr lang="en-US" sz="2400" dirty="0">
                <a:solidFill>
                  <a:srgbClr val="0000FF"/>
                </a:solidFill>
                <a:latin typeface="华文细黑"/>
                <a:ea typeface="华文细黑"/>
                <a:cs typeface="华文细黑"/>
              </a:rPr>
              <a:t>要披戴主</a:t>
            </a:r>
            <a:r>
              <a:rPr lang="en-US" sz="2400" dirty="0" smtClean="0">
                <a:solidFill>
                  <a:srgbClr val="0000FF"/>
                </a:solidFill>
                <a:latin typeface="华文细黑"/>
                <a:ea typeface="华文细黑"/>
                <a:cs typeface="华文细黑"/>
              </a:rPr>
              <a:t>耶稣基督”(罗</a:t>
            </a:r>
            <a:r>
              <a:rPr lang="en-US" sz="2400" dirty="0">
                <a:solidFill>
                  <a:srgbClr val="0000FF"/>
                </a:solidFill>
                <a:latin typeface="华文细黑"/>
                <a:ea typeface="华文细黑"/>
                <a:cs typeface="华文细黑"/>
              </a:rPr>
              <a:t>13:</a:t>
            </a:r>
            <a:r>
              <a:rPr lang="en-US" sz="2400" dirty="0" smtClean="0">
                <a:solidFill>
                  <a:srgbClr val="0000FF"/>
                </a:solidFill>
                <a:latin typeface="华文细黑"/>
                <a:ea typeface="华文细黑"/>
                <a:cs typeface="华文细黑"/>
              </a:rPr>
              <a:t>14</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smtClean="0">
                <a:solidFill>
                  <a:srgbClr val="FF0000"/>
                </a:solidFill>
                <a:latin typeface="华文细黑"/>
                <a:ea typeface="华文细黑"/>
                <a:cs typeface="华文细黑"/>
              </a:rPr>
              <a:t>这</a:t>
            </a:r>
            <a:r>
              <a:rPr lang="en-US" sz="2400" dirty="0" smtClean="0">
                <a:solidFill>
                  <a:srgbClr val="FF0000"/>
                </a:solidFill>
                <a:latin typeface="华文细黑"/>
                <a:ea typeface="华文细黑"/>
                <a:cs typeface="华文细黑"/>
              </a:rPr>
              <a:t>是</a:t>
            </a:r>
            <a:r>
              <a:rPr lang="zh-CN" altLang="en-US" sz="2400" dirty="0" smtClean="0">
                <a:solidFill>
                  <a:srgbClr val="FF0000"/>
                </a:solidFill>
                <a:latin typeface="华文细黑"/>
                <a:ea typeface="华文细黑"/>
                <a:cs typeface="华文细黑"/>
              </a:rPr>
              <a:t>像</a:t>
            </a:r>
            <a:r>
              <a:rPr lang="en-US" sz="2400" dirty="0" smtClean="0">
                <a:solidFill>
                  <a:srgbClr val="FF0000"/>
                </a:solidFill>
                <a:latin typeface="华文细黑"/>
                <a:ea typeface="华文细黑"/>
                <a:cs typeface="华文细黑"/>
              </a:rPr>
              <a:t>约瑟</a:t>
            </a:r>
            <a:r>
              <a:rPr lang="en-US" sz="2400" dirty="0">
                <a:solidFill>
                  <a:srgbClr val="FF0000"/>
                </a:solidFill>
                <a:latin typeface="华文细黑"/>
                <a:ea typeface="华文细黑"/>
                <a:cs typeface="华文细黑"/>
              </a:rPr>
              <a:t>的多种颜色的外衣。</a:t>
            </a:r>
          </a:p>
          <a:p>
            <a:r>
              <a:rPr lang="zh-TW" altLang="en-US" sz="2400" dirty="0" smtClean="0">
                <a:solidFill>
                  <a:srgbClr val="FF0000"/>
                </a:solidFill>
                <a:latin typeface="华文细黑"/>
                <a:ea typeface="华文细黑"/>
                <a:cs typeface="华文细黑"/>
              </a:rPr>
              <a:t> </a:t>
            </a:r>
            <a:endParaRPr lang="en-US" sz="2400" dirty="0">
              <a:solidFill>
                <a:srgbClr val="FF0000"/>
              </a:solidFill>
              <a:latin typeface="华文细黑"/>
              <a:ea typeface="华文细黑"/>
              <a:cs typeface="华文细黑"/>
            </a:endParaRPr>
          </a:p>
        </p:txBody>
      </p:sp>
      <p:sp>
        <p:nvSpPr>
          <p:cNvPr id="9" name="TextBox 8"/>
          <p:cNvSpPr txBox="1"/>
          <p:nvPr/>
        </p:nvSpPr>
        <p:spPr>
          <a:xfrm>
            <a:off x="8499138" y="6357602"/>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a:t>
            </a:r>
            <a:r>
              <a:rPr lang="en-US" altLang="zh-CN" sz="2800" dirty="0" smtClean="0">
                <a:solidFill>
                  <a:srgbClr val="0000FF"/>
                </a:solidFill>
                <a:latin typeface="Arial Narrow"/>
                <a:ea typeface="华文细黑"/>
                <a:cs typeface="Arial Narrow"/>
              </a:rPr>
              <a:t>18)</a:t>
            </a:r>
            <a:endParaRPr lang="en-US" sz="2800" dirty="0">
              <a:solidFill>
                <a:srgbClr val="0000FF"/>
              </a:solidFill>
              <a:latin typeface="Arial Narrow"/>
              <a:ea typeface="华文细黑"/>
              <a:cs typeface="Arial Narrow"/>
            </a:endParaRPr>
          </a:p>
        </p:txBody>
      </p:sp>
      <p:pic>
        <p:nvPicPr>
          <p:cNvPr id="4" name="Picture 3"/>
          <p:cNvPicPr>
            <a:picLocks noChangeAspect="1"/>
          </p:cNvPicPr>
          <p:nvPr/>
        </p:nvPicPr>
        <p:blipFill>
          <a:blip r:embed="rId3"/>
          <a:stretch>
            <a:fillRect/>
          </a:stretch>
        </p:blipFill>
        <p:spPr>
          <a:xfrm>
            <a:off x="5675918" y="3873847"/>
            <a:ext cx="3468082" cy="2595643"/>
          </a:xfrm>
          <a:prstGeom prst="rect">
            <a:avLst/>
          </a:prstGeom>
        </p:spPr>
      </p:pic>
    </p:spTree>
    <p:extLst>
      <p:ext uri="{BB962C8B-B14F-4D97-AF65-F5344CB8AC3E}">
        <p14:creationId xmlns:p14="http://schemas.microsoft.com/office/powerpoint/2010/main" val="3246795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240" y="3111502"/>
            <a:ext cx="9144000" cy="5413055"/>
          </a:xfrm>
        </p:spPr>
        <p:txBody>
          <a:bodyPr>
            <a:noAutofit/>
          </a:bodyPr>
          <a:lstStyle/>
          <a:p>
            <a:r>
              <a:rPr lang="zh-CN" altLang="en-US" sz="2800" dirty="0" smtClean="0">
                <a:solidFill>
                  <a:srgbClr val="008000"/>
                </a:solidFill>
                <a:ea typeface="华文细黑"/>
                <a:cs typeface="华文细黑"/>
              </a:rPr>
              <a:t>何礼义牧师</a:t>
            </a:r>
            <a:r>
              <a:rPr lang="en-US" altLang="zh-CN" sz="2800" dirty="0" smtClean="0">
                <a:solidFill>
                  <a:srgbClr val="008000"/>
                </a:solidFill>
                <a:ea typeface="华文细黑"/>
                <a:cs typeface="华文细黑"/>
              </a:rPr>
              <a:t> </a:t>
            </a:r>
            <a:r>
              <a:rPr lang="en-US" sz="2800" dirty="0" smtClean="0">
                <a:solidFill>
                  <a:srgbClr val="008000"/>
                </a:solidFill>
                <a:ea typeface="华文细黑"/>
                <a:cs typeface="华文细黑"/>
              </a:rPr>
              <a:t>Pastor </a:t>
            </a:r>
            <a:r>
              <a:rPr lang="en-US" sz="2800" dirty="0">
                <a:solidFill>
                  <a:srgbClr val="008000"/>
                </a:solidFill>
                <a:ea typeface="华文细黑"/>
                <a:cs typeface="华文细黑"/>
              </a:rPr>
              <a:t>Gary Hart</a:t>
            </a:r>
          </a:p>
          <a:p>
            <a:r>
              <a:rPr lang="zh-CN" altLang="en-US" sz="2800" b="1" dirty="0" smtClean="0">
                <a:solidFill>
                  <a:srgbClr val="FF0000"/>
                </a:solidFill>
                <a:latin typeface="华文细黑"/>
                <a:ea typeface="华文细黑"/>
                <a:cs typeface="华文细黑"/>
              </a:rPr>
              <a:t>经文</a:t>
            </a:r>
            <a:r>
              <a:rPr lang="en-US" altLang="zh-CN"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创</a:t>
            </a:r>
            <a:r>
              <a:rPr lang="en-US" altLang="zh-CN" sz="2800" b="1" dirty="0" smtClean="0">
                <a:solidFill>
                  <a:srgbClr val="FF0000"/>
                </a:solidFill>
                <a:latin typeface="华文细黑"/>
                <a:ea typeface="华文细黑"/>
                <a:cs typeface="华文细黑"/>
              </a:rPr>
              <a:t>41:45-52 </a:t>
            </a:r>
            <a:r>
              <a:rPr lang="en-US" sz="2800" b="1" dirty="0" smtClean="0">
                <a:solidFill>
                  <a:srgbClr val="FF0000"/>
                </a:solidFill>
                <a:ea typeface="华文细黑"/>
                <a:cs typeface="华文细黑"/>
              </a:rPr>
              <a:t>Text</a:t>
            </a:r>
            <a:r>
              <a:rPr lang="en-US" sz="2800" b="1" dirty="0" smtClean="0">
                <a:solidFill>
                  <a:srgbClr val="FF0000"/>
                </a:solidFill>
                <a:ea typeface="华文细黑"/>
                <a:cs typeface="华文细黑"/>
              </a:rPr>
              <a:t>: </a:t>
            </a:r>
            <a:r>
              <a:rPr lang="en-US" altLang="zh-CN" sz="2800" dirty="0" smtClean="0">
                <a:solidFill>
                  <a:srgbClr val="FF0000"/>
                </a:solidFill>
                <a:ea typeface="华文细黑"/>
                <a:cs typeface="华文细黑"/>
              </a:rPr>
              <a:t>Gen.41</a:t>
            </a:r>
            <a:r>
              <a:rPr lang="en-US" sz="2800" dirty="0" smtClean="0">
                <a:solidFill>
                  <a:srgbClr val="FF0000"/>
                </a:solidFill>
                <a:ea typeface="华文细黑"/>
                <a:cs typeface="华文细黑"/>
              </a:rPr>
              <a:t>:45-52</a:t>
            </a:r>
          </a:p>
          <a:p>
            <a:r>
              <a:rPr lang="zh-CN" altLang="en-US" sz="2800" b="1" dirty="0" smtClean="0">
                <a:solidFill>
                  <a:srgbClr val="660066"/>
                </a:solidFill>
                <a:ea typeface="华文细黑"/>
                <a:cs typeface="华文细黑"/>
              </a:rPr>
              <a:t>题目</a:t>
            </a:r>
            <a:r>
              <a:rPr lang="en-US" altLang="zh-CN" sz="2800" b="1" dirty="0" smtClean="0">
                <a:solidFill>
                  <a:srgbClr val="660066"/>
                </a:solidFill>
                <a:ea typeface="华文细黑"/>
                <a:cs typeface="华文细黑"/>
              </a:rPr>
              <a:t>:</a:t>
            </a:r>
            <a:r>
              <a:rPr lang="zh-CN" altLang="en-US" sz="2800" dirty="0" smtClean="0">
                <a:solidFill>
                  <a:srgbClr val="660066"/>
                </a:solidFill>
                <a:latin typeface="华文细黑"/>
                <a:ea typeface="华文细黑"/>
                <a:cs typeface="华文细黑"/>
              </a:rPr>
              <a:t>“约瑟和</a:t>
            </a:r>
            <a:r>
              <a:rPr lang="en-US" sz="2800" dirty="0">
                <a:solidFill>
                  <a:srgbClr val="660066"/>
                </a:solidFill>
                <a:latin typeface="华文细黑"/>
                <a:ea typeface="华文细黑"/>
                <a:cs typeface="华文细黑"/>
              </a:rPr>
              <a:t>亚西纳</a:t>
            </a:r>
            <a:r>
              <a:rPr lang="zh-CN" altLang="en-US" sz="2800" dirty="0" smtClean="0">
                <a:solidFill>
                  <a:srgbClr val="660066"/>
                </a:solidFill>
                <a:latin typeface="华文细黑"/>
                <a:ea typeface="华文细黑"/>
                <a:cs typeface="华文细黑"/>
              </a:rPr>
              <a:t>”</a:t>
            </a:r>
            <a:r>
              <a:rPr lang="en-US" sz="2800" b="1" dirty="0" smtClean="0">
                <a:solidFill>
                  <a:srgbClr val="660066"/>
                </a:solidFill>
                <a:ea typeface="华文细黑"/>
                <a:cs typeface="华文细黑"/>
              </a:rPr>
              <a:t>Topic</a:t>
            </a:r>
            <a:r>
              <a:rPr lang="en-US" sz="2800" b="1" dirty="0" smtClean="0">
                <a:solidFill>
                  <a:srgbClr val="660066"/>
                </a:solidFill>
                <a:ea typeface="华文细黑"/>
                <a:cs typeface="华文细黑"/>
              </a:rPr>
              <a:t>: </a:t>
            </a:r>
            <a:r>
              <a:rPr lang="en-US" sz="2800" dirty="0" smtClean="0">
                <a:solidFill>
                  <a:srgbClr val="660066"/>
                </a:solidFill>
                <a:ea typeface="华文细黑"/>
                <a:cs typeface="华文细黑"/>
              </a:rPr>
              <a:t>“Joseph &amp; </a:t>
            </a:r>
            <a:r>
              <a:rPr lang="en-US" altLang="zh-CN" sz="2800" dirty="0" err="1" smtClean="0">
                <a:solidFill>
                  <a:srgbClr val="660066"/>
                </a:solidFill>
                <a:ea typeface="华文细黑"/>
                <a:cs typeface="华文细黑"/>
              </a:rPr>
              <a:t>Asenath</a:t>
            </a:r>
            <a:r>
              <a:rPr lang="en-US" sz="2800" dirty="0" smtClean="0">
                <a:solidFill>
                  <a:srgbClr val="660066"/>
                </a:solidFill>
                <a:ea typeface="华文细黑"/>
                <a:cs typeface="华文细黑"/>
              </a:rPr>
              <a:t>”</a:t>
            </a:r>
            <a:r>
              <a:rPr lang="en-US" altLang="zh-CN" sz="2800" b="1" dirty="0" smtClean="0">
                <a:solidFill>
                  <a:srgbClr val="FF0000"/>
                </a:solidFill>
                <a:ea typeface="华文细黑"/>
                <a:cs typeface="华文细黑"/>
              </a:rPr>
              <a:t> </a:t>
            </a:r>
          </a:p>
          <a:p>
            <a:r>
              <a:rPr lang="zh-TW" altLang="en-US" sz="2800" dirty="0" smtClean="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法老赐名给约瑟，叫撒发那忒巴内亚，又将安城的祭司波提非拉的女儿亚西纳给他为</a:t>
            </a:r>
            <a:r>
              <a:rPr lang="en-US" sz="2800" dirty="0" smtClean="0">
                <a:solidFill>
                  <a:srgbClr val="0000FF"/>
                </a:solidFill>
                <a:latin typeface="华文细黑"/>
                <a:ea typeface="华文细黑"/>
                <a:cs typeface="华文细黑"/>
              </a:rPr>
              <a:t>妻</a:t>
            </a:r>
            <a:r>
              <a:rPr lang="zh-TW" altLang="en-US" sz="2800" dirty="0" smtClean="0">
                <a:solidFill>
                  <a:srgbClr val="0000FF"/>
                </a:solidFill>
                <a:latin typeface="华文细黑"/>
                <a:ea typeface="华文细黑"/>
                <a:cs typeface="华文细黑"/>
              </a:rPr>
              <a:t>”</a:t>
            </a:r>
            <a:r>
              <a:rPr lang="en-US" altLang="zh-TW"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创</a:t>
            </a:r>
            <a:r>
              <a:rPr lang="en-US" altLang="zh-CN" sz="2800" dirty="0" smtClean="0">
                <a:solidFill>
                  <a:srgbClr val="0000FF"/>
                </a:solidFill>
                <a:latin typeface="华文细黑"/>
                <a:ea typeface="华文细黑"/>
                <a:cs typeface="华文细黑"/>
              </a:rPr>
              <a:t>41:45)</a:t>
            </a:r>
            <a:r>
              <a:rPr lang="zh-CN" altLang="en-US" sz="2800" dirty="0" smtClean="0">
                <a:solidFill>
                  <a:srgbClr val="0000FF"/>
                </a:solidFill>
                <a:latin typeface="华文细黑"/>
                <a:ea typeface="华文细黑"/>
                <a:cs typeface="华文细黑"/>
              </a:rPr>
              <a:t>。</a:t>
            </a:r>
            <a:endParaRPr lang="en-US" altLang="zh-CN" sz="2800" dirty="0" smtClean="0">
              <a:solidFill>
                <a:srgbClr val="0000FF"/>
              </a:solidFill>
              <a:latin typeface="华文细黑"/>
              <a:ea typeface="华文细黑"/>
              <a:cs typeface="华文细黑"/>
            </a:endParaRPr>
          </a:p>
          <a:p>
            <a:r>
              <a:rPr lang="en-US" sz="2400" dirty="0" smtClean="0">
                <a:solidFill>
                  <a:srgbClr val="0000FF"/>
                </a:solidFill>
              </a:rPr>
              <a:t>“</a:t>
            </a:r>
            <a:r>
              <a:rPr lang="en-US" sz="2400" dirty="0">
                <a:solidFill>
                  <a:srgbClr val="0000FF"/>
                </a:solidFill>
              </a:rPr>
              <a:t>Pharaoh gave Joseph the name </a:t>
            </a:r>
            <a:r>
              <a:rPr lang="en-US" sz="2400" dirty="0" err="1">
                <a:solidFill>
                  <a:srgbClr val="0000FF"/>
                </a:solidFill>
              </a:rPr>
              <a:t>Zaphenath-Paneah</a:t>
            </a:r>
            <a:r>
              <a:rPr lang="en-US" sz="2400" dirty="0">
                <a:solidFill>
                  <a:srgbClr val="0000FF"/>
                </a:solidFill>
              </a:rPr>
              <a:t> and gave him </a:t>
            </a:r>
            <a:r>
              <a:rPr lang="en-US" sz="2400" dirty="0" err="1">
                <a:solidFill>
                  <a:srgbClr val="0000FF"/>
                </a:solidFill>
              </a:rPr>
              <a:t>Asenath</a:t>
            </a:r>
            <a:r>
              <a:rPr lang="en-US" sz="2400" dirty="0">
                <a:solidFill>
                  <a:srgbClr val="0000FF"/>
                </a:solidFill>
              </a:rPr>
              <a:t> daughter of </a:t>
            </a:r>
            <a:r>
              <a:rPr lang="en-US" sz="2400" dirty="0" err="1">
                <a:solidFill>
                  <a:srgbClr val="0000FF"/>
                </a:solidFill>
              </a:rPr>
              <a:t>Potiphera</a:t>
            </a:r>
            <a:r>
              <a:rPr lang="en-US" sz="2400" dirty="0">
                <a:solidFill>
                  <a:srgbClr val="0000FF"/>
                </a:solidFill>
              </a:rPr>
              <a:t>, priest of On, to be his </a:t>
            </a:r>
            <a:r>
              <a:rPr lang="en-US" sz="2400" dirty="0" smtClean="0">
                <a:solidFill>
                  <a:srgbClr val="0000FF"/>
                </a:solidFill>
              </a:rPr>
              <a:t>wife”(Ge.41:45).</a:t>
            </a:r>
          </a:p>
          <a:p>
            <a:r>
              <a:rPr lang="zh-CN" altLang="en-US" sz="2800" b="1" dirty="0" smtClean="0">
                <a:solidFill>
                  <a:schemeClr val="tx1"/>
                </a:solidFill>
                <a:ea typeface="华文细黑"/>
                <a:cs typeface="华文细黑"/>
              </a:rPr>
              <a:t>主日</a:t>
            </a:r>
            <a:r>
              <a:rPr lang="en-US" altLang="zh-CN" sz="2800" b="1" dirty="0" smtClean="0">
                <a:solidFill>
                  <a:schemeClr val="tx1"/>
                </a:solidFill>
                <a:ea typeface="华文细黑"/>
                <a:cs typeface="华文细黑"/>
              </a:rPr>
              <a:t>:</a:t>
            </a:r>
            <a:r>
              <a:rPr lang="zh-CN" altLang="en-US" sz="2800" dirty="0" smtClean="0">
                <a:solidFill>
                  <a:schemeClr val="tx1"/>
                </a:solidFill>
                <a:ea typeface="华文细黑"/>
                <a:cs typeface="华文细黑"/>
              </a:rPr>
              <a:t>二零一八年三月十一日</a:t>
            </a:r>
            <a:r>
              <a:rPr lang="en-US" altLang="zh-CN" sz="2800" b="1" dirty="0" smtClean="0">
                <a:solidFill>
                  <a:schemeClr val="tx1"/>
                </a:solidFill>
                <a:ea typeface="华文细黑"/>
                <a:cs typeface="华文细黑"/>
              </a:rPr>
              <a:t>Sunday: </a:t>
            </a:r>
            <a:r>
              <a:rPr lang="en-US" altLang="zh-CN" sz="2800" dirty="0" smtClean="0">
                <a:solidFill>
                  <a:schemeClr val="tx1"/>
                </a:solidFill>
                <a:ea typeface="华文细黑"/>
                <a:cs typeface="华文细黑"/>
              </a:rPr>
              <a:t>March 11, 2018 </a:t>
            </a:r>
            <a:endParaRPr lang="en-US" altLang="zh-CN" sz="2800" dirty="0">
              <a:solidFill>
                <a:schemeClr val="tx1"/>
              </a:solidFill>
              <a:ea typeface="华文细黑"/>
              <a:cs typeface="华文细黑"/>
            </a:endParaRPr>
          </a:p>
        </p:txBody>
      </p:sp>
      <p:sp>
        <p:nvSpPr>
          <p:cNvPr id="10" name="TextBox 9"/>
          <p:cNvSpPr txBox="1"/>
          <p:nvPr/>
        </p:nvSpPr>
        <p:spPr>
          <a:xfrm>
            <a:off x="8696662" y="6396335"/>
            <a:ext cx="1101818" cy="461665"/>
          </a:xfrm>
          <a:prstGeom prst="rect">
            <a:avLst/>
          </a:prstGeom>
          <a:noFill/>
        </p:spPr>
        <p:txBody>
          <a:bodyPr wrap="square" rtlCol="0">
            <a:spAutoFit/>
          </a:bodyPr>
          <a:lstStyle/>
          <a:p>
            <a:r>
              <a:rPr lang="en-US" altLang="zh-CN" sz="2400" dirty="0" smtClean="0">
                <a:solidFill>
                  <a:srgbClr val="008000"/>
                </a:solidFill>
                <a:latin typeface="Arial Narrow"/>
                <a:cs typeface="Arial Narrow"/>
              </a:rPr>
              <a:t>(1)</a:t>
            </a:r>
            <a:endParaRPr lang="en-US" sz="2400" dirty="0">
              <a:solidFill>
                <a:srgbClr val="008000"/>
              </a:solidFill>
              <a:latin typeface="Arial Narrow"/>
              <a:cs typeface="Arial Narrow"/>
            </a:endParaRPr>
          </a:p>
        </p:txBody>
      </p:sp>
      <p:pic>
        <p:nvPicPr>
          <p:cNvPr id="8" name="Picture 7"/>
          <p:cNvPicPr>
            <a:picLocks noChangeAspect="1"/>
          </p:cNvPicPr>
          <p:nvPr/>
        </p:nvPicPr>
        <p:blipFill>
          <a:blip r:embed="rId3"/>
          <a:stretch>
            <a:fillRect/>
          </a:stretch>
        </p:blipFill>
        <p:spPr>
          <a:xfrm>
            <a:off x="1712398" y="-429680"/>
            <a:ext cx="5800451" cy="3596280"/>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8488"/>
            <a:ext cx="3097705" cy="6740306"/>
          </a:xfrm>
          <a:prstGeom prst="rect">
            <a:avLst/>
          </a:prstGeom>
          <a:solidFill>
            <a:schemeClr val="bg1"/>
          </a:solidFill>
        </p:spPr>
        <p:txBody>
          <a:bodyPr wrap="square" rtlCol="0">
            <a:spAutoFit/>
          </a:bodyPr>
          <a:lstStyle/>
          <a:p>
            <a:r>
              <a:rPr lang="en-US" sz="2400" dirty="0" smtClean="0">
                <a:solidFill>
                  <a:srgbClr val="FF0000"/>
                </a:solidFill>
                <a:latin typeface="华文细黑"/>
                <a:ea typeface="华文细黑"/>
                <a:cs typeface="华文细黑"/>
              </a:rPr>
              <a:t>Ruth Bell Graham (</a:t>
            </a:r>
            <a:r>
              <a:rPr lang="en-US" sz="2400" dirty="0">
                <a:solidFill>
                  <a:srgbClr val="FF0000"/>
                </a:solidFill>
                <a:latin typeface="华文细黑"/>
                <a:ea typeface="华文细黑"/>
                <a:cs typeface="华文细黑"/>
              </a:rPr>
              <a:t>Billy Graham</a:t>
            </a:r>
            <a:r>
              <a:rPr lang="zh-TW" altLang="en-US" sz="2400" dirty="0">
                <a:solidFill>
                  <a:srgbClr val="FF0000"/>
                </a:solidFill>
                <a:latin typeface="华文细黑"/>
                <a:ea typeface="华文细黑"/>
                <a:cs typeface="华文细黑"/>
              </a:rPr>
              <a:t>的妻子</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要求在墓碑上写下这些词</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“施工结束 </a:t>
            </a:r>
            <a:r>
              <a:rPr lang="en-US" altLang="zh-TW"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谢</a:t>
            </a:r>
            <a:r>
              <a:rPr lang="zh-TW" altLang="en-US" sz="2400" dirty="0" smtClean="0">
                <a:solidFill>
                  <a:srgbClr val="FF0000"/>
                </a:solidFill>
                <a:latin typeface="华文细黑"/>
                <a:ea typeface="华文细黑"/>
                <a:cs typeface="华文细黑"/>
              </a:rPr>
              <a:t>谢您</a:t>
            </a:r>
            <a:r>
              <a:rPr lang="zh-TW" altLang="en-US" sz="2400" dirty="0">
                <a:solidFill>
                  <a:srgbClr val="FF0000"/>
                </a:solidFill>
                <a:latin typeface="华文细黑"/>
                <a:ea typeface="华文细黑"/>
                <a:cs typeface="华文细黑"/>
              </a:rPr>
              <a:t>的耐心。</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因为</a:t>
            </a:r>
            <a:r>
              <a:rPr lang="zh-TW" altLang="en-US" sz="2400" dirty="0" smtClean="0">
                <a:solidFill>
                  <a:srgbClr val="FF0000"/>
                </a:solidFill>
                <a:latin typeface="华文细黑"/>
                <a:ea typeface="华文细黑"/>
                <a:cs typeface="华文细黑"/>
              </a:rPr>
              <a:t>她在中国长大</a:t>
            </a:r>
            <a:r>
              <a:rPr lang="zh-CN" altLang="en-US" sz="2400" dirty="0" smtClean="0">
                <a:solidFill>
                  <a:srgbClr val="FF0000"/>
                </a:solidFill>
                <a:latin typeface="华文细黑"/>
                <a:ea typeface="华文细黑"/>
                <a:cs typeface="华文细黑"/>
              </a:rPr>
              <a:t>她也</a:t>
            </a:r>
            <a:r>
              <a:rPr lang="zh-TW" altLang="en-US" sz="2400" dirty="0" smtClean="0">
                <a:solidFill>
                  <a:srgbClr val="FF0000"/>
                </a:solidFill>
                <a:latin typeface="华文细黑"/>
                <a:ea typeface="华文细黑"/>
                <a:cs typeface="华文细黑"/>
              </a:rPr>
              <a:t>在</a:t>
            </a:r>
            <a:r>
              <a:rPr lang="zh-TW" altLang="en-US" sz="2400" dirty="0">
                <a:solidFill>
                  <a:srgbClr val="FF0000"/>
                </a:solidFill>
                <a:latin typeface="华文细黑"/>
                <a:ea typeface="华文细黑"/>
                <a:cs typeface="华文细黑"/>
              </a:rPr>
              <a:t>其</a:t>
            </a:r>
            <a:r>
              <a:rPr lang="zh-TW" altLang="en-US" sz="2400" dirty="0" smtClean="0">
                <a:solidFill>
                  <a:srgbClr val="FF0000"/>
                </a:solidFill>
                <a:latin typeface="华文细黑"/>
                <a:ea typeface="华文细黑"/>
                <a:cs typeface="华文细黑"/>
              </a:rPr>
              <a:t>上有义的汉</a:t>
            </a:r>
            <a:r>
              <a:rPr lang="zh-TW" altLang="en-US" sz="2400" dirty="0">
                <a:solidFill>
                  <a:srgbClr val="FF0000"/>
                </a:solidFill>
                <a:latin typeface="华文细黑"/>
                <a:ea typeface="华文细黑"/>
                <a:cs typeface="华文细黑"/>
              </a:rPr>
              <a:t>字。</a:t>
            </a:r>
            <a:endParaRPr lang="en-US" sz="2400" dirty="0">
              <a:solidFill>
                <a:srgbClr val="FF0000"/>
              </a:solidFill>
              <a:latin typeface="华文细黑"/>
              <a:ea typeface="华文细黑"/>
              <a:cs typeface="华文细黑"/>
            </a:endParaRPr>
          </a:p>
          <a:p>
            <a:r>
              <a:rPr lang="en-US" sz="2400" dirty="0" smtClean="0"/>
              <a:t>Ruth </a:t>
            </a:r>
            <a:r>
              <a:rPr lang="en-US" sz="2400" dirty="0"/>
              <a:t>Bell </a:t>
            </a:r>
            <a:r>
              <a:rPr lang="en-US" sz="2400" dirty="0" smtClean="0"/>
              <a:t>Graham(</a:t>
            </a:r>
            <a:r>
              <a:rPr lang="en-US" sz="2400" dirty="0"/>
              <a:t>Billy Graham’s wife) asked that these words be written on her </a:t>
            </a:r>
            <a:r>
              <a:rPr lang="en-US" sz="2400" dirty="0" err="1" smtClean="0"/>
              <a:t>tomb-stone:“</a:t>
            </a:r>
            <a:r>
              <a:rPr lang="en-US" sz="2400" dirty="0" err="1"/>
              <a:t>End</a:t>
            </a:r>
            <a:r>
              <a:rPr lang="en-US" sz="2400" dirty="0"/>
              <a:t> of </a:t>
            </a:r>
            <a:r>
              <a:rPr lang="en-US" sz="2400" dirty="0" smtClean="0"/>
              <a:t>con-</a:t>
            </a:r>
            <a:r>
              <a:rPr lang="en-US" sz="2400" dirty="0" err="1" smtClean="0"/>
              <a:t>struction</a:t>
            </a:r>
            <a:r>
              <a:rPr lang="en-US" sz="2400" dirty="0" smtClean="0"/>
              <a:t>—</a:t>
            </a:r>
            <a:r>
              <a:rPr lang="en-US" sz="2400" dirty="0"/>
              <a:t>Thank you for your patience.</a:t>
            </a:r>
            <a:r>
              <a:rPr lang="en-US" sz="2400" dirty="0" smtClean="0"/>
              <a:t>” </a:t>
            </a:r>
            <a:r>
              <a:rPr lang="en-US" sz="2400" dirty="0" smtClean="0"/>
              <a:t>Because she </a:t>
            </a:r>
            <a:r>
              <a:rPr lang="en-US" sz="2400" dirty="0" smtClean="0"/>
              <a:t>grew up in </a:t>
            </a:r>
            <a:r>
              <a:rPr lang="en-US" sz="2400" dirty="0" err="1" smtClean="0"/>
              <a:t>China,she</a:t>
            </a:r>
            <a:r>
              <a:rPr lang="en-US" sz="2400" dirty="0" smtClean="0"/>
              <a:t> also </a:t>
            </a:r>
            <a:r>
              <a:rPr lang="en-US" sz="2400" dirty="0" smtClean="0"/>
              <a:t>has the Chinese character for “righteousness” on it. </a:t>
            </a:r>
            <a:endParaRPr lang="en-US" sz="2400" dirty="0">
              <a:latin typeface="华文细黑"/>
              <a:ea typeface="华文细黑"/>
              <a:cs typeface="华文细黑"/>
            </a:endParaRPr>
          </a:p>
        </p:txBody>
      </p:sp>
      <p:pic>
        <p:nvPicPr>
          <p:cNvPr id="8" name="Picture 7"/>
          <p:cNvPicPr>
            <a:picLocks noChangeAspect="1"/>
          </p:cNvPicPr>
          <p:nvPr/>
        </p:nvPicPr>
        <p:blipFill>
          <a:blip r:embed="rId3"/>
          <a:stretch>
            <a:fillRect/>
          </a:stretch>
        </p:blipFill>
        <p:spPr>
          <a:xfrm>
            <a:off x="3097705" y="0"/>
            <a:ext cx="6116313" cy="4587235"/>
          </a:xfrm>
          <a:prstGeom prst="rect">
            <a:avLst/>
          </a:prstGeom>
        </p:spPr>
      </p:pic>
      <p:pic>
        <p:nvPicPr>
          <p:cNvPr id="10" name="Picture 9"/>
          <p:cNvPicPr>
            <a:picLocks noChangeAspect="1"/>
          </p:cNvPicPr>
          <p:nvPr/>
        </p:nvPicPr>
        <p:blipFill>
          <a:blip r:embed="rId4"/>
          <a:stretch>
            <a:fillRect/>
          </a:stretch>
        </p:blipFill>
        <p:spPr>
          <a:xfrm>
            <a:off x="3097705" y="3999055"/>
            <a:ext cx="6116313" cy="2878265"/>
          </a:xfrm>
          <a:prstGeom prst="rect">
            <a:avLst/>
          </a:prstGeom>
        </p:spPr>
      </p:pic>
      <p:sp>
        <p:nvSpPr>
          <p:cNvPr id="12" name="TextBox 11"/>
          <p:cNvSpPr txBox="1"/>
          <p:nvPr/>
        </p:nvSpPr>
        <p:spPr>
          <a:xfrm>
            <a:off x="8517466" y="6296292"/>
            <a:ext cx="1101818" cy="523220"/>
          </a:xfrm>
          <a:prstGeom prst="rect">
            <a:avLst/>
          </a:prstGeom>
          <a:noFill/>
        </p:spPr>
        <p:txBody>
          <a:bodyPr wrap="square" rtlCol="0">
            <a:spAutoFit/>
          </a:bodyPr>
          <a:lstStyle/>
          <a:p>
            <a:r>
              <a:rPr lang="en-US" altLang="zh-CN" sz="2800" dirty="0" smtClean="0">
                <a:solidFill>
                  <a:schemeClr val="bg1"/>
                </a:solidFill>
                <a:latin typeface="Arial Narrow"/>
                <a:ea typeface="华文细黑"/>
                <a:cs typeface="Arial Narrow"/>
              </a:rPr>
              <a:t>(</a:t>
            </a:r>
            <a:r>
              <a:rPr lang="en-US" altLang="zh-CN" sz="2800" dirty="0" smtClean="0">
                <a:solidFill>
                  <a:schemeClr val="bg1"/>
                </a:solidFill>
                <a:latin typeface="Arial Narrow"/>
                <a:ea typeface="华文细黑"/>
                <a:cs typeface="Arial Narrow"/>
              </a:rPr>
              <a:t>19</a:t>
            </a:r>
            <a:r>
              <a:rPr lang="en-US" altLang="zh-CN" sz="2800" dirty="0" smtClean="0">
                <a:solidFill>
                  <a:schemeClr val="bg1"/>
                </a:solidFill>
                <a:latin typeface="Arial Narrow"/>
                <a:ea typeface="华文细黑"/>
                <a:cs typeface="Arial Narrow"/>
              </a:rPr>
              <a:t>)</a:t>
            </a:r>
            <a:endParaRPr lang="en-US" sz="2800" dirty="0">
              <a:solidFill>
                <a:schemeClr val="bg1"/>
              </a:solidFill>
              <a:latin typeface="Arial Narrow"/>
              <a:ea typeface="华文细黑"/>
              <a:cs typeface="Arial Narrow"/>
            </a:endParaRPr>
          </a:p>
        </p:txBody>
      </p:sp>
      <p:sp>
        <p:nvSpPr>
          <p:cNvPr id="2" name="TextBox 1"/>
          <p:cNvSpPr txBox="1"/>
          <p:nvPr/>
        </p:nvSpPr>
        <p:spPr>
          <a:xfrm>
            <a:off x="5425794" y="5561451"/>
            <a:ext cx="3749744" cy="461665"/>
          </a:xfrm>
          <a:prstGeom prst="rect">
            <a:avLst/>
          </a:prstGeom>
          <a:noFill/>
        </p:spPr>
        <p:txBody>
          <a:bodyPr wrap="square" rtlCol="0">
            <a:spAutoFit/>
          </a:bodyPr>
          <a:lstStyle/>
          <a:p>
            <a:r>
              <a:rPr lang="zh-TW" altLang="en-US" sz="2400" dirty="0">
                <a:solidFill>
                  <a:schemeClr val="bg1"/>
                </a:solidFill>
                <a:latin typeface="华文细黑"/>
                <a:ea typeface="华文细黑"/>
                <a:cs typeface="华文细黑"/>
              </a:rPr>
              <a:t>施工结束 </a:t>
            </a:r>
            <a:r>
              <a:rPr lang="en-US" altLang="zh-TW" sz="2400" dirty="0" smtClean="0">
                <a:solidFill>
                  <a:schemeClr val="bg1"/>
                </a:solidFill>
                <a:latin typeface="华文细黑"/>
                <a:ea typeface="华文细黑"/>
                <a:cs typeface="华文细黑"/>
              </a:rPr>
              <a:t>–</a:t>
            </a:r>
            <a:r>
              <a:rPr lang="en-US" altLang="zh-TW" sz="2400" dirty="0" smtClean="0">
                <a:solidFill>
                  <a:schemeClr val="bg1"/>
                </a:solidFill>
                <a:latin typeface="华文细黑"/>
                <a:ea typeface="华文细黑"/>
                <a:cs typeface="华文细黑"/>
              </a:rPr>
              <a:t> </a:t>
            </a:r>
            <a:r>
              <a:rPr lang="zh-CN" altLang="en-US" sz="2400" dirty="0" smtClean="0">
                <a:solidFill>
                  <a:schemeClr val="bg1"/>
                </a:solidFill>
                <a:latin typeface="华文细黑"/>
                <a:ea typeface="华文细黑"/>
                <a:cs typeface="华文细黑"/>
              </a:rPr>
              <a:t>谢</a:t>
            </a:r>
            <a:r>
              <a:rPr lang="zh-TW" altLang="en-US" sz="2400" dirty="0" smtClean="0">
                <a:solidFill>
                  <a:schemeClr val="bg1"/>
                </a:solidFill>
                <a:latin typeface="华文细黑"/>
                <a:ea typeface="华文细黑"/>
                <a:cs typeface="华文细黑"/>
              </a:rPr>
              <a:t>谢您</a:t>
            </a:r>
            <a:r>
              <a:rPr lang="zh-TW" altLang="en-US" sz="2400" dirty="0">
                <a:solidFill>
                  <a:schemeClr val="bg1"/>
                </a:solidFill>
                <a:latin typeface="华文细黑"/>
                <a:ea typeface="华文细黑"/>
                <a:cs typeface="华文细黑"/>
              </a:rPr>
              <a:t>的耐心。</a:t>
            </a:r>
            <a:endParaRPr lang="en-US" sz="2400" dirty="0">
              <a:solidFill>
                <a:schemeClr val="bg1"/>
              </a:solidFill>
            </a:endParaRPr>
          </a:p>
        </p:txBody>
      </p:sp>
    </p:spTree>
    <p:extLst>
      <p:ext uri="{BB962C8B-B14F-4D97-AF65-F5344CB8AC3E}">
        <p14:creationId xmlns:p14="http://schemas.microsoft.com/office/powerpoint/2010/main" val="63514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3262"/>
            <a:ext cx="9144000" cy="3108544"/>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引言</a:t>
            </a:r>
            <a:r>
              <a:rPr lang="en-US" altLang="zh-CN" sz="2400" b="1"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当两个人结婚时，他们总是把自己的过去（好与坏）带入婚姻。 </a:t>
            </a:r>
            <a:r>
              <a:rPr lang="zh-TW" altLang="en-US" sz="2400" dirty="0" smtClean="0">
                <a:solidFill>
                  <a:srgbClr val="FF0000"/>
                </a:solidFill>
                <a:latin typeface="华文细黑"/>
                <a:ea typeface="华文细黑"/>
                <a:cs typeface="华文细黑"/>
              </a:rPr>
              <a:t>我们对</a:t>
            </a:r>
            <a:r>
              <a:rPr lang="en-US" sz="2400" dirty="0">
                <a:solidFill>
                  <a:srgbClr val="FF0000"/>
                </a:solidFill>
                <a:latin typeface="华文细黑"/>
                <a:ea typeface="华文细黑"/>
                <a:cs typeface="华文细黑"/>
              </a:rPr>
              <a:t>亚西纳</a:t>
            </a:r>
            <a:r>
              <a:rPr lang="zh-TW" altLang="en-US" sz="2400" dirty="0" smtClean="0">
                <a:solidFill>
                  <a:srgbClr val="FF0000"/>
                </a:solidFill>
                <a:latin typeface="华文细黑"/>
                <a:ea typeface="华文细黑"/>
                <a:cs typeface="华文细黑"/>
              </a:rPr>
              <a:t>知之甚</a:t>
            </a:r>
            <a:r>
              <a:rPr lang="zh-TW" altLang="en-US" sz="2400" dirty="0">
                <a:solidFill>
                  <a:srgbClr val="FF0000"/>
                </a:solidFill>
                <a:latin typeface="华文细黑"/>
                <a:ea typeface="华文细黑"/>
                <a:cs typeface="华文细黑"/>
              </a:rPr>
              <a:t>少，</a:t>
            </a:r>
            <a:r>
              <a:rPr lang="zh-TW" altLang="en-US" sz="2400" dirty="0" smtClean="0">
                <a:solidFill>
                  <a:srgbClr val="FF0000"/>
                </a:solidFill>
                <a:latin typeface="华文细黑"/>
                <a:ea typeface="华文细黑"/>
                <a:cs typeface="华文细黑"/>
              </a:rPr>
              <a:t>只</a:t>
            </a:r>
            <a:r>
              <a:rPr lang="zh-CN" altLang="en-US" sz="2400" dirty="0" smtClean="0">
                <a:solidFill>
                  <a:srgbClr val="FF0000"/>
                </a:solidFill>
                <a:latin typeface="华文细黑"/>
                <a:ea typeface="华文细黑"/>
                <a:cs typeface="华文细黑"/>
              </a:rPr>
              <a:t>知</a:t>
            </a:r>
            <a:r>
              <a:rPr lang="zh-TW" altLang="en-US" sz="2400" dirty="0" smtClean="0">
                <a:solidFill>
                  <a:srgbClr val="FF0000"/>
                </a:solidFill>
                <a:latin typeface="华文细黑"/>
                <a:ea typeface="华文细黑"/>
                <a:cs typeface="华文细黑"/>
              </a:rPr>
              <a:t>她是一</a:t>
            </a:r>
            <a:r>
              <a:rPr lang="zh-CN" altLang="en-US" sz="2400" dirty="0" smtClean="0">
                <a:solidFill>
                  <a:srgbClr val="FF0000"/>
                </a:solidFill>
                <a:latin typeface="华文细黑"/>
                <a:ea typeface="华文细黑"/>
                <a:cs typeface="华文细黑"/>
              </a:rPr>
              <a:t>个</a:t>
            </a:r>
            <a:r>
              <a:rPr lang="zh-TW" altLang="en-US" sz="2400" dirty="0" smtClean="0">
                <a:solidFill>
                  <a:srgbClr val="FF0000"/>
                </a:solidFill>
                <a:latin typeface="华文细黑"/>
                <a:ea typeface="华文细黑"/>
                <a:cs typeface="华文细黑"/>
              </a:rPr>
              <a:t>埃及人</a:t>
            </a:r>
            <a:r>
              <a:rPr lang="zh-TW" altLang="en-US" sz="2400" dirty="0">
                <a:solidFill>
                  <a:srgbClr val="FF0000"/>
                </a:solidFill>
                <a:latin typeface="华文细黑"/>
                <a:ea typeface="华文细黑"/>
                <a:cs typeface="华文细黑"/>
              </a:rPr>
              <a:t>，也是</a:t>
            </a:r>
            <a:r>
              <a:rPr lang="zh-TW" altLang="en-US" sz="2400" dirty="0" smtClean="0">
                <a:solidFill>
                  <a:srgbClr val="FF0000"/>
                </a:solidFill>
                <a:latin typeface="华文细黑"/>
                <a:ea typeface="华文细黑"/>
                <a:cs typeface="华文细黑"/>
              </a:rPr>
              <a:t>安城的</a:t>
            </a:r>
            <a:r>
              <a:rPr lang="zh-CN" altLang="en-US" sz="2400" dirty="0" smtClean="0">
                <a:solidFill>
                  <a:srgbClr val="FF0000"/>
                </a:solidFill>
                <a:latin typeface="华文细黑"/>
                <a:ea typeface="华文细黑"/>
                <a:cs typeface="华文细黑"/>
              </a:rPr>
              <a:t>祭司</a:t>
            </a:r>
            <a:r>
              <a:rPr lang="en-US" sz="2400" dirty="0">
                <a:solidFill>
                  <a:srgbClr val="FF0000"/>
                </a:solidFill>
                <a:latin typeface="华文细黑"/>
                <a:ea typeface="华文细黑"/>
                <a:cs typeface="华文细黑"/>
              </a:rPr>
              <a:t>波提非拉</a:t>
            </a:r>
            <a:r>
              <a:rPr lang="zh-TW" altLang="en-US" sz="2400" dirty="0" smtClean="0">
                <a:solidFill>
                  <a:srgbClr val="FF0000"/>
                </a:solidFill>
                <a:latin typeface="华文细黑"/>
                <a:ea typeface="华文细黑"/>
                <a:cs typeface="华文细黑"/>
              </a:rPr>
              <a:t>的女儿</a:t>
            </a:r>
            <a:r>
              <a:rPr lang="zh-TW" altLang="en-US" sz="2400" dirty="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他们的婚姻</a:t>
            </a:r>
            <a:r>
              <a:rPr lang="zh-CN" altLang="en-US" sz="2400" dirty="0" smtClean="0">
                <a:solidFill>
                  <a:srgbClr val="FF0000"/>
                </a:solidFill>
                <a:latin typeface="华文细黑"/>
                <a:ea typeface="华文细黑"/>
                <a:cs typeface="华文细黑"/>
              </a:rPr>
              <a:t>是被包办的</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他们</a:t>
            </a:r>
            <a:r>
              <a:rPr lang="zh-TW" altLang="en-US" sz="2400" dirty="0" smtClean="0">
                <a:solidFill>
                  <a:srgbClr val="FF0000"/>
                </a:solidFill>
                <a:latin typeface="华文细黑"/>
                <a:ea typeface="华文细黑"/>
                <a:cs typeface="华文细黑"/>
              </a:rPr>
              <a:t>有完全</a:t>
            </a:r>
            <a:r>
              <a:rPr lang="zh-TW" altLang="en-US" sz="2400" dirty="0">
                <a:solidFill>
                  <a:srgbClr val="FF0000"/>
                </a:solidFill>
                <a:latin typeface="华文细黑"/>
                <a:ea typeface="华文细黑"/>
                <a:cs typeface="华文细黑"/>
              </a:rPr>
              <a:t>不同的过去。 她是异</a:t>
            </a:r>
            <a:r>
              <a:rPr lang="zh-TW" altLang="en-US" sz="2400" dirty="0" smtClean="0">
                <a:solidFill>
                  <a:srgbClr val="FF0000"/>
                </a:solidFill>
                <a:latin typeface="华文细黑"/>
                <a:ea typeface="华文细黑"/>
                <a:cs typeface="华文细黑"/>
              </a:rPr>
              <a:t>教</a:t>
            </a:r>
            <a:r>
              <a:rPr lang="zh-CN" altLang="en-US" sz="2400" dirty="0" smtClean="0">
                <a:solidFill>
                  <a:srgbClr val="FF0000"/>
                </a:solidFill>
                <a:latin typeface="华文细黑"/>
                <a:ea typeface="华文细黑"/>
                <a:cs typeface="华文细黑"/>
              </a:rPr>
              <a:t>祭司</a:t>
            </a:r>
            <a:r>
              <a:rPr lang="zh-TW" altLang="en-US" sz="2400" dirty="0" smtClean="0">
                <a:solidFill>
                  <a:srgbClr val="FF0000"/>
                </a:solidFill>
                <a:latin typeface="华文细黑"/>
                <a:ea typeface="华文细黑"/>
                <a:cs typeface="华文细黑"/>
              </a:rPr>
              <a:t>的女儿</a:t>
            </a:r>
            <a:r>
              <a:rPr lang="zh-TW" altLang="en-US" sz="2400" dirty="0">
                <a:solidFill>
                  <a:srgbClr val="FF0000"/>
                </a:solidFill>
                <a:latin typeface="华文细黑"/>
                <a:ea typeface="华文细黑"/>
                <a:cs typeface="华文细黑"/>
              </a:rPr>
              <a:t>。 他被他的兄弟们拒绝了，刚刚离开监狱</a:t>
            </a:r>
            <a:r>
              <a:rPr lang="en-US" altLang="zh-TW" sz="2400" dirty="0">
                <a:solidFill>
                  <a:srgbClr val="FF0000"/>
                </a:solidFill>
                <a:latin typeface="华文细黑"/>
                <a:ea typeface="华文细黑"/>
                <a:cs typeface="华文细黑"/>
              </a:rPr>
              <a:t>13</a:t>
            </a:r>
            <a:r>
              <a:rPr lang="zh-TW" altLang="en-US" sz="2400" dirty="0">
                <a:solidFill>
                  <a:srgbClr val="FF0000"/>
                </a:solidFill>
                <a:latin typeface="华文细黑"/>
                <a:ea typeface="华文细黑"/>
                <a:cs typeface="华文细黑"/>
              </a:rPr>
              <a:t>年。 你可以想象，婚姻带来的伤痛与约瑟带来的痛苦一样痛苦吗？如果你和你的配偶能够帮助对方理解你过去的困难，达到你现在的愿望，并且知道你未来的梦想，你能想象结婚会是什么样的吗</a:t>
            </a:r>
            <a:r>
              <a:rPr lang="zh-TW" altLang="en-US" sz="2400" dirty="0" smtClean="0">
                <a:solidFill>
                  <a:srgbClr val="FF0000"/>
                </a:solidFill>
                <a:latin typeface="华文细黑"/>
                <a:ea typeface="华文细黑"/>
                <a:cs typeface="华文细黑"/>
              </a:rPr>
              <a:t>？问你</a:t>
            </a:r>
            <a:r>
              <a:rPr lang="zh-TW" altLang="en-US" sz="2400" dirty="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配偶</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你的梦想，困难和欲望是什么？”</a:t>
            </a:r>
            <a:endParaRPr lang="en-US" sz="2400" dirty="0">
              <a:solidFill>
                <a:srgbClr val="FF0000"/>
              </a:solidFill>
              <a:latin typeface="华文细黑"/>
              <a:ea typeface="华文细黑"/>
              <a:cs typeface="华文细黑"/>
            </a:endParaRPr>
          </a:p>
        </p:txBody>
      </p:sp>
      <p:sp>
        <p:nvSpPr>
          <p:cNvPr id="7" name="Rectangle 6"/>
          <p:cNvSpPr/>
          <p:nvPr/>
        </p:nvSpPr>
        <p:spPr>
          <a:xfrm>
            <a:off x="-19240" y="2811843"/>
            <a:ext cx="9144000" cy="4154983"/>
          </a:xfrm>
          <a:prstGeom prst="rect">
            <a:avLst/>
          </a:prstGeom>
        </p:spPr>
        <p:txBody>
          <a:bodyPr wrap="square">
            <a:spAutoFit/>
          </a:bodyPr>
          <a:lstStyle/>
          <a:p>
            <a:r>
              <a:rPr lang="en-US" sz="2400" b="1" dirty="0" smtClean="0"/>
              <a:t>Introduction: </a:t>
            </a:r>
            <a:r>
              <a:rPr lang="en-US" sz="2400" dirty="0" smtClean="0"/>
              <a:t>When </a:t>
            </a:r>
            <a:r>
              <a:rPr lang="en-US" sz="2400" dirty="0"/>
              <a:t>two people get married</a:t>
            </a:r>
            <a:r>
              <a:rPr lang="en-US" sz="2400" dirty="0" smtClean="0"/>
              <a:t>, they </a:t>
            </a:r>
            <a:r>
              <a:rPr lang="en-US" sz="2400" dirty="0"/>
              <a:t>always bring their pasts (good and bad) into the marriage. We know little about </a:t>
            </a:r>
            <a:r>
              <a:rPr lang="en-US" sz="2400" dirty="0" err="1"/>
              <a:t>Asenath</a:t>
            </a:r>
            <a:r>
              <a:rPr lang="en-US" sz="2400" dirty="0"/>
              <a:t> except that she was an Egyptian and the daughter of </a:t>
            </a:r>
            <a:r>
              <a:rPr lang="en-US" sz="2400" dirty="0" err="1" smtClean="0"/>
              <a:t>Potiphera</a:t>
            </a:r>
            <a:r>
              <a:rPr lang="en-US" sz="2400" dirty="0" smtClean="0"/>
              <a:t>, a</a:t>
            </a:r>
            <a:r>
              <a:rPr lang="en-US" sz="2400" dirty="0" smtClean="0"/>
              <a:t> </a:t>
            </a:r>
            <a:r>
              <a:rPr lang="en-US" sz="2400" dirty="0"/>
              <a:t>priest </a:t>
            </a:r>
            <a:r>
              <a:rPr lang="en-US" sz="2400" dirty="0" smtClean="0"/>
              <a:t>in </a:t>
            </a:r>
            <a:r>
              <a:rPr lang="en-US" sz="2400" dirty="0"/>
              <a:t>the city of </a:t>
            </a:r>
            <a:r>
              <a:rPr lang="en-US" sz="2400" dirty="0" err="1" smtClean="0"/>
              <a:t>On.They</a:t>
            </a:r>
            <a:r>
              <a:rPr lang="en-US" sz="2400" dirty="0" smtClean="0"/>
              <a:t> </a:t>
            </a:r>
            <a:r>
              <a:rPr lang="en-US" sz="2400" dirty="0"/>
              <a:t>had an arranged </a:t>
            </a:r>
            <a:r>
              <a:rPr lang="en-US" sz="2400" dirty="0" err="1" smtClean="0"/>
              <a:t>marriage,but</a:t>
            </a:r>
            <a:r>
              <a:rPr lang="en-US" sz="2400" dirty="0" smtClean="0"/>
              <a:t> had two </a:t>
            </a:r>
            <a:r>
              <a:rPr lang="en-US" sz="2400" dirty="0"/>
              <a:t>completely different pasts. </a:t>
            </a:r>
            <a:r>
              <a:rPr lang="en-US" sz="2400" dirty="0" smtClean="0"/>
              <a:t>She was the daughter of a pagan priest. He had been rejected by his brothers, and just got out of being in prison for 13 years. Can you imagine entering marriage with wounds as painful as the ones Joseph </a:t>
            </a:r>
            <a:r>
              <a:rPr lang="en-US" sz="2400" dirty="0" err="1" smtClean="0"/>
              <a:t>carried?Can</a:t>
            </a:r>
            <a:r>
              <a:rPr lang="en-US" sz="2400" dirty="0" smtClean="0"/>
              <a:t> </a:t>
            </a:r>
            <a:r>
              <a:rPr lang="en-US" sz="2400" dirty="0"/>
              <a:t>you imagine </a:t>
            </a:r>
            <a:r>
              <a:rPr lang="en-US" sz="2400" dirty="0" smtClean="0"/>
              <a:t>what </a:t>
            </a:r>
            <a:r>
              <a:rPr lang="en-US" sz="2400" dirty="0"/>
              <a:t>marriage could be if you and your spouse would help each other </a:t>
            </a:r>
            <a:r>
              <a:rPr lang="en-US" sz="2400" dirty="0" smtClean="0"/>
              <a:t>understand </a:t>
            </a:r>
            <a:r>
              <a:rPr lang="en-US" sz="2400" dirty="0"/>
              <a:t>your </a:t>
            </a:r>
            <a:r>
              <a:rPr lang="en-US" sz="2400" dirty="0" smtClean="0"/>
              <a:t>past difficulties</a:t>
            </a:r>
            <a:r>
              <a:rPr lang="en-US" sz="2400" dirty="0"/>
              <a:t>, </a:t>
            </a:r>
            <a:r>
              <a:rPr lang="en-US" sz="2400" dirty="0"/>
              <a:t>reach your </a:t>
            </a:r>
            <a:r>
              <a:rPr lang="en-US" sz="2400" dirty="0" smtClean="0"/>
              <a:t>present desires, and </a:t>
            </a:r>
            <a:r>
              <a:rPr lang="en-US" sz="2400" dirty="0"/>
              <a:t>know your future </a:t>
            </a:r>
            <a:r>
              <a:rPr lang="en-US" sz="2400" dirty="0" smtClean="0"/>
              <a:t>dreams</a:t>
            </a:r>
            <a:r>
              <a:rPr lang="en-US" sz="2400" dirty="0" smtClean="0"/>
              <a:t>? </a:t>
            </a:r>
            <a:r>
              <a:rPr lang="en-US" sz="2400" dirty="0"/>
              <a:t>A</a:t>
            </a:r>
            <a:r>
              <a:rPr lang="en-US" sz="2400" dirty="0" smtClean="0"/>
              <a:t>sk your spouse: “What are your dreams, difficulties, and desires?”</a:t>
            </a:r>
            <a:endParaRPr lang="en-US" sz="2400" dirty="0" smtClean="0"/>
          </a:p>
        </p:txBody>
      </p:sp>
      <p:sp>
        <p:nvSpPr>
          <p:cNvPr id="9" name="TextBox 8"/>
          <p:cNvSpPr txBox="1"/>
          <p:nvPr/>
        </p:nvSpPr>
        <p:spPr>
          <a:xfrm>
            <a:off x="8608087" y="6349526"/>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(2)</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34791964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3262"/>
            <a:ext cx="9144000" cy="461665"/>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引</a:t>
            </a:r>
            <a:r>
              <a:rPr lang="zh-CN" altLang="en-US" sz="2400" b="1" dirty="0" smtClean="0">
                <a:solidFill>
                  <a:srgbClr val="FF0000"/>
                </a:solidFill>
                <a:latin typeface="华文细黑"/>
                <a:ea typeface="华文细黑"/>
                <a:cs typeface="华文细黑"/>
              </a:rPr>
              <a:t>言</a:t>
            </a:r>
            <a:r>
              <a:rPr lang="en-US" altLang="zh-CN" sz="2400" b="1" dirty="0" smtClean="0">
                <a:solidFill>
                  <a:srgbClr val="FF0000"/>
                </a:solidFill>
                <a:latin typeface="华文细黑"/>
                <a:ea typeface="华文细黑"/>
                <a:cs typeface="华文细黑"/>
              </a:rPr>
              <a:t>:</a:t>
            </a:r>
            <a:r>
              <a:rPr lang="en-US" sz="2400" b="1" dirty="0" smtClean="0"/>
              <a:t>Introduction</a:t>
            </a:r>
            <a:r>
              <a:rPr lang="en-US" sz="2400" b="1" dirty="0"/>
              <a:t>: </a:t>
            </a:r>
            <a:endParaRPr lang="en-US" sz="2400" dirty="0">
              <a:solidFill>
                <a:srgbClr val="FF0000"/>
              </a:solidFill>
              <a:latin typeface="华文细黑"/>
              <a:ea typeface="华文细黑"/>
              <a:cs typeface="华文细黑"/>
            </a:endParaRPr>
          </a:p>
        </p:txBody>
      </p:sp>
      <p:sp>
        <p:nvSpPr>
          <p:cNvPr id="9" name="TextBox 8"/>
          <p:cNvSpPr txBox="1"/>
          <p:nvPr/>
        </p:nvSpPr>
        <p:spPr>
          <a:xfrm>
            <a:off x="8608087" y="6349526"/>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(2)</a:t>
            </a:r>
            <a:endParaRPr lang="en-US" sz="2800" dirty="0">
              <a:solidFill>
                <a:srgbClr val="008000"/>
              </a:solidFill>
              <a:latin typeface="Arial Narrow"/>
              <a:ea typeface="华文细黑"/>
              <a:cs typeface="Arial Narrow"/>
            </a:endParaRPr>
          </a:p>
        </p:txBody>
      </p:sp>
      <p:sp>
        <p:nvSpPr>
          <p:cNvPr id="4" name="Rectangle 3"/>
          <p:cNvSpPr/>
          <p:nvPr/>
        </p:nvSpPr>
        <p:spPr>
          <a:xfrm>
            <a:off x="-1" y="5426196"/>
            <a:ext cx="4502255" cy="1200328"/>
          </a:xfrm>
          <a:prstGeom prst="rect">
            <a:avLst/>
          </a:prstGeom>
        </p:spPr>
        <p:txBody>
          <a:bodyPr wrap="square">
            <a:spAutoFit/>
          </a:bodyPr>
          <a:lstStyle/>
          <a:p>
            <a:pPr algn="ctr"/>
            <a:r>
              <a:rPr lang="en-US" sz="2400" dirty="0"/>
              <a:t>When two people get married, </a:t>
            </a:r>
            <a:endParaRPr lang="en-US" sz="2400" dirty="0" smtClean="0"/>
          </a:p>
          <a:p>
            <a:pPr algn="ctr"/>
            <a:r>
              <a:rPr lang="en-US" sz="2400" dirty="0" smtClean="0"/>
              <a:t>they </a:t>
            </a:r>
            <a:r>
              <a:rPr lang="en-US" sz="2400" dirty="0"/>
              <a:t>always bring their </a:t>
            </a:r>
            <a:r>
              <a:rPr lang="en-US" sz="2400" dirty="0" smtClean="0"/>
              <a:t>baggage </a:t>
            </a:r>
          </a:p>
          <a:p>
            <a:pPr algn="ctr"/>
            <a:r>
              <a:rPr lang="en-US" sz="2400" dirty="0" smtClean="0"/>
              <a:t>into </a:t>
            </a:r>
            <a:r>
              <a:rPr lang="en-US" sz="2400" dirty="0"/>
              <a:t>the </a:t>
            </a:r>
            <a:r>
              <a:rPr lang="en-US" sz="2400" dirty="0" smtClean="0"/>
              <a:t>marriage.</a:t>
            </a:r>
            <a:endParaRPr lang="en-US" sz="2400" dirty="0"/>
          </a:p>
        </p:txBody>
      </p:sp>
      <p:pic>
        <p:nvPicPr>
          <p:cNvPr id="10" name="Picture 9"/>
          <p:cNvPicPr>
            <a:picLocks noChangeAspect="1"/>
          </p:cNvPicPr>
          <p:nvPr/>
        </p:nvPicPr>
        <p:blipFill>
          <a:blip r:embed="rId3"/>
          <a:stretch>
            <a:fillRect/>
          </a:stretch>
        </p:blipFill>
        <p:spPr>
          <a:xfrm>
            <a:off x="-608954" y="556195"/>
            <a:ext cx="3638071" cy="3638071"/>
          </a:xfrm>
          <a:prstGeom prst="rect">
            <a:avLst/>
          </a:prstGeom>
        </p:spPr>
      </p:pic>
      <p:pic>
        <p:nvPicPr>
          <p:cNvPr id="11" name="Picture 10"/>
          <p:cNvPicPr>
            <a:picLocks noChangeAspect="1"/>
          </p:cNvPicPr>
          <p:nvPr/>
        </p:nvPicPr>
        <p:blipFill>
          <a:blip r:embed="rId4"/>
          <a:stretch>
            <a:fillRect/>
          </a:stretch>
        </p:blipFill>
        <p:spPr>
          <a:xfrm>
            <a:off x="2008818" y="418403"/>
            <a:ext cx="3865048" cy="3865048"/>
          </a:xfrm>
          <a:prstGeom prst="rect">
            <a:avLst/>
          </a:prstGeom>
        </p:spPr>
      </p:pic>
      <p:pic>
        <p:nvPicPr>
          <p:cNvPr id="12" name="Picture 11"/>
          <p:cNvPicPr>
            <a:picLocks noChangeAspect="1"/>
          </p:cNvPicPr>
          <p:nvPr/>
        </p:nvPicPr>
        <p:blipFill>
          <a:blip r:embed="rId5"/>
          <a:stretch>
            <a:fillRect/>
          </a:stretch>
        </p:blipFill>
        <p:spPr>
          <a:xfrm>
            <a:off x="5372100" y="403122"/>
            <a:ext cx="3771900" cy="3771900"/>
          </a:xfrm>
          <a:prstGeom prst="rect">
            <a:avLst/>
          </a:prstGeom>
        </p:spPr>
      </p:pic>
      <p:sp>
        <p:nvSpPr>
          <p:cNvPr id="13" name="Rectangle 12"/>
          <p:cNvSpPr/>
          <p:nvPr/>
        </p:nvSpPr>
        <p:spPr>
          <a:xfrm>
            <a:off x="17718" y="4175022"/>
            <a:ext cx="4502255" cy="1200328"/>
          </a:xfrm>
          <a:prstGeom prst="rect">
            <a:avLst/>
          </a:prstGeom>
        </p:spPr>
        <p:txBody>
          <a:bodyPr wrap="square">
            <a:spAutoFit/>
          </a:bodyPr>
          <a:lstStyle/>
          <a:p>
            <a:pPr algn="ctr"/>
            <a:r>
              <a:rPr lang="zh-TW" altLang="en-US" sz="2400" dirty="0">
                <a:solidFill>
                  <a:srgbClr val="FF0000"/>
                </a:solidFill>
                <a:latin typeface="华文细黑"/>
                <a:ea typeface="华文细黑"/>
                <a:cs typeface="华文细黑"/>
              </a:rPr>
              <a:t>当两个人结婚时，</a:t>
            </a:r>
          </a:p>
          <a:p>
            <a:pPr algn="ctr"/>
            <a:r>
              <a:rPr lang="zh-TW" altLang="en-US" sz="2400" dirty="0">
                <a:solidFill>
                  <a:srgbClr val="FF0000"/>
                </a:solidFill>
                <a:latin typeface="华文细黑"/>
                <a:ea typeface="华文细黑"/>
                <a:cs typeface="华文细黑"/>
              </a:rPr>
              <a:t>他们总是带着他们的行李</a:t>
            </a:r>
          </a:p>
          <a:p>
            <a:pPr algn="ctr"/>
            <a:r>
              <a:rPr lang="zh-TW" altLang="en-US" sz="2400" dirty="0">
                <a:solidFill>
                  <a:srgbClr val="FF0000"/>
                </a:solidFill>
                <a:latin typeface="华文细黑"/>
                <a:ea typeface="华文细黑"/>
                <a:cs typeface="华文细黑"/>
              </a:rPr>
              <a:t>进入婚姻。</a:t>
            </a:r>
            <a:endParaRPr lang="en-US" sz="2400" dirty="0">
              <a:solidFill>
                <a:srgbClr val="FF0000"/>
              </a:solidFill>
              <a:latin typeface="华文细黑"/>
              <a:ea typeface="华文细黑"/>
              <a:cs typeface="华文细黑"/>
            </a:endParaRPr>
          </a:p>
        </p:txBody>
      </p:sp>
      <p:sp>
        <p:nvSpPr>
          <p:cNvPr id="14" name="Rectangle 13"/>
          <p:cNvSpPr/>
          <p:nvPr/>
        </p:nvSpPr>
        <p:spPr>
          <a:xfrm>
            <a:off x="4706288" y="5426196"/>
            <a:ext cx="4502255" cy="1200328"/>
          </a:xfrm>
          <a:prstGeom prst="rect">
            <a:avLst/>
          </a:prstGeom>
        </p:spPr>
        <p:txBody>
          <a:bodyPr wrap="square">
            <a:spAutoFit/>
          </a:bodyPr>
          <a:lstStyle/>
          <a:p>
            <a:pPr algn="ctr"/>
            <a:r>
              <a:rPr lang="en-US" sz="2400" dirty="0"/>
              <a:t>Ask your spouse: </a:t>
            </a:r>
            <a:endParaRPr lang="en-US" sz="2400" dirty="0" smtClean="0"/>
          </a:p>
          <a:p>
            <a:pPr algn="ctr"/>
            <a:r>
              <a:rPr lang="en-US" sz="2400" dirty="0" smtClean="0"/>
              <a:t>“</a:t>
            </a:r>
            <a:r>
              <a:rPr lang="en-US" sz="2400" dirty="0"/>
              <a:t>What are your dreams, difficulties, and desires?”</a:t>
            </a:r>
          </a:p>
        </p:txBody>
      </p:sp>
      <p:sp>
        <p:nvSpPr>
          <p:cNvPr id="15" name="Rectangle 14"/>
          <p:cNvSpPr/>
          <p:nvPr/>
        </p:nvSpPr>
        <p:spPr>
          <a:xfrm>
            <a:off x="4724007" y="4175022"/>
            <a:ext cx="4502255" cy="1200328"/>
          </a:xfrm>
          <a:prstGeom prst="rect">
            <a:avLst/>
          </a:prstGeom>
        </p:spPr>
        <p:txBody>
          <a:bodyPr wrap="square">
            <a:spAutoFit/>
          </a:bodyPr>
          <a:lstStyle/>
          <a:p>
            <a:pPr algn="ctr"/>
            <a:r>
              <a:rPr lang="zh-TW" altLang="en-US" sz="2400" dirty="0">
                <a:solidFill>
                  <a:srgbClr val="FF0000"/>
                </a:solidFill>
                <a:latin typeface="华文细黑"/>
                <a:ea typeface="华文细黑"/>
                <a:cs typeface="华文细黑"/>
              </a:rPr>
              <a:t>问你的配偶</a:t>
            </a:r>
            <a:r>
              <a:rPr lang="en-US" altLang="zh-TW" sz="2400" dirty="0" smtClean="0">
                <a:solidFill>
                  <a:srgbClr val="FF0000"/>
                </a:solidFill>
                <a:latin typeface="华文细黑"/>
                <a:ea typeface="华文细黑"/>
                <a:cs typeface="华文细黑"/>
              </a:rPr>
              <a:t>:</a:t>
            </a:r>
          </a:p>
          <a:p>
            <a:pPr algn="ct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你的梦想，困难和</a:t>
            </a:r>
            <a:r>
              <a:rPr lang="zh-TW" altLang="en-US" sz="2400" dirty="0" smtClean="0">
                <a:solidFill>
                  <a:srgbClr val="FF0000"/>
                </a:solidFill>
                <a:latin typeface="华文细黑"/>
                <a:ea typeface="华文细黑"/>
                <a:cs typeface="华文细黑"/>
              </a:rPr>
              <a:t>欲望</a:t>
            </a:r>
            <a:endParaRPr lang="en-US" altLang="zh-TW" sz="2400" dirty="0" smtClean="0">
              <a:solidFill>
                <a:srgbClr val="FF0000"/>
              </a:solidFill>
              <a:latin typeface="华文细黑"/>
              <a:ea typeface="华文细黑"/>
              <a:cs typeface="华文细黑"/>
            </a:endParaRPr>
          </a:p>
          <a:p>
            <a:pPr algn="ctr"/>
            <a:r>
              <a:rPr lang="zh-TW" altLang="en-US" sz="2400" dirty="0" smtClean="0">
                <a:solidFill>
                  <a:srgbClr val="FF0000"/>
                </a:solidFill>
                <a:latin typeface="华文细黑"/>
                <a:ea typeface="华文细黑"/>
                <a:cs typeface="华文细黑"/>
              </a:rPr>
              <a:t>是什么</a:t>
            </a:r>
            <a:r>
              <a:rPr lang="zh-TW" altLang="en-US" sz="2400" dirty="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2104564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3262"/>
            <a:ext cx="9144000" cy="3416320"/>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一。</a:t>
            </a:r>
            <a:r>
              <a:rPr lang="zh-TW" altLang="en-US" sz="2400" b="1" dirty="0" smtClean="0">
                <a:solidFill>
                  <a:srgbClr val="FF0000"/>
                </a:solidFill>
                <a:latin typeface="华文细黑"/>
                <a:ea typeface="华文细黑"/>
                <a:cs typeface="华文细黑"/>
              </a:rPr>
              <a:t>梦想</a:t>
            </a:r>
            <a:r>
              <a:rPr lang="zh-TW" altLang="en-US" sz="2400" b="1" dirty="0">
                <a:solidFill>
                  <a:srgbClr val="FF0000"/>
                </a:solidFill>
                <a:latin typeface="华文细黑"/>
                <a:ea typeface="华文细黑"/>
                <a:cs typeface="华文细黑"/>
              </a:rPr>
              <a:t>。 </a:t>
            </a:r>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他有两个梦想</a:t>
            </a:r>
            <a:r>
              <a:rPr lang="zh-TW" altLang="en-US" sz="2400" b="1" dirty="0">
                <a:solidFill>
                  <a:srgbClr val="FF0000"/>
                </a:solidFill>
                <a:latin typeface="华文细黑"/>
                <a:ea typeface="华文细黑"/>
                <a:cs typeface="华文细黑"/>
              </a:rPr>
              <a:t>。</a:t>
            </a:r>
          </a:p>
          <a:p>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a:t>
            </a:r>
            <a:r>
              <a:rPr lang="zh-TW" altLang="en-US" sz="2400" dirty="0">
                <a:solidFill>
                  <a:srgbClr val="FF0000"/>
                </a:solidFill>
                <a:latin typeface="华文细黑"/>
                <a:ea typeface="华文细黑"/>
                <a:cs typeface="华文细黑"/>
              </a:rPr>
              <a:t>）他会统治他的兄弟</a:t>
            </a:r>
            <a:r>
              <a:rPr lang="zh-TW" altLang="en-US"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约瑟对他们说，请听我所作的梦我们在田里捆禾稼，我的捆起来站着，你们的捆来围着我的捆下拜。他的哥哥们回答说，难道你真要作我们的王吗？难道你真要管辖我们吗</a:t>
            </a:r>
            <a:r>
              <a:rPr lang="en-US" sz="2400" dirty="0" smtClean="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37:6</a:t>
            </a:r>
            <a:r>
              <a:rPr lang="en-US" altLang="zh-TW" sz="2400" dirty="0">
                <a:solidFill>
                  <a:srgbClr val="0000FF"/>
                </a:solidFill>
                <a:latin typeface="华文细黑"/>
                <a:ea typeface="华文细黑"/>
                <a:cs typeface="华文细黑"/>
              </a:rPr>
              <a:t>-8a</a:t>
            </a:r>
            <a:r>
              <a:rPr lang="zh-TW" altLang="en-US" sz="2400" dirty="0">
                <a:solidFill>
                  <a:srgbClr val="0000FF"/>
                </a:solidFill>
                <a:latin typeface="华文细黑"/>
                <a:ea typeface="华文细黑"/>
                <a:cs typeface="华文细黑"/>
              </a:rPr>
              <a:t>）。</a:t>
            </a:r>
          </a:p>
          <a:p>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2</a:t>
            </a:r>
            <a:r>
              <a:rPr lang="zh-TW" altLang="en-US" sz="2400" dirty="0">
                <a:solidFill>
                  <a:srgbClr val="FF0000"/>
                </a:solidFill>
                <a:latin typeface="华文细黑"/>
                <a:ea typeface="华文细黑"/>
                <a:cs typeface="华文细黑"/>
              </a:rPr>
              <a:t>）他的父母和兄弟会向</a:t>
            </a:r>
            <a:r>
              <a:rPr lang="zh-TW" altLang="en-US" sz="2400" dirty="0" smtClean="0">
                <a:solidFill>
                  <a:srgbClr val="FF0000"/>
                </a:solidFill>
                <a:latin typeface="华文细黑"/>
                <a:ea typeface="华文细黑"/>
                <a:cs typeface="华文细黑"/>
              </a:rPr>
              <a:t>他</a:t>
            </a:r>
            <a:r>
              <a:rPr lang="zh-CN" altLang="en-US" sz="2400" dirty="0" smtClean="0">
                <a:solidFill>
                  <a:srgbClr val="FF0000"/>
                </a:solidFill>
                <a:latin typeface="华文细黑"/>
                <a:ea typeface="华文细黑"/>
                <a:cs typeface="华文细黑"/>
              </a:rPr>
              <a:t>下拜</a:t>
            </a:r>
            <a:r>
              <a:rPr lang="zh-TW" altLang="en-US"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后来他又作了一梦，也告诉他的哥哥们说，看哪，我又作了一梦，梦见太阳，月亮，与十一个星向我下拜…你作的这是什么梦。难道我和你母亲，你弟兄果然要来俯伏在地，向你下拜吗</a:t>
            </a:r>
            <a:r>
              <a:rPr lang="en-US" sz="2400" dirty="0" smtClean="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37:9,10b</a:t>
            </a:r>
            <a:r>
              <a:rPr lang="zh-TW" altLang="en-US" sz="2400" dirty="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7" name="Rectangle 6"/>
          <p:cNvSpPr/>
          <p:nvPr/>
        </p:nvSpPr>
        <p:spPr>
          <a:xfrm>
            <a:off x="-3" y="3364704"/>
            <a:ext cx="9143999" cy="3416320"/>
          </a:xfrm>
          <a:prstGeom prst="rect">
            <a:avLst/>
          </a:prstGeom>
        </p:spPr>
        <p:txBody>
          <a:bodyPr wrap="square">
            <a:spAutoFit/>
          </a:bodyPr>
          <a:lstStyle/>
          <a:p>
            <a:r>
              <a:rPr lang="en-US" sz="2400" b="1" dirty="0" smtClean="0"/>
              <a:t>1. </a:t>
            </a:r>
            <a:r>
              <a:rPr lang="en-US" altLang="zh-CN" sz="2400" b="1" dirty="0" smtClean="0"/>
              <a:t>D</a:t>
            </a:r>
            <a:r>
              <a:rPr lang="en-US" sz="2400" b="1" dirty="0" smtClean="0"/>
              <a:t>reams</a:t>
            </a:r>
            <a:r>
              <a:rPr lang="en-US" sz="2400" b="1" dirty="0"/>
              <a:t>. </a:t>
            </a:r>
            <a:r>
              <a:rPr lang="en-US" sz="2400" b="1" dirty="0" smtClean="0"/>
              <a:t>A. He </a:t>
            </a:r>
            <a:r>
              <a:rPr lang="en-US" sz="2400" b="1" dirty="0"/>
              <a:t>had two dreams.</a:t>
            </a:r>
            <a:r>
              <a:rPr lang="en-US" sz="2400" dirty="0"/>
              <a:t> </a:t>
            </a:r>
            <a:endParaRPr lang="en-US" sz="2400" dirty="0" smtClean="0"/>
          </a:p>
          <a:p>
            <a:r>
              <a:rPr lang="en-US" sz="2400" dirty="0" smtClean="0"/>
              <a:t>(</a:t>
            </a:r>
            <a:r>
              <a:rPr lang="en-US" sz="2400" dirty="0"/>
              <a:t>1)He would rule over his brothers. </a:t>
            </a:r>
            <a:r>
              <a:rPr lang="en-US" sz="2400" dirty="0">
                <a:solidFill>
                  <a:srgbClr val="0000FF"/>
                </a:solidFill>
              </a:rPr>
              <a:t>“His brothers said to him, </a:t>
            </a:r>
            <a:r>
              <a:rPr lang="en-US" sz="2400" dirty="0" smtClean="0">
                <a:solidFill>
                  <a:srgbClr val="0000FF"/>
                </a:solidFill>
              </a:rPr>
              <a:t>Do </a:t>
            </a:r>
            <a:r>
              <a:rPr lang="en-US" sz="2400" dirty="0">
                <a:solidFill>
                  <a:srgbClr val="0000FF"/>
                </a:solidFill>
              </a:rPr>
              <a:t>you intend to reign over us? Will you actually rule us?”(37:6-8a). </a:t>
            </a:r>
            <a:endParaRPr lang="en-US" sz="2400" dirty="0" smtClean="0">
              <a:solidFill>
                <a:srgbClr val="0000FF"/>
              </a:solidFill>
            </a:endParaRPr>
          </a:p>
          <a:p>
            <a:r>
              <a:rPr lang="en-US" sz="2400" dirty="0" smtClean="0"/>
              <a:t>(</a:t>
            </a:r>
            <a:r>
              <a:rPr lang="en-US" sz="2400" dirty="0"/>
              <a:t>2)His parents and brothers would bow down to him. </a:t>
            </a:r>
            <a:r>
              <a:rPr lang="en-US" sz="2400" dirty="0">
                <a:solidFill>
                  <a:srgbClr val="0000FF"/>
                </a:solidFill>
              </a:rPr>
              <a:t>“Then he had another dream, and he told it to his brothers. </a:t>
            </a:r>
            <a:r>
              <a:rPr lang="en-US" sz="2400" dirty="0" smtClean="0">
                <a:solidFill>
                  <a:srgbClr val="0000FF"/>
                </a:solidFill>
              </a:rPr>
              <a:t>Listen, </a:t>
            </a:r>
            <a:r>
              <a:rPr lang="en-US" sz="2400" dirty="0">
                <a:solidFill>
                  <a:srgbClr val="0000FF"/>
                </a:solidFill>
              </a:rPr>
              <a:t>he said, </a:t>
            </a:r>
            <a:r>
              <a:rPr lang="en-US" sz="2400" dirty="0" smtClean="0">
                <a:solidFill>
                  <a:srgbClr val="0000FF"/>
                </a:solidFill>
              </a:rPr>
              <a:t>I </a:t>
            </a:r>
            <a:r>
              <a:rPr lang="en-US" sz="2400" dirty="0">
                <a:solidFill>
                  <a:srgbClr val="0000FF"/>
                </a:solidFill>
              </a:rPr>
              <a:t>had another dream, and this time the sun and moon and eleven stars were bowing down to me…What is this dream you had? Will your mother and I and your brothers actually come and bow down to the ground before you?”(37:9,10b). </a:t>
            </a:r>
            <a:endParaRPr lang="en-US" sz="2200" dirty="0">
              <a:solidFill>
                <a:srgbClr val="0000FF"/>
              </a:solidFill>
            </a:endParaRPr>
          </a:p>
        </p:txBody>
      </p:sp>
      <p:sp>
        <p:nvSpPr>
          <p:cNvPr id="10" name="TextBox 9"/>
          <p:cNvSpPr txBox="1"/>
          <p:nvPr/>
        </p:nvSpPr>
        <p:spPr>
          <a:xfrm>
            <a:off x="8665807" y="6407258"/>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(3)</a:t>
            </a:r>
            <a:endParaRPr lang="en-US" sz="2800" dirty="0">
              <a:solidFill>
                <a:srgbClr val="0000FF"/>
              </a:solidFill>
              <a:latin typeface="Arial Narrow"/>
              <a:ea typeface="华文细黑"/>
              <a:cs typeface="Arial Narrow"/>
            </a:endParaRPr>
          </a:p>
        </p:txBody>
      </p:sp>
    </p:spTree>
    <p:extLst>
      <p:ext uri="{BB962C8B-B14F-4D97-AF65-F5344CB8AC3E}">
        <p14:creationId xmlns:p14="http://schemas.microsoft.com/office/powerpoint/2010/main" val="29595548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681" y="-26311"/>
            <a:ext cx="9187896" cy="2308324"/>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他的梦想走了弯</a:t>
            </a:r>
            <a:r>
              <a:rPr lang="zh-CN" altLang="en-US" sz="2400" b="1" dirty="0">
                <a:solidFill>
                  <a:srgbClr val="FF0000"/>
                </a:solidFill>
                <a:latin typeface="华文细黑"/>
                <a:ea typeface="华文细黑"/>
                <a:cs typeface="华文细黑"/>
              </a:rPr>
              <a:t>路</a:t>
            </a:r>
            <a:r>
              <a:rPr lang="zh-CN" altLang="en-US" sz="2400" b="1"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耶和华说，我知道我向你们所怀的意念是赐平安的意念，不是降灾祸的意念，要叫你们末后有</a:t>
            </a:r>
            <a:r>
              <a:rPr lang="en-US" sz="2400" dirty="0" smtClean="0">
                <a:solidFill>
                  <a:srgbClr val="0000FF"/>
                </a:solidFill>
                <a:latin typeface="华文细黑"/>
                <a:ea typeface="华文细黑"/>
                <a:cs typeface="华文细黑"/>
              </a:rPr>
              <a:t>指望</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耶</a:t>
            </a:r>
            <a:r>
              <a:rPr lang="en-US" altLang="zh-CN" sz="2400" dirty="0" smtClean="0">
                <a:solidFill>
                  <a:srgbClr val="0000FF"/>
                </a:solidFill>
                <a:latin typeface="华文细黑"/>
                <a:ea typeface="华文细黑"/>
                <a:cs typeface="华文细黑"/>
              </a:rPr>
              <a:t>29:11)</a:t>
            </a:r>
            <a:r>
              <a:rPr lang="zh-CN" altLang="en-US" sz="2400" dirty="0" smtClean="0">
                <a:solidFill>
                  <a:srgbClr val="0000FF"/>
                </a:solidFill>
                <a:latin typeface="华文细黑"/>
                <a:ea typeface="华文细黑"/>
                <a:cs typeface="华文细黑"/>
              </a:rPr>
              <a:t>。 “</a:t>
            </a:r>
            <a:r>
              <a:rPr lang="en-US" sz="2400" dirty="0">
                <a:solidFill>
                  <a:srgbClr val="0000FF"/>
                </a:solidFill>
                <a:latin typeface="华文细黑"/>
                <a:ea typeface="华文细黑"/>
                <a:cs typeface="华文细黑"/>
              </a:rPr>
              <a:t>从前你们的意思是要害我，但神的意思原是好的，要保全许多人的性命，成就今日的</a:t>
            </a:r>
            <a:r>
              <a:rPr lang="en-US" sz="2400" dirty="0" smtClean="0">
                <a:solidFill>
                  <a:srgbClr val="0000FF"/>
                </a:solidFill>
                <a:latin typeface="华文细黑"/>
                <a:ea typeface="华文细黑"/>
                <a:cs typeface="华文细黑"/>
              </a:rPr>
              <a:t>光景</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(50</a:t>
            </a:r>
            <a:r>
              <a:rPr lang="en-US" altLang="zh-CN" sz="2400" dirty="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20)</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我们晓得万事都互相效力，叫爱神的人得益处，就是按他旨意被召的</a:t>
            </a:r>
            <a:r>
              <a:rPr lang="en-US" sz="2400" dirty="0" smtClean="0">
                <a:solidFill>
                  <a:srgbClr val="0000FF"/>
                </a:solidFill>
                <a:latin typeface="华文细黑"/>
                <a:ea typeface="华文细黑"/>
                <a:cs typeface="华文细黑"/>
              </a:rPr>
              <a:t>人…</a:t>
            </a:r>
            <a:r>
              <a:rPr lang="zh-CN" altLang="en-US" sz="2400" dirty="0" smtClean="0">
                <a:solidFill>
                  <a:srgbClr val="0000FF"/>
                </a:solidFill>
                <a:latin typeface="华文细黑"/>
                <a:ea typeface="华文细黑"/>
                <a:cs typeface="华文细黑"/>
              </a:rPr>
              <a:t>效法他儿子的榜样”</a:t>
            </a:r>
            <a:r>
              <a:rPr lang="en-US" altLang="zh-CN"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罗</a:t>
            </a:r>
            <a:r>
              <a:rPr lang="en-US" altLang="zh-CN" sz="2400" dirty="0" smtClean="0">
                <a:solidFill>
                  <a:srgbClr val="0000FF"/>
                </a:solidFill>
                <a:latin typeface="华文细黑"/>
                <a:ea typeface="华文细黑"/>
                <a:cs typeface="华文细黑"/>
              </a:rPr>
              <a:t>8:28-29</a:t>
            </a:r>
            <a:r>
              <a:rPr lang="en-US" altLang="zh-CN" sz="2400" dirty="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7" name="Rectangle 6"/>
          <p:cNvSpPr/>
          <p:nvPr/>
        </p:nvSpPr>
        <p:spPr>
          <a:xfrm>
            <a:off x="-1" y="2141918"/>
            <a:ext cx="9164416" cy="3046988"/>
          </a:xfrm>
          <a:prstGeom prst="rect">
            <a:avLst/>
          </a:prstGeom>
        </p:spPr>
        <p:txBody>
          <a:bodyPr wrap="square">
            <a:spAutoFit/>
          </a:bodyPr>
          <a:lstStyle/>
          <a:p>
            <a:r>
              <a:rPr lang="en-US" sz="2400" b="1" dirty="0"/>
              <a:t>B</a:t>
            </a:r>
            <a:r>
              <a:rPr lang="en-US" sz="2400" b="1" dirty="0" smtClean="0"/>
              <a:t>. </a:t>
            </a:r>
            <a:r>
              <a:rPr lang="en-US" sz="2400" b="1" dirty="0" smtClean="0"/>
              <a:t>His </a:t>
            </a:r>
            <a:r>
              <a:rPr lang="en-US" sz="2400" b="1" dirty="0"/>
              <a:t>dreams had detours. </a:t>
            </a:r>
            <a:r>
              <a:rPr lang="en-US" sz="2400" dirty="0" smtClean="0">
                <a:solidFill>
                  <a:srgbClr val="0000FF"/>
                </a:solidFill>
              </a:rPr>
              <a:t>“</a:t>
            </a:r>
            <a:r>
              <a:rPr lang="en-US" sz="2400" dirty="0">
                <a:solidFill>
                  <a:srgbClr val="0000FF"/>
                </a:solidFill>
              </a:rPr>
              <a:t>For I know the plans I have for you, declares the LORD, plans to prosper you and not to harm you, plans to give you hope and a future”(Jer.29:11).</a:t>
            </a:r>
            <a:r>
              <a:rPr lang="en-US" sz="2400" dirty="0"/>
              <a:t> </a:t>
            </a:r>
            <a:r>
              <a:rPr lang="en-US" sz="2400" dirty="0" smtClean="0">
                <a:solidFill>
                  <a:srgbClr val="0000FF"/>
                </a:solidFill>
              </a:rPr>
              <a:t>“You </a:t>
            </a:r>
            <a:r>
              <a:rPr lang="en-US" sz="2400" dirty="0">
                <a:solidFill>
                  <a:srgbClr val="0000FF"/>
                </a:solidFill>
              </a:rPr>
              <a:t>intended to harm me, but God intended it for good to accomplish what is now being done, the saving of many lives”(50:20). </a:t>
            </a:r>
            <a:r>
              <a:rPr lang="en-US" sz="2400" dirty="0" smtClean="0">
                <a:solidFill>
                  <a:srgbClr val="0000FF"/>
                </a:solidFill>
              </a:rPr>
              <a:t>“</a:t>
            </a:r>
            <a:r>
              <a:rPr lang="en-US" sz="2400" dirty="0">
                <a:solidFill>
                  <a:srgbClr val="0000FF"/>
                </a:solidFill>
              </a:rPr>
              <a:t>W</a:t>
            </a:r>
            <a:r>
              <a:rPr lang="en-US" sz="2400" dirty="0" smtClean="0">
                <a:solidFill>
                  <a:srgbClr val="0000FF"/>
                </a:solidFill>
              </a:rPr>
              <a:t>e </a:t>
            </a:r>
            <a:r>
              <a:rPr lang="en-US" sz="2400" dirty="0">
                <a:solidFill>
                  <a:srgbClr val="0000FF"/>
                </a:solidFill>
              </a:rPr>
              <a:t>know that in all things God works for the good of those who love </a:t>
            </a:r>
            <a:r>
              <a:rPr lang="en-US" sz="2400" dirty="0" err="1">
                <a:solidFill>
                  <a:srgbClr val="0000FF"/>
                </a:solidFill>
              </a:rPr>
              <a:t>him</a:t>
            </a:r>
            <a:r>
              <a:rPr lang="en-US" sz="2400" dirty="0" err="1" smtClean="0">
                <a:solidFill>
                  <a:srgbClr val="0000FF"/>
                </a:solidFill>
              </a:rPr>
              <a:t>,who</a:t>
            </a:r>
            <a:r>
              <a:rPr lang="en-US" sz="2400" dirty="0" smtClean="0">
                <a:solidFill>
                  <a:srgbClr val="0000FF"/>
                </a:solidFill>
              </a:rPr>
              <a:t> </a:t>
            </a:r>
            <a:r>
              <a:rPr lang="en-US" sz="2400" dirty="0" smtClean="0">
                <a:solidFill>
                  <a:srgbClr val="0000FF"/>
                </a:solidFill>
              </a:rPr>
              <a:t>have </a:t>
            </a:r>
            <a:r>
              <a:rPr lang="en-US" sz="2400" dirty="0">
                <a:solidFill>
                  <a:srgbClr val="0000FF"/>
                </a:solidFill>
              </a:rPr>
              <a:t>been </a:t>
            </a:r>
            <a:endParaRPr lang="en-US" sz="2400" dirty="0" smtClean="0">
              <a:solidFill>
                <a:srgbClr val="0000FF"/>
              </a:solidFill>
            </a:endParaRPr>
          </a:p>
          <a:p>
            <a:r>
              <a:rPr lang="en-US" sz="2400" dirty="0" smtClean="0">
                <a:solidFill>
                  <a:srgbClr val="0000FF"/>
                </a:solidFill>
              </a:rPr>
              <a:t>called </a:t>
            </a:r>
            <a:r>
              <a:rPr lang="en-US" sz="2400" dirty="0">
                <a:solidFill>
                  <a:srgbClr val="0000FF"/>
                </a:solidFill>
              </a:rPr>
              <a:t>according to his </a:t>
            </a:r>
            <a:r>
              <a:rPr lang="en-US" sz="2400" dirty="0" smtClean="0">
                <a:solidFill>
                  <a:srgbClr val="0000FF"/>
                </a:solidFill>
              </a:rPr>
              <a:t>purpose…to be </a:t>
            </a:r>
            <a:endParaRPr lang="en-US" sz="2400" dirty="0" smtClean="0">
              <a:solidFill>
                <a:srgbClr val="0000FF"/>
              </a:solidFill>
            </a:endParaRPr>
          </a:p>
          <a:p>
            <a:r>
              <a:rPr lang="en-US" sz="2400" dirty="0" smtClean="0">
                <a:solidFill>
                  <a:srgbClr val="0000FF"/>
                </a:solidFill>
              </a:rPr>
              <a:t>conformed </a:t>
            </a:r>
            <a:r>
              <a:rPr lang="en-US" sz="2400" dirty="0" smtClean="0">
                <a:solidFill>
                  <a:srgbClr val="0000FF"/>
                </a:solidFill>
              </a:rPr>
              <a:t>to the image of his Son”(Ro.</a:t>
            </a:r>
            <a:r>
              <a:rPr lang="en-US" sz="2400" dirty="0">
                <a:solidFill>
                  <a:srgbClr val="0000FF"/>
                </a:solidFill>
              </a:rPr>
              <a:t>8:</a:t>
            </a:r>
            <a:r>
              <a:rPr lang="en-US" sz="2400" dirty="0" smtClean="0">
                <a:solidFill>
                  <a:srgbClr val="0000FF"/>
                </a:solidFill>
              </a:rPr>
              <a:t>28-29)</a:t>
            </a:r>
            <a:r>
              <a:rPr lang="en-US" sz="2400" dirty="0">
                <a:solidFill>
                  <a:srgbClr val="0000FF"/>
                </a:solidFill>
              </a:rPr>
              <a:t>. </a:t>
            </a:r>
            <a:endParaRPr lang="en-US" sz="2400" dirty="0" smtClean="0">
              <a:solidFill>
                <a:srgbClr val="0000FF"/>
              </a:solidFill>
            </a:endParaRPr>
          </a:p>
        </p:txBody>
      </p:sp>
      <p:pic>
        <p:nvPicPr>
          <p:cNvPr id="5" name="Picture 4"/>
          <p:cNvPicPr>
            <a:picLocks noChangeAspect="1"/>
          </p:cNvPicPr>
          <p:nvPr/>
        </p:nvPicPr>
        <p:blipFill>
          <a:blip r:embed="rId3"/>
          <a:stretch>
            <a:fillRect/>
          </a:stretch>
        </p:blipFill>
        <p:spPr>
          <a:xfrm>
            <a:off x="6214652" y="4322926"/>
            <a:ext cx="2948588" cy="2527847"/>
          </a:xfrm>
          <a:prstGeom prst="rect">
            <a:avLst/>
          </a:prstGeom>
        </p:spPr>
      </p:pic>
      <p:sp>
        <p:nvSpPr>
          <p:cNvPr id="2" name="TextBox 1"/>
          <p:cNvSpPr txBox="1"/>
          <p:nvPr/>
        </p:nvSpPr>
        <p:spPr>
          <a:xfrm>
            <a:off x="19243" y="5253539"/>
            <a:ext cx="6195409" cy="1569660"/>
          </a:xfrm>
          <a:prstGeom prst="rect">
            <a:avLst/>
          </a:prstGeom>
          <a:solidFill>
            <a:srgbClr val="FFD153"/>
          </a:solidFill>
        </p:spPr>
        <p:txBody>
          <a:bodyPr wrap="square" rtlCol="0">
            <a:spAutoFit/>
          </a:bodyPr>
          <a:lstStyle/>
          <a:p>
            <a:pPr algn="ctr"/>
            <a:r>
              <a:rPr lang="zh-CN" altLang="en-US" sz="2400" b="1" dirty="0">
                <a:solidFill>
                  <a:srgbClr val="FF0000"/>
                </a:solidFill>
                <a:latin typeface="华文细黑"/>
                <a:ea typeface="华文细黑"/>
                <a:cs typeface="华文细黑"/>
              </a:rPr>
              <a:t>生活应</a:t>
            </a:r>
            <a:r>
              <a:rPr lang="zh-CN" altLang="en-US" sz="2400" b="1" dirty="0" smtClean="0">
                <a:solidFill>
                  <a:srgbClr val="FF0000"/>
                </a:solidFill>
                <a:latin typeface="华文细黑"/>
                <a:ea typeface="华文细黑"/>
                <a:cs typeface="华文细黑"/>
              </a:rPr>
              <a:t>用</a:t>
            </a:r>
            <a:r>
              <a:rPr lang="zh-CN" altLang="en-US" sz="2400" b="1" dirty="0" smtClean="0">
                <a:solidFill>
                  <a:srgbClr val="FF0000"/>
                </a:solidFill>
                <a:latin typeface="华文细黑"/>
                <a:ea typeface="华文细黑"/>
                <a:cs typeface="华文细黑"/>
              </a:rPr>
              <a:t>一</a:t>
            </a:r>
            <a:r>
              <a:rPr lang="zh-CN" altLang="zh-CN"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当神给我们一个梦想时，</a:t>
            </a:r>
            <a:endParaRPr lang="en-US" altLang="zh-CN" sz="2400" dirty="0" smtClean="0">
              <a:solidFill>
                <a:srgbClr val="FF0000"/>
              </a:solidFill>
              <a:latin typeface="华文细黑"/>
              <a:ea typeface="华文细黑"/>
              <a:cs typeface="华文细黑"/>
            </a:endParaRPr>
          </a:p>
          <a:p>
            <a:pPr algn="ctr"/>
            <a:r>
              <a:rPr lang="zh-CN" altLang="en-US" sz="2400" dirty="0" smtClean="0">
                <a:solidFill>
                  <a:srgbClr val="FF0000"/>
                </a:solidFill>
                <a:latin typeface="华文细黑"/>
                <a:ea typeface="华文细黑"/>
                <a:cs typeface="华文细黑"/>
              </a:rPr>
              <a:t>我们需要耐</a:t>
            </a:r>
            <a:r>
              <a:rPr lang="zh-CN" altLang="en-US" sz="2400" dirty="0">
                <a:solidFill>
                  <a:srgbClr val="FF0000"/>
                </a:solidFill>
                <a:latin typeface="华文细黑"/>
                <a:ea typeface="华文细黑"/>
                <a:cs typeface="华文细黑"/>
              </a:rPr>
              <a:t>心。</a:t>
            </a:r>
            <a:endParaRPr lang="en-US" sz="2400" dirty="0">
              <a:solidFill>
                <a:srgbClr val="0000FF"/>
              </a:solidFill>
              <a:latin typeface="华文细黑"/>
              <a:ea typeface="华文细黑"/>
              <a:cs typeface="华文细黑"/>
            </a:endParaRPr>
          </a:p>
          <a:p>
            <a:pPr algn="ctr"/>
            <a:r>
              <a:rPr lang="en-US" sz="2400" b="1" dirty="0" smtClean="0"/>
              <a:t>Life </a:t>
            </a:r>
            <a:r>
              <a:rPr lang="en-US" sz="2400" b="1" dirty="0" smtClean="0"/>
              <a:t>Application</a:t>
            </a:r>
            <a:r>
              <a:rPr lang="en-US" sz="2400" b="1" dirty="0" smtClean="0"/>
              <a:t> </a:t>
            </a:r>
            <a:r>
              <a:rPr lang="en-US" sz="2400" b="1" dirty="0"/>
              <a:t>#1</a:t>
            </a:r>
            <a:r>
              <a:rPr lang="en-US" sz="2400" b="1" dirty="0" smtClean="0"/>
              <a:t>:</a:t>
            </a:r>
            <a:r>
              <a:rPr lang="en-US" sz="2400" dirty="0" smtClean="0"/>
              <a:t>When </a:t>
            </a:r>
            <a:r>
              <a:rPr lang="en-US" sz="2400" dirty="0"/>
              <a:t>God gives us a dream, </a:t>
            </a:r>
          </a:p>
          <a:p>
            <a:pPr algn="ctr"/>
            <a:r>
              <a:rPr lang="en-US" sz="2400" dirty="0"/>
              <a:t>w</a:t>
            </a:r>
            <a:r>
              <a:rPr lang="en-US" sz="2400" dirty="0" smtClean="0"/>
              <a:t>e need patience </a:t>
            </a:r>
            <a:r>
              <a:rPr lang="en-US" sz="2400" dirty="0"/>
              <a:t>on our part. </a:t>
            </a:r>
            <a:endParaRPr lang="en-US" sz="2400" dirty="0">
              <a:solidFill>
                <a:srgbClr val="0000FF"/>
              </a:solidFill>
            </a:endParaRPr>
          </a:p>
        </p:txBody>
      </p:sp>
      <p:sp>
        <p:nvSpPr>
          <p:cNvPr id="3" name="TextBox 2"/>
          <p:cNvSpPr txBox="1"/>
          <p:nvPr/>
        </p:nvSpPr>
        <p:spPr>
          <a:xfrm>
            <a:off x="6503253" y="4329836"/>
            <a:ext cx="2405050" cy="830997"/>
          </a:xfrm>
          <a:prstGeom prst="rect">
            <a:avLst/>
          </a:prstGeom>
          <a:solidFill>
            <a:srgbClr val="FFD153"/>
          </a:solidFill>
        </p:spPr>
        <p:txBody>
          <a:bodyPr wrap="square" rtlCol="0">
            <a:spAutoFit/>
          </a:bodyPr>
          <a:lstStyle/>
          <a:p>
            <a:pPr algn="ctr"/>
            <a:r>
              <a:rPr lang="zh-TW" altLang="en-US" sz="2400" dirty="0">
                <a:latin typeface="华文细黑"/>
                <a:ea typeface="华文细黑"/>
                <a:cs typeface="华文细黑"/>
              </a:rPr>
              <a:t>正在施工🚧</a:t>
            </a:r>
          </a:p>
          <a:p>
            <a:pPr algn="ctr"/>
            <a:r>
              <a:rPr lang="zh-TW" altLang="en-US" sz="2400" dirty="0">
                <a:latin typeface="华文细黑"/>
                <a:ea typeface="华文细黑"/>
                <a:cs typeface="华文细黑"/>
              </a:rPr>
              <a:t>谢谢你的耐心</a:t>
            </a:r>
            <a:endParaRPr lang="en-US" sz="2400" dirty="0">
              <a:latin typeface="华文细黑"/>
              <a:ea typeface="华文细黑"/>
              <a:cs typeface="华文细黑"/>
            </a:endParaRPr>
          </a:p>
        </p:txBody>
      </p:sp>
      <p:sp>
        <p:nvSpPr>
          <p:cNvPr id="9" name="TextBox 8"/>
          <p:cNvSpPr txBox="1"/>
          <p:nvPr/>
        </p:nvSpPr>
        <p:spPr>
          <a:xfrm>
            <a:off x="-39681" y="6347111"/>
            <a:ext cx="1101818" cy="523220"/>
          </a:xfrm>
          <a:prstGeom prst="rect">
            <a:avLst/>
          </a:prstGeom>
          <a:noFill/>
        </p:spPr>
        <p:txBody>
          <a:bodyPr wrap="square" rtlCol="0">
            <a:spAutoFit/>
          </a:bodyPr>
          <a:lstStyle/>
          <a:p>
            <a:r>
              <a:rPr lang="en-US" altLang="zh-CN" sz="2800" dirty="0" smtClean="0">
                <a:solidFill>
                  <a:schemeClr val="bg1"/>
                </a:solidFill>
                <a:latin typeface="Arial Narrow"/>
                <a:ea typeface="华文细黑"/>
                <a:cs typeface="Arial Narrow"/>
              </a:rPr>
              <a:t>(5)</a:t>
            </a:r>
            <a:endParaRPr lang="en-US" sz="2800" dirty="0">
              <a:solidFill>
                <a:schemeClr val="bg1"/>
              </a:solidFill>
              <a:latin typeface="Arial Narrow"/>
              <a:ea typeface="华文细黑"/>
              <a:cs typeface="Arial Narrow"/>
            </a:endParaRPr>
          </a:p>
        </p:txBody>
      </p:sp>
    </p:spTree>
    <p:extLst>
      <p:ext uri="{BB962C8B-B14F-4D97-AF65-F5344CB8AC3E}">
        <p14:creationId xmlns:p14="http://schemas.microsoft.com/office/powerpoint/2010/main" val="1328058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681" y="-45555"/>
            <a:ext cx="9187896" cy="1200328"/>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他的梦想实现</a:t>
            </a:r>
            <a:r>
              <a:rPr lang="zh-TW" altLang="en-US" sz="2400" b="1" dirty="0">
                <a:solidFill>
                  <a:srgbClr val="FF0000"/>
                </a:solidFill>
                <a:latin typeface="华文细黑"/>
                <a:ea typeface="华文细黑"/>
                <a:cs typeface="华文细黑"/>
              </a:rPr>
              <a:t>了</a:t>
            </a:r>
            <a:r>
              <a:rPr lang="zh-TW" altLang="en-US" sz="2400" b="1" dirty="0" smtClean="0">
                <a:solidFill>
                  <a:srgbClr val="FF0000"/>
                </a:solidFill>
                <a:latin typeface="华文细黑"/>
                <a:ea typeface="华文细黑"/>
                <a:cs typeface="华文细黑"/>
              </a:rPr>
              <a:t>。</a:t>
            </a:r>
            <a:endParaRPr lang="en-US" altLang="zh-TW" sz="2400" b="1" dirty="0" smtClean="0">
              <a:solidFill>
                <a:srgbClr val="FF0000"/>
              </a:solidFill>
              <a:latin typeface="华文细黑"/>
              <a:ea typeface="华文细黑"/>
              <a:cs typeface="华文细黑"/>
            </a:endParaRPr>
          </a:p>
          <a:p>
            <a:r>
              <a:rPr lang="zh-CN" altLang="zh-TW" sz="2400" b="1"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a:t>
            </a:r>
            <a:r>
              <a:rPr lang="zh-CN"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他把计划献给法</a:t>
            </a:r>
            <a:r>
              <a:rPr lang="zh-TW" altLang="en-US" sz="2400" dirty="0">
                <a:solidFill>
                  <a:srgbClr val="FF0000"/>
                </a:solidFill>
                <a:latin typeface="华文细黑"/>
                <a:ea typeface="华文细黑"/>
                <a:cs typeface="华文细黑"/>
              </a:rPr>
              <a:t>老</a:t>
            </a:r>
            <a:r>
              <a:rPr lang="zh-TW" altLang="en-US" sz="2400" dirty="0" smtClean="0">
                <a:solidFill>
                  <a:srgbClr val="FF0000"/>
                </a:solidFill>
                <a:latin typeface="华文细黑"/>
                <a:ea typeface="华文细黑"/>
                <a:cs typeface="华文细黑"/>
              </a:rPr>
              <a:t>。任命一名监督员</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专员</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并</a:t>
            </a:r>
            <a:r>
              <a:rPr lang="zh-TW" altLang="en-US" sz="2400" dirty="0" smtClean="0">
                <a:solidFill>
                  <a:srgbClr val="FF0000"/>
                </a:solidFill>
                <a:latin typeface="华文细黑"/>
                <a:ea typeface="华文细黑"/>
                <a:cs typeface="华文细黑"/>
              </a:rPr>
              <a:t>在好的和</a:t>
            </a:r>
            <a:r>
              <a:rPr lang="zh-TW" altLang="en-US" sz="2400" dirty="0">
                <a:solidFill>
                  <a:srgbClr val="FF0000"/>
                </a:solidFill>
                <a:latin typeface="华文细黑"/>
                <a:ea typeface="华文细黑"/>
                <a:cs typeface="华文细黑"/>
              </a:rPr>
              <a:t>不好的年份收集和储存</a:t>
            </a:r>
            <a:r>
              <a:rPr lang="zh-TW" altLang="en-US" sz="2400" dirty="0" smtClean="0">
                <a:solidFill>
                  <a:srgbClr val="FF0000"/>
                </a:solidFill>
                <a:latin typeface="华文细黑"/>
                <a:ea typeface="华文细黑"/>
                <a:cs typeface="华文细黑"/>
              </a:rPr>
              <a:t>食物</a:t>
            </a:r>
            <a:r>
              <a:rPr lang="en-US" altLang="zh-TW" sz="2400" dirty="0" smtClean="0">
                <a:solidFill>
                  <a:srgbClr val="FF0000"/>
                </a:solidFill>
                <a:latin typeface="华文细黑"/>
                <a:ea typeface="华文细黑"/>
                <a:cs typeface="华文细黑"/>
              </a:rPr>
              <a:t>(41:36)</a:t>
            </a:r>
            <a:r>
              <a:rPr lang="zh-TW" altLang="en-US" sz="2400" dirty="0" smtClean="0">
                <a:solidFill>
                  <a:srgbClr val="FF0000"/>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7" name="Rectangle 6"/>
          <p:cNvSpPr/>
          <p:nvPr/>
        </p:nvSpPr>
        <p:spPr>
          <a:xfrm>
            <a:off x="0" y="3194610"/>
            <a:ext cx="9164416" cy="1200328"/>
          </a:xfrm>
          <a:prstGeom prst="rect">
            <a:avLst/>
          </a:prstGeom>
        </p:spPr>
        <p:txBody>
          <a:bodyPr wrap="square">
            <a:spAutoFit/>
          </a:bodyPr>
          <a:lstStyle/>
          <a:p>
            <a:r>
              <a:rPr lang="en-US" sz="2400" b="1" dirty="0"/>
              <a:t>C</a:t>
            </a:r>
            <a:r>
              <a:rPr lang="en-US" sz="2400" b="1" dirty="0" smtClean="0"/>
              <a:t>. </a:t>
            </a:r>
            <a:r>
              <a:rPr lang="en-US" sz="2400" b="1" dirty="0"/>
              <a:t>His dreams were fulfilled.</a:t>
            </a:r>
            <a:r>
              <a:rPr lang="en-US" sz="2400" dirty="0"/>
              <a:t> </a:t>
            </a:r>
            <a:endParaRPr lang="en-US" sz="2400" dirty="0" smtClean="0"/>
          </a:p>
          <a:p>
            <a:r>
              <a:rPr lang="en-US" sz="2400" dirty="0" smtClean="0"/>
              <a:t>(</a:t>
            </a:r>
            <a:r>
              <a:rPr lang="en-US" sz="2400" dirty="0"/>
              <a:t>1)He gave his plan to </a:t>
            </a:r>
            <a:r>
              <a:rPr lang="en-US" sz="2400" dirty="0" err="1" smtClean="0"/>
              <a:t>Pharaoh.Appoint</a:t>
            </a:r>
            <a:r>
              <a:rPr lang="en-US" sz="2400" dirty="0" smtClean="0"/>
              <a:t> </a:t>
            </a:r>
            <a:r>
              <a:rPr lang="en-US" sz="2400" dirty="0"/>
              <a:t>an </a:t>
            </a:r>
            <a:r>
              <a:rPr lang="en-US" sz="2400" dirty="0" err="1" smtClean="0"/>
              <a:t>overseer,commissioners,and</a:t>
            </a:r>
            <a:r>
              <a:rPr lang="en-US" sz="2400" dirty="0" smtClean="0"/>
              <a:t> </a:t>
            </a:r>
          </a:p>
          <a:p>
            <a:r>
              <a:rPr lang="en-US" sz="2400" dirty="0"/>
              <a:t>c</a:t>
            </a:r>
            <a:r>
              <a:rPr lang="en-US" sz="2400" dirty="0" smtClean="0"/>
              <a:t>ollect </a:t>
            </a:r>
            <a:r>
              <a:rPr lang="en-US" sz="2400" dirty="0"/>
              <a:t>and store food for the good and the bad </a:t>
            </a:r>
            <a:r>
              <a:rPr lang="en-US" sz="2400" dirty="0" smtClean="0"/>
              <a:t>years (</a:t>
            </a:r>
            <a:r>
              <a:rPr lang="en-US" sz="2400" dirty="0"/>
              <a:t>41</a:t>
            </a:r>
            <a:r>
              <a:rPr lang="en-US" sz="2400" dirty="0" smtClean="0"/>
              <a:t>:33-36</a:t>
            </a:r>
            <a:r>
              <a:rPr lang="en-US" sz="2400" dirty="0"/>
              <a:t>). </a:t>
            </a:r>
            <a:endParaRPr lang="en-US" sz="2400" dirty="0" smtClean="0"/>
          </a:p>
        </p:txBody>
      </p:sp>
      <p:sp>
        <p:nvSpPr>
          <p:cNvPr id="6" name="TextBox 5"/>
          <p:cNvSpPr txBox="1"/>
          <p:nvPr/>
        </p:nvSpPr>
        <p:spPr>
          <a:xfrm>
            <a:off x="8727771" y="636371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(6)</a:t>
            </a:r>
            <a:endParaRPr lang="en-US" sz="2800" dirty="0">
              <a:solidFill>
                <a:srgbClr val="008000"/>
              </a:solidFill>
              <a:latin typeface="Arial Narrow"/>
              <a:ea typeface="华文细黑"/>
              <a:cs typeface="Arial Narrow"/>
            </a:endParaRPr>
          </a:p>
        </p:txBody>
      </p:sp>
      <p:sp>
        <p:nvSpPr>
          <p:cNvPr id="5" name="Rectangle 4"/>
          <p:cNvSpPr/>
          <p:nvPr/>
        </p:nvSpPr>
        <p:spPr>
          <a:xfrm>
            <a:off x="30615" y="4221742"/>
            <a:ext cx="9139787" cy="2677656"/>
          </a:xfrm>
          <a:prstGeom prst="rect">
            <a:avLst/>
          </a:prstGeom>
        </p:spPr>
        <p:txBody>
          <a:bodyPr wrap="square">
            <a:spAutoFit/>
          </a:bodyPr>
          <a:lstStyle/>
          <a:p>
            <a:r>
              <a:rPr lang="en-US" sz="2400" dirty="0"/>
              <a:t>(2)He was appointed as Prime Minister. </a:t>
            </a:r>
            <a:r>
              <a:rPr lang="en-US" sz="2400" dirty="0">
                <a:solidFill>
                  <a:srgbClr val="0000FF"/>
                </a:solidFill>
              </a:rPr>
              <a:t>“The plan seemed good to Pharaoh and to all his officials. So Pharaoh asked </a:t>
            </a:r>
            <a:r>
              <a:rPr lang="en-US" sz="2400" dirty="0" err="1">
                <a:solidFill>
                  <a:srgbClr val="0000FF"/>
                </a:solidFill>
              </a:rPr>
              <a:t>them</a:t>
            </a:r>
            <a:r>
              <a:rPr lang="en-US" sz="2400" dirty="0" err="1" smtClean="0">
                <a:solidFill>
                  <a:srgbClr val="0000FF"/>
                </a:solidFill>
              </a:rPr>
              <a:t>,Can</a:t>
            </a:r>
            <a:r>
              <a:rPr lang="en-US" sz="2400" dirty="0" smtClean="0">
                <a:solidFill>
                  <a:srgbClr val="0000FF"/>
                </a:solidFill>
              </a:rPr>
              <a:t> </a:t>
            </a:r>
            <a:r>
              <a:rPr lang="en-US" sz="2400" dirty="0">
                <a:solidFill>
                  <a:srgbClr val="0000FF"/>
                </a:solidFill>
              </a:rPr>
              <a:t>we find anyone like this man, one in whom is the spirit of God</a:t>
            </a:r>
            <a:r>
              <a:rPr lang="en-US" sz="2400" dirty="0" smtClean="0">
                <a:solidFill>
                  <a:srgbClr val="0000FF"/>
                </a:solidFill>
              </a:rPr>
              <a:t>? Then Pharaoh </a:t>
            </a:r>
            <a:r>
              <a:rPr lang="en-US" sz="2400" dirty="0">
                <a:solidFill>
                  <a:srgbClr val="0000FF"/>
                </a:solidFill>
              </a:rPr>
              <a:t>said to </a:t>
            </a:r>
            <a:r>
              <a:rPr lang="en-US" sz="2400" dirty="0" err="1">
                <a:solidFill>
                  <a:srgbClr val="0000FF"/>
                </a:solidFill>
              </a:rPr>
              <a:t>Joseph</a:t>
            </a:r>
            <a:r>
              <a:rPr lang="en-US" sz="2400" dirty="0" err="1" smtClean="0">
                <a:solidFill>
                  <a:srgbClr val="0000FF"/>
                </a:solidFill>
              </a:rPr>
              <a:t>,Since</a:t>
            </a:r>
            <a:r>
              <a:rPr lang="en-US" sz="2400" dirty="0" smtClean="0">
                <a:solidFill>
                  <a:srgbClr val="0000FF"/>
                </a:solidFill>
              </a:rPr>
              <a:t> </a:t>
            </a:r>
            <a:r>
              <a:rPr lang="en-US" sz="2400" dirty="0">
                <a:solidFill>
                  <a:srgbClr val="0000FF"/>
                </a:solidFill>
              </a:rPr>
              <a:t>God has made all this known to you, there is no one so discerning and wise as </a:t>
            </a:r>
            <a:r>
              <a:rPr lang="en-US" sz="2400" dirty="0" err="1" smtClean="0">
                <a:solidFill>
                  <a:srgbClr val="0000FF"/>
                </a:solidFill>
              </a:rPr>
              <a:t>you.You</a:t>
            </a:r>
            <a:r>
              <a:rPr lang="en-US" sz="2400" dirty="0" smtClean="0">
                <a:solidFill>
                  <a:srgbClr val="0000FF"/>
                </a:solidFill>
              </a:rPr>
              <a:t> </a:t>
            </a:r>
            <a:r>
              <a:rPr lang="en-US" sz="2400" dirty="0">
                <a:solidFill>
                  <a:srgbClr val="0000FF"/>
                </a:solidFill>
              </a:rPr>
              <a:t>shall be in charge of my palace, </a:t>
            </a:r>
            <a:endParaRPr lang="en-US" sz="2400" dirty="0" smtClean="0">
              <a:solidFill>
                <a:srgbClr val="0000FF"/>
              </a:solidFill>
            </a:endParaRPr>
          </a:p>
          <a:p>
            <a:r>
              <a:rPr lang="en-US" sz="2400" dirty="0" smtClean="0">
                <a:solidFill>
                  <a:srgbClr val="0000FF"/>
                </a:solidFill>
              </a:rPr>
              <a:t>and </a:t>
            </a:r>
            <a:r>
              <a:rPr lang="en-US" sz="2400" dirty="0">
                <a:solidFill>
                  <a:srgbClr val="0000FF"/>
                </a:solidFill>
              </a:rPr>
              <a:t>all my people are to submit to your </a:t>
            </a:r>
            <a:r>
              <a:rPr lang="en-US" sz="2400" dirty="0" smtClean="0">
                <a:solidFill>
                  <a:srgbClr val="0000FF"/>
                </a:solidFill>
              </a:rPr>
              <a:t>orders” (</a:t>
            </a:r>
            <a:r>
              <a:rPr lang="en-US" sz="2400" dirty="0">
                <a:solidFill>
                  <a:srgbClr val="0000FF"/>
                </a:solidFill>
              </a:rPr>
              <a:t>41:37-40)</a:t>
            </a:r>
            <a:r>
              <a:rPr lang="en-US" sz="2400" dirty="0" smtClean="0">
                <a:solidFill>
                  <a:srgbClr val="0000FF"/>
                </a:solidFill>
              </a:rPr>
              <a:t>. </a:t>
            </a:r>
          </a:p>
          <a:p>
            <a:r>
              <a:rPr lang="en-US" sz="2400" dirty="0" smtClean="0"/>
              <a:t>(</a:t>
            </a:r>
            <a:r>
              <a:rPr lang="en-US" sz="2400" dirty="0"/>
              <a:t>3)His brothers </a:t>
            </a:r>
            <a:r>
              <a:rPr lang="en-US" sz="2400" dirty="0" smtClean="0"/>
              <a:t>went to Egypt </a:t>
            </a:r>
            <a:r>
              <a:rPr lang="en-US" sz="2400" dirty="0" smtClean="0"/>
              <a:t>and </a:t>
            </a:r>
            <a:r>
              <a:rPr lang="en-US" sz="2400" dirty="0" smtClean="0"/>
              <a:t>bowed before him(</a:t>
            </a:r>
            <a:r>
              <a:rPr lang="en-US" sz="2400" dirty="0"/>
              <a:t>42:6-47:12). </a:t>
            </a:r>
            <a:endParaRPr lang="en-US" sz="2300" dirty="0" smtClean="0">
              <a:solidFill>
                <a:srgbClr val="0000FF"/>
              </a:solidFill>
            </a:endParaRPr>
          </a:p>
        </p:txBody>
      </p:sp>
      <p:sp>
        <p:nvSpPr>
          <p:cNvPr id="9" name="Rectangle 8"/>
          <p:cNvSpPr/>
          <p:nvPr/>
        </p:nvSpPr>
        <p:spPr>
          <a:xfrm>
            <a:off x="-20446" y="1070729"/>
            <a:ext cx="9183681" cy="2308324"/>
          </a:xfrm>
          <a:prstGeom prst="rect">
            <a:avLst/>
          </a:prstGeom>
        </p:spPr>
        <p:txBody>
          <a:bodyPr wrap="square">
            <a:spAutoFit/>
          </a:bodyPr>
          <a:lstStyle/>
          <a:p>
            <a:r>
              <a:rPr lang="zh-TW" altLang="en-US" sz="2400" b="1" dirty="0">
                <a:solidFill>
                  <a:srgbClr val="FF0000"/>
                </a:solidFill>
                <a:latin typeface="华文细黑"/>
                <a:ea typeface="华文细黑"/>
                <a:cs typeface="华文细黑"/>
              </a:rPr>
              <a:t>（</a:t>
            </a:r>
            <a:r>
              <a:rPr lang="en-US" altLang="zh-TW" sz="2400" b="1" dirty="0">
                <a:solidFill>
                  <a:srgbClr val="FF0000"/>
                </a:solidFill>
                <a:latin typeface="华文细黑"/>
                <a:ea typeface="华文细黑"/>
                <a:cs typeface="华文细黑"/>
              </a:rPr>
              <a:t>2</a:t>
            </a:r>
            <a:r>
              <a:rPr lang="zh-TW" altLang="en-US" sz="2400" b="1" dirty="0">
                <a:solidFill>
                  <a:srgbClr val="FF0000"/>
                </a:solidFill>
                <a:latin typeface="华文细黑"/>
                <a:ea typeface="华文细黑"/>
                <a:cs typeface="华文细黑"/>
              </a:rPr>
              <a:t>）他被任命为总理</a:t>
            </a:r>
            <a:r>
              <a:rPr lang="zh-TW" altLang="en-US" sz="2400" b="1" dirty="0" smtClean="0">
                <a:solidFill>
                  <a:srgbClr val="FF0000"/>
                </a:solidFill>
                <a:latin typeface="华文细黑"/>
                <a:ea typeface="华文细黑"/>
                <a:cs typeface="华文细黑"/>
              </a:rPr>
              <a:t>。</a:t>
            </a:r>
            <a:r>
              <a:rPr lang="zh-TW" altLang="en-US" sz="2400" b="1"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法老和他一切臣仆都以这事为妙。法老对臣仆说，像这样的人，有神的灵在他里头，我们岂能找得着呢？法老对约瑟说，神既将这事都指示你，可见没有人象你这样有聪明有智慧。你可以掌管我的家。我的民都必听从你的话。惟独在宝座上我比你大。法老又对约瑟说，我派你治理埃及全</a:t>
            </a:r>
            <a:r>
              <a:rPr lang="en-US" sz="2400" dirty="0" smtClean="0">
                <a:solidFill>
                  <a:srgbClr val="0000FF"/>
                </a:solidFill>
                <a:latin typeface="华文细黑"/>
                <a:ea typeface="华文细黑"/>
                <a:cs typeface="华文细黑"/>
              </a:rPr>
              <a:t>地”(</a:t>
            </a:r>
            <a:r>
              <a:rPr lang="en-US" altLang="zh-TW" sz="2400" b="1" dirty="0" smtClean="0">
                <a:solidFill>
                  <a:srgbClr val="0000FF"/>
                </a:solidFill>
                <a:latin typeface="华文细黑"/>
                <a:ea typeface="华文细黑"/>
                <a:cs typeface="华文细黑"/>
              </a:rPr>
              <a:t>41</a:t>
            </a:r>
            <a:r>
              <a:rPr lang="en-US" altLang="zh-TW" sz="2400" b="1" dirty="0">
                <a:solidFill>
                  <a:srgbClr val="0000FF"/>
                </a:solidFill>
                <a:latin typeface="华文细黑"/>
                <a:ea typeface="华文细黑"/>
                <a:cs typeface="华文细黑"/>
              </a:rPr>
              <a:t>:</a:t>
            </a:r>
            <a:r>
              <a:rPr lang="en-US" altLang="zh-TW" sz="2400" b="1" dirty="0" smtClean="0">
                <a:solidFill>
                  <a:srgbClr val="0000FF"/>
                </a:solidFill>
                <a:latin typeface="华文细黑"/>
                <a:ea typeface="华文细黑"/>
                <a:cs typeface="华文细黑"/>
              </a:rPr>
              <a:t>37-40</a:t>
            </a:r>
            <a:r>
              <a:rPr lang="en-US" altLang="zh-TW" sz="2400" b="1" dirty="0">
                <a:solidFill>
                  <a:srgbClr val="0000FF"/>
                </a:solidFill>
                <a:latin typeface="华文细黑"/>
                <a:ea typeface="华文细黑"/>
                <a:cs typeface="华文细黑"/>
              </a:rPr>
              <a:t>)</a:t>
            </a:r>
            <a:r>
              <a:rPr lang="zh-TW" altLang="en-US" sz="2400" b="1" dirty="0" smtClean="0">
                <a:solidFill>
                  <a:srgbClr val="0000FF"/>
                </a:solidFill>
                <a:latin typeface="华文细黑"/>
                <a:ea typeface="华文细黑"/>
                <a:cs typeface="华文细黑"/>
              </a:rPr>
              <a:t>。</a:t>
            </a:r>
            <a:endParaRPr lang="en-US" altLang="zh-TW" sz="2400" b="1" dirty="0" smtClean="0">
              <a:solidFill>
                <a:srgbClr val="0000FF"/>
              </a:solidFill>
              <a:latin typeface="华文细黑"/>
              <a:ea typeface="华文细黑"/>
              <a:cs typeface="华文细黑"/>
            </a:endParaRPr>
          </a:p>
          <a:p>
            <a:r>
              <a:rPr lang="zh-TW" altLang="en-US" sz="2400" b="1" dirty="0" smtClean="0">
                <a:solidFill>
                  <a:srgbClr val="FF0000"/>
                </a:solidFill>
                <a:latin typeface="华文细黑"/>
                <a:ea typeface="华文细黑"/>
                <a:cs typeface="华文细黑"/>
              </a:rPr>
              <a:t>（</a:t>
            </a:r>
            <a:r>
              <a:rPr lang="en-US" altLang="zh-TW" sz="2400" b="1" dirty="0">
                <a:solidFill>
                  <a:srgbClr val="FF0000"/>
                </a:solidFill>
                <a:latin typeface="华文细黑"/>
                <a:ea typeface="华文细黑"/>
                <a:cs typeface="华文细黑"/>
              </a:rPr>
              <a:t>3</a:t>
            </a:r>
            <a:r>
              <a:rPr lang="zh-TW" altLang="en-US" sz="2400" b="1" dirty="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他的兄弟去了埃及</a:t>
            </a:r>
            <a:r>
              <a:rPr lang="zh-CN" altLang="en-US" sz="2400" b="1" dirty="0" smtClean="0">
                <a:solidFill>
                  <a:srgbClr val="FF0000"/>
                </a:solidFill>
                <a:latin typeface="华文细黑"/>
                <a:ea typeface="华文细黑"/>
                <a:cs typeface="华文细黑"/>
              </a:rPr>
              <a:t>向他下拜</a:t>
            </a:r>
            <a:r>
              <a:rPr lang="en-US" altLang="zh-CN" sz="2400" b="1" dirty="0">
                <a:solidFill>
                  <a:srgbClr val="FF0000"/>
                </a:solidFill>
                <a:latin typeface="华文细黑"/>
                <a:ea typeface="华文细黑"/>
                <a:cs typeface="华文细黑"/>
              </a:rPr>
              <a:t>(</a:t>
            </a:r>
            <a:r>
              <a:rPr lang="en-US" altLang="zh-TW" sz="2400" b="1" dirty="0" smtClean="0">
                <a:solidFill>
                  <a:srgbClr val="FF0000"/>
                </a:solidFill>
                <a:latin typeface="华文细黑"/>
                <a:ea typeface="华文细黑"/>
                <a:cs typeface="华文细黑"/>
              </a:rPr>
              <a:t>42:6</a:t>
            </a:r>
            <a:r>
              <a:rPr lang="en-US" altLang="zh-TW" sz="2400" b="1" dirty="0" smtClean="0">
                <a:solidFill>
                  <a:srgbClr val="FF0000"/>
                </a:solidFill>
                <a:latin typeface="华文细黑"/>
                <a:ea typeface="华文细黑"/>
                <a:cs typeface="华文细黑"/>
              </a:rPr>
              <a:t>-47</a:t>
            </a:r>
            <a:r>
              <a:rPr lang="en-US" altLang="zh-TW" sz="2400" b="1" dirty="0" smtClean="0">
                <a:solidFill>
                  <a:srgbClr val="FF0000"/>
                </a:solidFill>
                <a:latin typeface="华文细黑"/>
                <a:ea typeface="华文细黑"/>
                <a:cs typeface="华文细黑"/>
              </a:rPr>
              <a:t>:12)</a:t>
            </a:r>
            <a:r>
              <a:rPr lang="zh-TW" altLang="en-US" sz="2400" b="1" dirty="0" smtClean="0">
                <a:solidFill>
                  <a:srgbClr val="FF0000"/>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1288901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441" y="-45555"/>
            <a:ext cx="5132280" cy="1200328"/>
          </a:xfrm>
          <a:prstGeom prst="rect">
            <a:avLst/>
          </a:prstGeom>
        </p:spPr>
        <p:txBody>
          <a:bodyPr wrap="square">
            <a:spAutoFit/>
          </a:bodyPr>
          <a:lstStyle/>
          <a:p>
            <a:r>
              <a:rPr lang="zh-TW" altLang="en-US" sz="2400" dirty="0" smtClean="0">
                <a:solidFill>
                  <a:srgbClr val="FF0000"/>
                </a:solidFill>
                <a:latin typeface="华文细黑"/>
                <a:ea typeface="华文细黑"/>
                <a:cs typeface="华文细黑"/>
              </a:rPr>
              <a:t>我的爸爸跟随</a:t>
            </a:r>
            <a:r>
              <a:rPr lang="zh-TW" altLang="en-US" sz="2400" dirty="0">
                <a:solidFill>
                  <a:srgbClr val="FF0000"/>
                </a:solidFill>
                <a:latin typeface="华文细黑"/>
                <a:ea typeface="华文细黑"/>
                <a:cs typeface="华文细黑"/>
              </a:rPr>
              <a:t>他的梦想，于</a:t>
            </a:r>
            <a:r>
              <a:rPr lang="en-US" altLang="zh-TW" sz="2400" dirty="0">
                <a:solidFill>
                  <a:srgbClr val="FF0000"/>
                </a:solidFill>
                <a:latin typeface="华文细黑"/>
                <a:ea typeface="华文细黑"/>
                <a:cs typeface="华文细黑"/>
              </a:rPr>
              <a:t>1960</a:t>
            </a:r>
            <a:r>
              <a:rPr lang="zh-TW" altLang="en-US" sz="2400" dirty="0">
                <a:solidFill>
                  <a:srgbClr val="FF0000"/>
                </a:solidFill>
                <a:latin typeface="华文细黑"/>
                <a:ea typeface="华文细黑"/>
                <a:cs typeface="华文细黑"/>
              </a:rPr>
              <a:t>年开始创办</a:t>
            </a:r>
            <a:r>
              <a:rPr lang="en-US" altLang="zh-TW" sz="2400" dirty="0" err="1">
                <a:solidFill>
                  <a:srgbClr val="FF0000"/>
                </a:solidFill>
                <a:latin typeface="华文细黑"/>
                <a:ea typeface="华文细黑"/>
                <a:cs typeface="华文细黑"/>
              </a:rPr>
              <a:t>Coinco</a:t>
            </a:r>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27</a:t>
            </a:r>
            <a:r>
              <a:rPr lang="zh-TW" altLang="en-US" sz="2400" dirty="0">
                <a:solidFill>
                  <a:srgbClr val="FF0000"/>
                </a:solidFill>
                <a:latin typeface="华文细黑"/>
                <a:ea typeface="华文细黑"/>
                <a:cs typeface="华文细黑"/>
              </a:rPr>
              <a:t>岁。后</a:t>
            </a:r>
            <a:r>
              <a:rPr lang="zh-TW" altLang="en-US" sz="2400" dirty="0" smtClean="0">
                <a:solidFill>
                  <a:srgbClr val="FF0000"/>
                </a:solidFill>
                <a:latin typeface="华文细黑"/>
                <a:ea typeface="华文细黑"/>
                <a:cs typeface="华文细黑"/>
              </a:rPr>
              <a:t>来他们添加了</a:t>
            </a:r>
            <a:r>
              <a:rPr lang="en-US" altLang="zh-TW" sz="2400" dirty="0" err="1">
                <a:solidFill>
                  <a:srgbClr val="FF0000"/>
                </a:solidFill>
                <a:latin typeface="华文细黑"/>
                <a:ea typeface="华文细黑"/>
                <a:cs typeface="华文细黑"/>
              </a:rPr>
              <a:t>Morco</a:t>
            </a:r>
            <a:r>
              <a:rPr lang="zh-TW" altLang="en-US" sz="2400" dirty="0">
                <a:solidFill>
                  <a:srgbClr val="FF0000"/>
                </a:solidFill>
                <a:latin typeface="华文细黑"/>
                <a:ea typeface="华文细黑"/>
                <a:cs typeface="华文细黑"/>
              </a:rPr>
              <a:t>和</a:t>
            </a:r>
            <a:r>
              <a:rPr lang="en-US" altLang="zh-TW" sz="2400" dirty="0" err="1" smtClean="0">
                <a:solidFill>
                  <a:srgbClr val="FF0000"/>
                </a:solidFill>
                <a:latin typeface="华文细黑"/>
                <a:ea typeface="华文细黑"/>
                <a:cs typeface="华文细黑"/>
              </a:rPr>
              <a:t>Comor</a:t>
            </a:r>
            <a:r>
              <a:rPr lang="zh-TW" altLang="en-US" sz="2400" dirty="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p:txBody>
      </p:sp>
      <p:sp>
        <p:nvSpPr>
          <p:cNvPr id="7" name="Rectangle 6"/>
          <p:cNvSpPr/>
          <p:nvPr/>
        </p:nvSpPr>
        <p:spPr>
          <a:xfrm>
            <a:off x="-20441" y="1054858"/>
            <a:ext cx="5132280" cy="1200328"/>
          </a:xfrm>
          <a:prstGeom prst="rect">
            <a:avLst/>
          </a:prstGeom>
        </p:spPr>
        <p:txBody>
          <a:bodyPr wrap="square">
            <a:spAutoFit/>
          </a:bodyPr>
          <a:lstStyle/>
          <a:p>
            <a:r>
              <a:rPr lang="en-US" sz="2400" dirty="0" smtClean="0"/>
              <a:t>My </a:t>
            </a:r>
            <a:r>
              <a:rPr lang="en-US" sz="2400" dirty="0"/>
              <a:t>dad followed his dream and started </a:t>
            </a:r>
            <a:r>
              <a:rPr lang="en-US" sz="2400" dirty="0" err="1"/>
              <a:t>Coinco</a:t>
            </a:r>
            <a:r>
              <a:rPr lang="en-US" sz="2400" dirty="0"/>
              <a:t> in 1960 at the age of 27</a:t>
            </a:r>
            <a:r>
              <a:rPr lang="en-US" sz="2400" dirty="0" smtClean="0"/>
              <a:t>.Later </a:t>
            </a:r>
            <a:r>
              <a:rPr lang="en-US" sz="2400" dirty="0"/>
              <a:t>they added </a:t>
            </a:r>
            <a:r>
              <a:rPr lang="en-US" sz="2400" dirty="0" err="1"/>
              <a:t>Morco</a:t>
            </a:r>
            <a:r>
              <a:rPr lang="en-US" sz="2400" dirty="0"/>
              <a:t> and </a:t>
            </a:r>
            <a:r>
              <a:rPr lang="en-US" sz="2400" dirty="0" err="1"/>
              <a:t>Comor</a:t>
            </a:r>
            <a:r>
              <a:rPr lang="en-US" sz="2400" dirty="0"/>
              <a:t>. </a:t>
            </a:r>
            <a:endParaRPr lang="en-US" sz="2400" dirty="0" smtClean="0"/>
          </a:p>
        </p:txBody>
      </p:sp>
      <p:sp>
        <p:nvSpPr>
          <p:cNvPr id="6" name="TextBox 5"/>
          <p:cNvSpPr txBox="1"/>
          <p:nvPr/>
        </p:nvSpPr>
        <p:spPr>
          <a:xfrm>
            <a:off x="8708531" y="636371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smtClean="0">
                <a:solidFill>
                  <a:srgbClr val="008000"/>
                </a:solidFill>
                <a:latin typeface="Arial Narrow"/>
                <a:ea typeface="华文细黑"/>
                <a:cs typeface="Arial Narrow"/>
              </a:rPr>
              <a:t>7</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sp>
        <p:nvSpPr>
          <p:cNvPr id="5" name="TextBox 4"/>
          <p:cNvSpPr txBox="1"/>
          <p:nvPr/>
        </p:nvSpPr>
        <p:spPr>
          <a:xfrm>
            <a:off x="306638" y="5288340"/>
            <a:ext cx="8485011" cy="1569660"/>
          </a:xfrm>
          <a:prstGeom prst="rect">
            <a:avLst/>
          </a:prstGeom>
          <a:solidFill>
            <a:srgbClr val="FFD153"/>
          </a:solidFill>
        </p:spPr>
        <p:txBody>
          <a:bodyPr wrap="square" rtlCol="0">
            <a:spAutoFit/>
          </a:bodyPr>
          <a:lstStyle/>
          <a:p>
            <a:pPr algn="ctr"/>
            <a:r>
              <a:rPr lang="zh-CN" altLang="en-US" sz="2400" b="1" dirty="0" smtClean="0">
                <a:solidFill>
                  <a:srgbClr val="FF0000"/>
                </a:solidFill>
                <a:latin typeface="华文细黑"/>
                <a:ea typeface="华文细黑"/>
                <a:cs typeface="华文细黑"/>
              </a:rPr>
              <a:t>生活应用</a:t>
            </a:r>
            <a:r>
              <a:rPr lang="zh-CN" altLang="en-US" sz="2400" b="1" dirty="0" smtClean="0">
                <a:solidFill>
                  <a:srgbClr val="FF0000"/>
                </a:solidFill>
                <a:latin typeface="华文细黑"/>
                <a:ea typeface="华文细黑"/>
                <a:cs typeface="华文细黑"/>
              </a:rPr>
              <a:t>二</a:t>
            </a:r>
            <a:r>
              <a:rPr lang="zh-CN" altLang="zh-CN" sz="2400" b="1"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当</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给我们一个梦想时，</a:t>
            </a:r>
            <a:endParaRPr lang="en-US" altLang="zh-TW" sz="2400" dirty="0" smtClean="0">
              <a:solidFill>
                <a:srgbClr val="FF0000"/>
              </a:solidFill>
              <a:latin typeface="华文细黑"/>
              <a:ea typeface="华文细黑"/>
              <a:cs typeface="华文细黑"/>
            </a:endParaRPr>
          </a:p>
          <a:p>
            <a:pPr algn="ctr"/>
            <a:r>
              <a:rPr lang="zh-CN" altLang="en-US" sz="2400" dirty="0" smtClean="0">
                <a:solidFill>
                  <a:srgbClr val="FF0000"/>
                </a:solidFill>
                <a:latin typeface="华文细黑"/>
                <a:ea typeface="华文细黑"/>
                <a:cs typeface="华文细黑"/>
              </a:rPr>
              <a:t>我们</a:t>
            </a:r>
            <a:r>
              <a:rPr lang="zh-TW" altLang="en-US" sz="2400" dirty="0" smtClean="0">
                <a:solidFill>
                  <a:srgbClr val="FF0000"/>
                </a:solidFill>
                <a:latin typeface="华文细黑"/>
                <a:ea typeface="华文细黑"/>
                <a:cs typeface="华文细黑"/>
              </a:rPr>
              <a:t>需要忠诚</a:t>
            </a:r>
            <a:r>
              <a:rPr lang="zh-TW" altLang="en-US" sz="2400" dirty="0">
                <a:solidFill>
                  <a:srgbClr val="FF0000"/>
                </a:solidFill>
                <a:latin typeface="华文细黑"/>
                <a:ea typeface="华文细黑"/>
                <a:cs typeface="华文细黑"/>
              </a:rPr>
              <a:t>，决心和努力。</a:t>
            </a:r>
            <a:endParaRPr lang="en-US" sz="2400" dirty="0">
              <a:solidFill>
                <a:srgbClr val="FF0000"/>
              </a:solidFill>
              <a:latin typeface="华文细黑"/>
              <a:ea typeface="华文细黑"/>
              <a:cs typeface="华文细黑"/>
            </a:endParaRPr>
          </a:p>
          <a:p>
            <a:pPr algn="ctr"/>
            <a:r>
              <a:rPr lang="en-US" sz="2400" b="1" dirty="0" smtClean="0"/>
              <a:t>Life </a:t>
            </a:r>
            <a:r>
              <a:rPr lang="en-US" sz="2400" b="1" dirty="0" smtClean="0"/>
              <a:t>Application </a:t>
            </a:r>
            <a:r>
              <a:rPr lang="en-US" sz="2400" b="1" dirty="0"/>
              <a:t>#2:</a:t>
            </a:r>
            <a:r>
              <a:rPr lang="en-US" sz="2400" dirty="0"/>
              <a:t> When God gives us a dream, </a:t>
            </a:r>
            <a:r>
              <a:rPr lang="en-US" sz="2400" dirty="0" smtClean="0"/>
              <a:t>we need </a:t>
            </a:r>
          </a:p>
          <a:p>
            <a:pPr algn="ctr"/>
            <a:r>
              <a:rPr lang="en-US" sz="2400" dirty="0" smtClean="0"/>
              <a:t>faithfulness</a:t>
            </a:r>
            <a:r>
              <a:rPr lang="en-US" sz="2400" dirty="0"/>
              <a:t>, determination, and effort on our part. </a:t>
            </a:r>
          </a:p>
        </p:txBody>
      </p:sp>
      <p:pic>
        <p:nvPicPr>
          <p:cNvPr id="2" name="Picture 1"/>
          <p:cNvPicPr>
            <a:picLocks noChangeAspect="1"/>
          </p:cNvPicPr>
          <p:nvPr/>
        </p:nvPicPr>
        <p:blipFill>
          <a:blip r:embed="rId3"/>
          <a:stretch>
            <a:fillRect/>
          </a:stretch>
        </p:blipFill>
        <p:spPr>
          <a:xfrm>
            <a:off x="5092599" y="0"/>
            <a:ext cx="4051400" cy="2430840"/>
          </a:xfrm>
          <a:prstGeom prst="rect">
            <a:avLst/>
          </a:prstGeom>
        </p:spPr>
      </p:pic>
      <p:pic>
        <p:nvPicPr>
          <p:cNvPr id="3" name="Picture 2"/>
          <p:cNvPicPr>
            <a:picLocks noChangeAspect="1"/>
          </p:cNvPicPr>
          <p:nvPr/>
        </p:nvPicPr>
        <p:blipFill>
          <a:blip r:embed="rId4"/>
          <a:stretch>
            <a:fillRect/>
          </a:stretch>
        </p:blipFill>
        <p:spPr>
          <a:xfrm>
            <a:off x="5334000" y="2430840"/>
            <a:ext cx="3810000" cy="2857500"/>
          </a:xfrm>
          <a:prstGeom prst="rect">
            <a:avLst/>
          </a:prstGeom>
        </p:spPr>
      </p:pic>
      <p:sp>
        <p:nvSpPr>
          <p:cNvPr id="9" name="Rectangle 8"/>
          <p:cNvSpPr/>
          <p:nvPr/>
        </p:nvSpPr>
        <p:spPr>
          <a:xfrm>
            <a:off x="18038" y="2495220"/>
            <a:ext cx="5132280" cy="2677656"/>
          </a:xfrm>
          <a:prstGeom prst="rect">
            <a:avLst/>
          </a:prstGeom>
        </p:spPr>
        <p:txBody>
          <a:bodyPr wrap="square">
            <a:spAutoFit/>
          </a:bodyPr>
          <a:lstStyle/>
          <a:p>
            <a:r>
              <a:rPr lang="zh-TW" altLang="en-US" sz="2400" dirty="0">
                <a:solidFill>
                  <a:srgbClr val="FF0000"/>
                </a:solidFill>
                <a:latin typeface="华文细黑"/>
                <a:ea typeface="华文细黑"/>
                <a:cs typeface="华文细黑"/>
              </a:rPr>
              <a:t>我跟随我的梦想去台湾，并于</a:t>
            </a:r>
            <a:r>
              <a:rPr lang="en-US" altLang="zh-TW" sz="2400" dirty="0" smtClean="0">
                <a:solidFill>
                  <a:srgbClr val="FF0000"/>
                </a:solidFill>
                <a:latin typeface="华文细黑"/>
                <a:ea typeface="华文细黑"/>
                <a:cs typeface="华文细黑"/>
              </a:rPr>
              <a:t>1983</a:t>
            </a:r>
            <a:r>
              <a:rPr lang="zh-TW" altLang="en-US" sz="2400" dirty="0" smtClean="0">
                <a:solidFill>
                  <a:srgbClr val="FF0000"/>
                </a:solidFill>
                <a:latin typeface="华文细黑"/>
                <a:ea typeface="华文细黑"/>
                <a:cs typeface="华文细黑"/>
              </a:rPr>
              <a:t>年</a:t>
            </a:r>
            <a:r>
              <a:rPr lang="zh-CN" altLang="en-US" sz="2400" dirty="0" smtClean="0">
                <a:solidFill>
                  <a:srgbClr val="FF0000"/>
                </a:solidFill>
                <a:latin typeface="华文细黑"/>
                <a:ea typeface="华文细黑"/>
                <a:cs typeface="华文细黑"/>
              </a:rPr>
              <a:t>建立</a:t>
            </a:r>
            <a:r>
              <a:rPr lang="zh-CN" altLang="en-US" sz="2400" dirty="0" smtClean="0">
                <a:solidFill>
                  <a:srgbClr val="FF0000"/>
                </a:solidFill>
                <a:latin typeface="华文细黑"/>
                <a:ea typeface="华文细黑"/>
                <a:cs typeface="华文细黑"/>
              </a:rPr>
              <a:t>六</a:t>
            </a:r>
            <a:r>
              <a:rPr lang="zh-CN" altLang="en-US" sz="2400" dirty="0">
                <a:solidFill>
                  <a:srgbClr val="FF0000"/>
                </a:solidFill>
                <a:latin typeface="华文细黑"/>
                <a:ea typeface="华文细黑"/>
                <a:cs typeface="华文细黑"/>
              </a:rPr>
              <a:t>宝</a:t>
            </a:r>
            <a:r>
              <a:rPr lang="zh-TW" altLang="en-US" sz="2400" dirty="0" smtClean="0">
                <a:solidFill>
                  <a:srgbClr val="FF0000"/>
                </a:solidFill>
                <a:latin typeface="华文细黑"/>
                <a:ea typeface="华文细黑"/>
                <a:cs typeface="华文细黑"/>
              </a:rPr>
              <a:t>教会</a:t>
            </a:r>
            <a:r>
              <a:rPr lang="zh-CN" altLang="en-US" sz="2400" dirty="0" smtClean="0">
                <a:solidFill>
                  <a:srgbClr val="FF0000"/>
                </a:solidFill>
                <a:latin typeface="华文细黑"/>
                <a:ea typeface="华文细黑"/>
                <a:cs typeface="华文细黑"/>
              </a:rPr>
              <a:t>，时年</a:t>
            </a:r>
            <a:r>
              <a:rPr lang="en-US" altLang="zh-TW" sz="2400" dirty="0">
                <a:solidFill>
                  <a:srgbClr val="FF0000"/>
                </a:solidFill>
                <a:latin typeface="华文细黑"/>
                <a:ea typeface="华文细黑"/>
                <a:cs typeface="华文细黑"/>
              </a:rPr>
              <a:t>29</a:t>
            </a:r>
            <a:r>
              <a:rPr lang="zh-TW" altLang="en-US" sz="2400" dirty="0">
                <a:solidFill>
                  <a:srgbClr val="FF0000"/>
                </a:solidFill>
                <a:latin typeface="华文细黑"/>
                <a:ea typeface="华文细黑"/>
                <a:cs typeface="华文细黑"/>
              </a:rPr>
              <a:t>岁。</a:t>
            </a:r>
            <a:r>
              <a:rPr lang="zh-TW" altLang="en-US" sz="2400" dirty="0">
                <a:solidFill>
                  <a:srgbClr val="FF0000"/>
                </a:solidFill>
                <a:latin typeface="华文细黑"/>
                <a:ea typeface="华文细黑"/>
                <a:cs typeface="华文细黑"/>
              </a:rPr>
              <a:t>今年他们正在庆</a:t>
            </a:r>
            <a:r>
              <a:rPr lang="zh-TW" altLang="en-US" sz="2400" dirty="0" smtClean="0">
                <a:solidFill>
                  <a:srgbClr val="FF0000"/>
                </a:solidFill>
                <a:latin typeface="华文细黑"/>
                <a:ea typeface="华文细黑"/>
                <a:cs typeface="华文细黑"/>
              </a:rPr>
              <a:t>祝</a:t>
            </a:r>
            <a:r>
              <a:rPr lang="zh-CN" altLang="en-US" sz="2400" dirty="0" smtClean="0">
                <a:solidFill>
                  <a:srgbClr val="FF0000"/>
                </a:solidFill>
                <a:latin typeface="华文细黑"/>
                <a:ea typeface="华文细黑"/>
                <a:cs typeface="华文细黑"/>
              </a:rPr>
              <a:t>教会成立</a:t>
            </a:r>
            <a:r>
              <a:rPr lang="en-US" altLang="zh-TW" sz="2400" dirty="0" smtClean="0">
                <a:solidFill>
                  <a:srgbClr val="FF0000"/>
                </a:solidFill>
                <a:latin typeface="华文细黑"/>
                <a:ea typeface="华文细黑"/>
                <a:cs typeface="华文细黑"/>
              </a:rPr>
              <a:t>35</a:t>
            </a:r>
            <a:r>
              <a:rPr lang="zh-TW" altLang="en-US" sz="2400" dirty="0">
                <a:solidFill>
                  <a:srgbClr val="FF0000"/>
                </a:solidFill>
                <a:latin typeface="华文细黑"/>
                <a:ea typeface="华文细黑"/>
                <a:cs typeface="华文细黑"/>
              </a:rPr>
              <a:t>周年</a:t>
            </a:r>
            <a:r>
              <a:rPr lang="zh-TW" altLang="en-US" sz="2400" dirty="0" smtClean="0">
                <a:solidFill>
                  <a:srgbClr val="FF0000"/>
                </a:solidFill>
                <a:latin typeface="华文细黑"/>
                <a:ea typeface="华文细黑"/>
                <a:cs typeface="华文细黑"/>
              </a:rPr>
              <a:t>。</a:t>
            </a:r>
            <a:endParaRPr lang="en-US" sz="2400" dirty="0" smtClean="0"/>
          </a:p>
          <a:p>
            <a:r>
              <a:rPr lang="en-US" sz="2400" dirty="0" smtClean="0"/>
              <a:t>I </a:t>
            </a:r>
            <a:r>
              <a:rPr lang="en-US" sz="2400" dirty="0"/>
              <a:t>followed my dream to go to Taiwan and to start </a:t>
            </a:r>
            <a:r>
              <a:rPr lang="en-US" sz="2400" dirty="0" err="1"/>
              <a:t>LiuBau</a:t>
            </a:r>
            <a:r>
              <a:rPr lang="en-US" sz="2400" dirty="0"/>
              <a:t> Church in 1983 at the age of 29. This year they are celebrating their 35 Anniversary. </a:t>
            </a:r>
            <a:endParaRPr lang="en-US" sz="2400" dirty="0" smtClean="0"/>
          </a:p>
        </p:txBody>
      </p:sp>
    </p:spTree>
    <p:extLst>
      <p:ext uri="{BB962C8B-B14F-4D97-AF65-F5344CB8AC3E}">
        <p14:creationId xmlns:p14="http://schemas.microsoft.com/office/powerpoint/2010/main" val="694663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0434"/>
            <a:ext cx="9144000" cy="1200328"/>
          </a:xfrm>
          <a:prstGeom prst="rect">
            <a:avLst/>
          </a:prstGeom>
          <a:noFill/>
        </p:spPr>
        <p:txBody>
          <a:bodyPr wrap="square">
            <a:spAutoFit/>
          </a:bodyPr>
          <a:lstStyle/>
          <a:p>
            <a:r>
              <a:rPr lang="zh-CN" altLang="en-US" sz="2400" dirty="0" smtClean="0">
                <a:solidFill>
                  <a:srgbClr val="FF0000"/>
                </a:solidFill>
                <a:latin typeface="华文细黑"/>
                <a:ea typeface="华文细黑"/>
                <a:cs typeface="华文细黑"/>
              </a:rPr>
              <a:t>二。</a:t>
            </a:r>
            <a:r>
              <a:rPr lang="zh-TW" altLang="en-US" sz="2400" dirty="0" smtClean="0">
                <a:solidFill>
                  <a:srgbClr val="FF0000"/>
                </a:solidFill>
                <a:latin typeface="华文细黑"/>
                <a:ea typeface="华文细黑"/>
                <a:cs typeface="华文细黑"/>
              </a:rPr>
              <a:t>困难</a:t>
            </a:r>
            <a:r>
              <a:rPr lang="zh-TW" altLang="en-US" sz="2400" dirty="0">
                <a:solidFill>
                  <a:srgbClr val="FF0000"/>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他的家庭困难</a:t>
            </a:r>
            <a:r>
              <a:rPr lang="zh-TW" altLang="en-US" sz="2400" dirty="0">
                <a:solidFill>
                  <a:srgbClr val="FF0000"/>
                </a:solidFill>
                <a:latin typeface="华文细黑"/>
                <a:ea typeface="华文细黑"/>
                <a:cs typeface="华文细黑"/>
              </a:rPr>
              <a:t>。 （</a:t>
            </a:r>
            <a:r>
              <a:rPr lang="en-US" altLang="zh-TW" sz="2400" dirty="0">
                <a:solidFill>
                  <a:srgbClr val="FF0000"/>
                </a:solidFill>
                <a:latin typeface="华文细黑"/>
                <a:ea typeface="华文细黑"/>
                <a:cs typeface="华文细黑"/>
              </a:rPr>
              <a:t>1</a:t>
            </a:r>
            <a:r>
              <a:rPr lang="zh-TW" altLang="en-US" sz="2400" dirty="0">
                <a:solidFill>
                  <a:srgbClr val="FF0000"/>
                </a:solidFill>
                <a:latin typeface="华文细黑"/>
                <a:ea typeface="华文细黑"/>
                <a:cs typeface="华文细黑"/>
              </a:rPr>
              <a:t>）他被他的兄弟们所恨。 </a:t>
            </a:r>
            <a:endParaRPr lang="en-US" altLang="zh-TW" sz="2400" dirty="0" smtClean="0">
              <a:solidFill>
                <a:srgbClr val="FF0000"/>
              </a:solidFill>
              <a:latin typeface="华文细黑"/>
              <a:ea typeface="华文细黑"/>
              <a:cs typeface="华文细黑"/>
            </a:endParaRPr>
          </a:p>
          <a:p>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a</a:t>
            </a:r>
            <a:r>
              <a:rPr lang="zh-TW"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他</a:t>
            </a:r>
            <a:r>
              <a:rPr lang="zh-CN" altLang="en-US" sz="2400" dirty="0" smtClean="0">
                <a:solidFill>
                  <a:srgbClr val="FF0000"/>
                </a:solidFill>
                <a:latin typeface="华文细黑"/>
                <a:ea typeface="华文细黑"/>
                <a:cs typeface="华文细黑"/>
              </a:rPr>
              <a:t>告</a:t>
            </a:r>
            <a:r>
              <a:rPr lang="zh-TW" altLang="en-US" sz="2400" dirty="0" smtClean="0">
                <a:solidFill>
                  <a:srgbClr val="FF0000"/>
                </a:solidFill>
                <a:latin typeface="华文细黑"/>
                <a:ea typeface="华文细黑"/>
                <a:cs typeface="华文细黑"/>
              </a:rPr>
              <a:t>发</a:t>
            </a:r>
            <a:r>
              <a:rPr lang="zh-TW" altLang="en-US" sz="2400" dirty="0">
                <a:solidFill>
                  <a:srgbClr val="FF0000"/>
                </a:solidFill>
                <a:latin typeface="华文细黑"/>
                <a:ea typeface="华文细黑"/>
                <a:cs typeface="华文细黑"/>
              </a:rPr>
              <a:t>了他的兄弟。 </a:t>
            </a:r>
            <a:r>
              <a:rPr lang="zh-TW"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约瑟</a:t>
            </a:r>
            <a:r>
              <a:rPr lang="en-US" sz="2400" dirty="0">
                <a:solidFill>
                  <a:srgbClr val="0000FF"/>
                </a:solidFill>
                <a:latin typeface="华文细黑"/>
                <a:ea typeface="华文细黑"/>
                <a:cs typeface="华文细黑"/>
              </a:rPr>
              <a:t>十七岁与他哥哥们一同</a:t>
            </a:r>
            <a:r>
              <a:rPr lang="en-US" sz="2400" dirty="0" smtClean="0">
                <a:solidFill>
                  <a:srgbClr val="0000FF"/>
                </a:solidFill>
                <a:latin typeface="华文细黑"/>
                <a:ea typeface="华文细黑"/>
                <a:cs typeface="华文细黑"/>
              </a:rPr>
              <a:t>牧羊…约瑟</a:t>
            </a:r>
            <a:r>
              <a:rPr lang="en-US" sz="2400" dirty="0">
                <a:solidFill>
                  <a:srgbClr val="0000FF"/>
                </a:solidFill>
                <a:latin typeface="华文细黑"/>
                <a:ea typeface="华文细黑"/>
                <a:cs typeface="华文细黑"/>
              </a:rPr>
              <a:t>将他哥哥们的恶行报给他们的</a:t>
            </a:r>
            <a:r>
              <a:rPr lang="en-US" sz="2400" dirty="0" smtClean="0">
                <a:solidFill>
                  <a:srgbClr val="0000FF"/>
                </a:solidFill>
                <a:latin typeface="华文细黑"/>
                <a:ea typeface="华文细黑"/>
                <a:cs typeface="华文细黑"/>
              </a:rPr>
              <a:t>父亲</a:t>
            </a:r>
            <a:r>
              <a:rPr lang="zh-TW" altLang="en-US" sz="2400" dirty="0" smtClean="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37:2</a:t>
            </a:r>
            <a:r>
              <a:rPr lang="zh-TW" altLang="en-US" sz="2400" dirty="0">
                <a:solidFill>
                  <a:srgbClr val="0000FF"/>
                </a:solidFill>
                <a:latin typeface="华文细黑"/>
                <a:ea typeface="华文细黑"/>
                <a:cs typeface="华文细黑"/>
              </a:rPr>
              <a:t>）。 </a:t>
            </a:r>
            <a:endParaRPr lang="en-US" altLang="zh-TW" sz="2400" dirty="0" smtClean="0">
              <a:solidFill>
                <a:srgbClr val="0000FF"/>
              </a:solidFill>
              <a:latin typeface="华文细黑"/>
              <a:ea typeface="华文细黑"/>
              <a:cs typeface="华文细黑"/>
            </a:endParaRPr>
          </a:p>
        </p:txBody>
      </p:sp>
      <p:sp>
        <p:nvSpPr>
          <p:cNvPr id="9" name="Rectangle 8"/>
          <p:cNvSpPr/>
          <p:nvPr/>
        </p:nvSpPr>
        <p:spPr>
          <a:xfrm>
            <a:off x="-17436" y="2250490"/>
            <a:ext cx="9161436" cy="1569660"/>
          </a:xfrm>
          <a:prstGeom prst="rect">
            <a:avLst/>
          </a:prstGeom>
          <a:noFill/>
        </p:spPr>
        <p:txBody>
          <a:bodyPr wrap="square">
            <a:spAutoFit/>
          </a:bodyPr>
          <a:lstStyle/>
          <a:p>
            <a:r>
              <a:rPr lang="en-US" sz="2400" b="1" dirty="0"/>
              <a:t>2. D</a:t>
            </a:r>
            <a:r>
              <a:rPr lang="en-US" sz="2400" b="1" dirty="0" smtClean="0"/>
              <a:t>ifficulties</a:t>
            </a:r>
            <a:r>
              <a:rPr lang="en-US" sz="2400" b="1" dirty="0"/>
              <a:t>. </a:t>
            </a:r>
            <a:r>
              <a:rPr lang="en-US" sz="2400" b="1" dirty="0" smtClean="0"/>
              <a:t>A. His </a:t>
            </a:r>
            <a:r>
              <a:rPr lang="en-US" sz="2400" b="1" dirty="0"/>
              <a:t>family difficulties.</a:t>
            </a:r>
            <a:r>
              <a:rPr lang="en-US" sz="2400" dirty="0"/>
              <a:t> </a:t>
            </a:r>
            <a:r>
              <a:rPr lang="en-US" sz="2400" dirty="0" smtClean="0"/>
              <a:t>(</a:t>
            </a:r>
            <a:r>
              <a:rPr lang="en-US" sz="2400" dirty="0"/>
              <a:t>1)He was hated by his brothers. (a)He tattled on his brothers. </a:t>
            </a:r>
            <a:r>
              <a:rPr lang="en-US" sz="2400" dirty="0">
                <a:solidFill>
                  <a:srgbClr val="0000FF"/>
                </a:solidFill>
              </a:rPr>
              <a:t>“Joseph, a young man of seventeen, was tending the flocks with his brothers… and he brought their father a bad report about them”(37:2).</a:t>
            </a:r>
            <a:r>
              <a:rPr lang="en-US" sz="2400" dirty="0"/>
              <a:t> </a:t>
            </a:r>
            <a:endParaRPr lang="en-US" sz="2400" dirty="0">
              <a:solidFill>
                <a:srgbClr val="0000FF"/>
              </a:solidFill>
            </a:endParaRPr>
          </a:p>
        </p:txBody>
      </p:sp>
      <p:sp>
        <p:nvSpPr>
          <p:cNvPr id="6" name="TextBox 5"/>
          <p:cNvSpPr txBox="1"/>
          <p:nvPr/>
        </p:nvSpPr>
        <p:spPr>
          <a:xfrm>
            <a:off x="8704719" y="8873000"/>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(6)</a:t>
            </a:r>
            <a:endParaRPr lang="en-US" sz="2800" dirty="0">
              <a:solidFill>
                <a:srgbClr val="008000"/>
              </a:solidFill>
              <a:latin typeface="Arial Narrow"/>
              <a:ea typeface="华文细黑"/>
              <a:cs typeface="Arial Narrow"/>
            </a:endParaRPr>
          </a:p>
        </p:txBody>
      </p:sp>
      <p:sp>
        <p:nvSpPr>
          <p:cNvPr id="7" name="TextBox 6"/>
          <p:cNvSpPr txBox="1"/>
          <p:nvPr/>
        </p:nvSpPr>
        <p:spPr>
          <a:xfrm>
            <a:off x="8645379" y="6404325"/>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zh-CN" altLang="zh-CN" sz="2800" dirty="0">
                <a:solidFill>
                  <a:srgbClr val="008000"/>
                </a:solidFill>
                <a:latin typeface="Arial Narrow"/>
                <a:ea typeface="华文细黑"/>
                <a:cs typeface="Arial Narrow"/>
              </a:rPr>
              <a:t>8</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5406552" y="3623362"/>
            <a:ext cx="3737448" cy="2703987"/>
          </a:xfrm>
          <a:prstGeom prst="rect">
            <a:avLst/>
          </a:prstGeom>
        </p:spPr>
      </p:pic>
      <p:sp>
        <p:nvSpPr>
          <p:cNvPr id="10" name="Rectangle 9"/>
          <p:cNvSpPr/>
          <p:nvPr/>
        </p:nvSpPr>
        <p:spPr>
          <a:xfrm>
            <a:off x="0" y="3738338"/>
            <a:ext cx="5406552" cy="3046988"/>
          </a:xfrm>
          <a:prstGeom prst="rect">
            <a:avLst/>
          </a:prstGeom>
          <a:noFill/>
        </p:spPr>
        <p:txBody>
          <a:bodyPr wrap="square">
            <a:spAutoFit/>
          </a:bodyPr>
          <a:lstStyle/>
          <a:p>
            <a:r>
              <a:rPr lang="en-US" sz="2400" dirty="0"/>
              <a:t>(b)He was favored by his father. </a:t>
            </a:r>
            <a:r>
              <a:rPr lang="en-US" sz="2400" dirty="0">
                <a:solidFill>
                  <a:srgbClr val="0000FF"/>
                </a:solidFill>
              </a:rPr>
              <a:t>“Now Israel loved Joseph more than any of his other sons, because he had been born to him in his old age; and he made an ornate robe for </a:t>
            </a:r>
            <a:r>
              <a:rPr lang="en-US" sz="2400" dirty="0" err="1">
                <a:solidFill>
                  <a:srgbClr val="0000FF"/>
                </a:solidFill>
              </a:rPr>
              <a:t>him.When</a:t>
            </a:r>
            <a:r>
              <a:rPr lang="en-US" sz="2400" dirty="0">
                <a:solidFill>
                  <a:srgbClr val="0000FF"/>
                </a:solidFill>
              </a:rPr>
              <a:t> his brothers saw that their father loved him more than any of them, they hated him and could not speak a kind word to him”(37:3-4). </a:t>
            </a:r>
          </a:p>
        </p:txBody>
      </p:sp>
      <p:sp>
        <p:nvSpPr>
          <p:cNvPr id="11" name="Rectangle 10"/>
          <p:cNvSpPr/>
          <p:nvPr/>
        </p:nvSpPr>
        <p:spPr>
          <a:xfrm>
            <a:off x="21044" y="1102367"/>
            <a:ext cx="9144000" cy="1200328"/>
          </a:xfrm>
          <a:prstGeom prst="rect">
            <a:avLst/>
          </a:prstGeom>
          <a:noFill/>
        </p:spPr>
        <p:txBody>
          <a:bodyPr wrap="square">
            <a:spAutoFit/>
          </a:bodyPr>
          <a:lstStyle/>
          <a:p>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b</a:t>
            </a:r>
            <a:r>
              <a:rPr lang="zh-TW" altLang="en-US" sz="2400" dirty="0">
                <a:solidFill>
                  <a:srgbClr val="FF0000"/>
                </a:solidFill>
                <a:latin typeface="华文细黑"/>
                <a:ea typeface="华文细黑"/>
                <a:cs typeface="华文细黑"/>
              </a:rPr>
              <a:t>）他受到父亲的</a:t>
            </a:r>
            <a:r>
              <a:rPr lang="zh-CN" altLang="en-US" sz="2400" dirty="0">
                <a:solidFill>
                  <a:srgbClr val="FF0000"/>
                </a:solidFill>
                <a:latin typeface="华文细黑"/>
                <a:ea typeface="华文细黑"/>
                <a:cs typeface="华文细黑"/>
              </a:rPr>
              <a:t>偏爱</a:t>
            </a:r>
            <a:r>
              <a:rPr lang="zh-TW" altLang="en-US" sz="2400" dirty="0">
                <a:solidFill>
                  <a:srgbClr val="FF0000"/>
                </a:solidFill>
                <a:latin typeface="华文细黑"/>
                <a:ea typeface="华文细黑"/>
                <a:cs typeface="华文细黑"/>
              </a:rPr>
              <a:t>。</a:t>
            </a:r>
            <a:r>
              <a:rPr lang="zh-TW" altLang="en-US" sz="2400" dirty="0">
                <a:solidFill>
                  <a:srgbClr val="0000FF"/>
                </a:solidFill>
                <a:latin typeface="华文细黑"/>
                <a:ea typeface="华文细黑"/>
                <a:cs typeface="华文细黑"/>
              </a:rPr>
              <a:t> “</a:t>
            </a:r>
            <a:r>
              <a:rPr lang="en-US" sz="2400" dirty="0">
                <a:solidFill>
                  <a:srgbClr val="0000FF"/>
                </a:solidFill>
                <a:latin typeface="华文细黑"/>
                <a:ea typeface="华文细黑"/>
                <a:cs typeface="华文细黑"/>
              </a:rPr>
              <a:t>以色列原来爱约瑟过于爱他的众子，因为约瑟是他年老生的。他给约瑟作了一件彩衣。约瑟的哥哥们见父亲爱约瑟过于爱他们，就恨约瑟，不与他说和睦的话”(</a:t>
            </a:r>
            <a:r>
              <a:rPr lang="en-US" altLang="zh-TW" sz="2400" dirty="0">
                <a:solidFill>
                  <a:srgbClr val="0000FF"/>
                </a:solidFill>
                <a:latin typeface="华文细黑"/>
                <a:ea typeface="华文细黑"/>
                <a:cs typeface="华文细黑"/>
              </a:rPr>
              <a:t>37:3-4)</a:t>
            </a:r>
            <a:r>
              <a:rPr lang="zh-TW" altLang="en-US" sz="2400" dirty="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4086092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470339</TotalTime>
  <Words>4354</Words>
  <Application>Microsoft Macintosh PowerPoint</Application>
  <PresentationFormat>On-screen Show (4:3)</PresentationFormat>
  <Paragraphs>229</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3114</cp:revision>
  <cp:lastPrinted>2017-04-20T12:26:42Z</cp:lastPrinted>
  <dcterms:created xsi:type="dcterms:W3CDTF">2016-02-20T15:39:29Z</dcterms:created>
  <dcterms:modified xsi:type="dcterms:W3CDTF">2018-03-08T19:47:07Z</dcterms:modified>
</cp:coreProperties>
</file>