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27" r:id="rId2"/>
    <p:sldId id="256" r:id="rId3"/>
    <p:sldId id="296" r:id="rId4"/>
    <p:sldId id="295" r:id="rId5"/>
    <p:sldId id="325" r:id="rId6"/>
    <p:sldId id="297" r:id="rId7"/>
    <p:sldId id="292" r:id="rId8"/>
    <p:sldId id="298" r:id="rId9"/>
    <p:sldId id="300" r:id="rId10"/>
    <p:sldId id="323" r:id="rId11"/>
    <p:sldId id="324" r:id="rId12"/>
    <p:sldId id="319" r:id="rId13"/>
    <p:sldId id="302" r:id="rId14"/>
    <p:sldId id="304" r:id="rId15"/>
    <p:sldId id="305" r:id="rId16"/>
    <p:sldId id="260" r:id="rId17"/>
    <p:sldId id="32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66" d="100"/>
          <a:sy n="66" d="100"/>
        </p:scale>
        <p:origin x="-152"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3/23/17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3/23/17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3/23/17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3/23/17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3/23/17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2" y="1657864"/>
            <a:ext cx="9117338" cy="3407902"/>
          </a:xfrm>
        </p:spPr>
        <p:txBody>
          <a:bodyPr>
            <a:noAutofit/>
          </a:bodyPr>
          <a:lstStyle/>
          <a:p>
            <a:pPr algn="l"/>
            <a:r>
              <a:rPr lang="en-US" sz="4800" b="1" dirty="0">
                <a:solidFill>
                  <a:srgbClr val="000000"/>
                </a:solidFill>
                <a:latin typeface="Arial Narrow"/>
                <a:cs typeface="Arial Narrow"/>
              </a:rPr>
              <a:t>Welcome to </a:t>
            </a:r>
            <a:r>
              <a:rPr lang="en-US" sz="4800" b="1" dirty="0" smtClean="0">
                <a:solidFill>
                  <a:srgbClr val="000000"/>
                </a:solidFill>
                <a:latin typeface="Arial Narrow"/>
                <a:cs typeface="Arial Narrow"/>
              </a:rPr>
              <a:t>Wednesday Bible Study!</a:t>
            </a:r>
            <a:br>
              <a:rPr lang="en-US" sz="4800" b="1" dirty="0" smtClean="0">
                <a:solidFill>
                  <a:srgbClr val="000000"/>
                </a:solidFill>
                <a:latin typeface="Arial Narrow"/>
                <a:cs typeface="Arial Narrow"/>
              </a:rPr>
            </a:br>
            <a:r>
              <a:rPr lang="zh-CN" altLang="en-US" sz="4800" b="1" smtClean="0">
                <a:solidFill>
                  <a:srgbClr val="000000"/>
                </a:solidFill>
                <a:latin typeface="华文细黑"/>
                <a:ea typeface="华文细黑"/>
                <a:cs typeface="华文细黑"/>
              </a:rPr>
              <a:t>欢</a:t>
            </a:r>
            <a:r>
              <a:rPr lang="zh-CN" altLang="en-US" sz="4800" b="1" smtClean="0">
                <a:solidFill>
                  <a:srgbClr val="000000"/>
                </a:solidFill>
                <a:latin typeface="华文细黑"/>
                <a:ea typeface="华文细黑"/>
                <a:cs typeface="华文细黑"/>
              </a:rPr>
              <a:t>迎来参加星期三查经</a:t>
            </a:r>
            <a:r>
              <a:rPr lang="zh-CN" altLang="en-US" sz="4800" b="1" dirty="0" smtClean="0">
                <a:solidFill>
                  <a:srgbClr val="000000"/>
                </a:solidFill>
                <a:latin typeface="华文细黑"/>
                <a:ea typeface="华文细黑"/>
                <a:cs typeface="华文细黑"/>
              </a:rPr>
              <a:t>班！</a:t>
            </a:r>
            <a:r>
              <a:rPr lang="en-US" sz="4800" b="1" dirty="0" smtClean="0">
                <a:solidFill>
                  <a:srgbClr val="000000"/>
                </a:solidFill>
                <a:latin typeface="Arial Narrow"/>
                <a:cs typeface="Arial Narrow"/>
              </a:rPr>
              <a:t/>
            </a:r>
            <a:br>
              <a:rPr lang="en-US" sz="4800" b="1" dirty="0" smtClean="0">
                <a:solidFill>
                  <a:srgbClr val="000000"/>
                </a:solidFill>
                <a:latin typeface="Arial Narrow"/>
                <a:cs typeface="Arial Narrow"/>
              </a:rPr>
            </a:br>
            <a:r>
              <a:rPr lang="en-US" sz="4000" b="1" dirty="0" smtClean="0">
                <a:solidFill>
                  <a:srgbClr val="0000FF"/>
                </a:solidFill>
                <a:latin typeface="Arial Narrow"/>
                <a:cs typeface="Arial Narrow"/>
              </a:rPr>
              <a:t>Santa Fe Towers Apartments</a:t>
            </a:r>
            <a:br>
              <a:rPr lang="en-US" sz="4000" b="1" dirty="0" smtClean="0">
                <a:solidFill>
                  <a:srgbClr val="0000FF"/>
                </a:solidFill>
                <a:latin typeface="Arial Narrow"/>
                <a:cs typeface="Arial Narrow"/>
              </a:rPr>
            </a:br>
            <a:r>
              <a:rPr lang="en-US" sz="4000" b="1" dirty="0" smtClean="0">
                <a:solidFill>
                  <a:srgbClr val="0000FF"/>
                </a:solidFill>
                <a:latin typeface="Arial Narrow"/>
                <a:cs typeface="Arial Narrow"/>
              </a:rPr>
              <a:t>in the Community Room</a:t>
            </a:r>
            <a:br>
              <a:rPr lang="en-US" sz="4000" b="1" dirty="0" smtClean="0">
                <a:solidFill>
                  <a:srgbClr val="0000FF"/>
                </a:solidFill>
                <a:latin typeface="Arial Narrow"/>
                <a:cs typeface="Arial Narrow"/>
              </a:rPr>
            </a:br>
            <a:r>
              <a:rPr lang="en-US" sz="4000" b="1" dirty="0" smtClean="0">
                <a:solidFill>
                  <a:srgbClr val="0000FF"/>
                </a:solidFill>
                <a:latin typeface="Arial Narrow"/>
                <a:cs typeface="Arial Narrow"/>
              </a:rPr>
              <a:t>8101 </a:t>
            </a:r>
            <a:r>
              <a:rPr lang="en-US" sz="4000" b="1" dirty="0">
                <a:solidFill>
                  <a:srgbClr val="0000FF"/>
                </a:solidFill>
                <a:latin typeface="Arial Narrow"/>
                <a:cs typeface="Arial Narrow"/>
              </a:rPr>
              <a:t>S</a:t>
            </a:r>
            <a:r>
              <a:rPr lang="en-US" sz="4000" b="1" dirty="0" smtClean="0">
                <a:solidFill>
                  <a:srgbClr val="0000FF"/>
                </a:solidFill>
                <a:latin typeface="Arial Narrow"/>
                <a:cs typeface="Arial Narrow"/>
              </a:rPr>
              <a:t>anta Fe Drive </a:t>
            </a:r>
            <a:br>
              <a:rPr lang="en-US" sz="4000" b="1" dirty="0" smtClean="0">
                <a:solidFill>
                  <a:srgbClr val="0000FF"/>
                </a:solidFill>
                <a:latin typeface="Arial Narrow"/>
                <a:cs typeface="Arial Narrow"/>
              </a:rPr>
            </a:br>
            <a:r>
              <a:rPr lang="en-US" sz="4000" b="1" dirty="0" smtClean="0">
                <a:solidFill>
                  <a:srgbClr val="0000FF"/>
                </a:solidFill>
                <a:latin typeface="Arial Narrow"/>
                <a:cs typeface="Arial Narrow"/>
              </a:rPr>
              <a:t>Overland Park, KS 66103</a:t>
            </a:r>
            <a:br>
              <a:rPr lang="en-US" sz="4000" b="1" dirty="0" smtClean="0">
                <a:solidFill>
                  <a:srgbClr val="0000FF"/>
                </a:solidFill>
                <a:latin typeface="Arial Narrow"/>
                <a:cs typeface="Arial Narrow"/>
              </a:rPr>
            </a:br>
            <a:r>
              <a:rPr lang="en-US" sz="4000" b="1" dirty="0" smtClean="0">
                <a:solidFill>
                  <a:srgbClr val="FF0000"/>
                </a:solidFill>
                <a:latin typeface="Arial Narrow"/>
                <a:cs typeface="Arial Narrow"/>
              </a:rPr>
              <a:t>In </a:t>
            </a:r>
            <a:r>
              <a:rPr lang="en-US" altLang="zh-CN" sz="4000" b="1" dirty="0" smtClean="0">
                <a:solidFill>
                  <a:srgbClr val="FF0000"/>
                </a:solidFill>
                <a:latin typeface="Arial Narrow"/>
                <a:cs typeface="Arial Narrow"/>
              </a:rPr>
              <a:t>English and in Chinese. </a:t>
            </a:r>
            <a:r>
              <a:rPr lang="zh-CN" altLang="en-US" sz="4000" b="1" dirty="0" smtClean="0">
                <a:solidFill>
                  <a:srgbClr val="FF0000"/>
                </a:solidFill>
                <a:latin typeface="华文细黑"/>
                <a:ea typeface="华文细黑"/>
                <a:cs typeface="华文细黑"/>
              </a:rPr>
              <a:t>用英文和中文。</a:t>
            </a:r>
            <a:r>
              <a:rPr lang="en-US" altLang="zh-CN" sz="4000" b="1" dirty="0" smtClean="0">
                <a:solidFill>
                  <a:srgbClr val="FF0000"/>
                </a:solidFill>
                <a:latin typeface="华文细黑"/>
                <a:ea typeface="华文细黑"/>
                <a:cs typeface="华文细黑"/>
              </a:rPr>
              <a:t/>
            </a:r>
            <a:br>
              <a:rPr lang="en-US" altLang="zh-CN" sz="4000" b="1" dirty="0" smtClean="0">
                <a:solidFill>
                  <a:srgbClr val="FF0000"/>
                </a:solidFill>
                <a:latin typeface="华文细黑"/>
                <a:ea typeface="华文细黑"/>
                <a:cs typeface="华文细黑"/>
              </a:rPr>
            </a:br>
            <a:r>
              <a:rPr lang="en-US" sz="4000" b="1" dirty="0" smtClean="0">
                <a:solidFill>
                  <a:srgbClr val="FF0000"/>
                </a:solidFill>
                <a:latin typeface="Arial Narrow"/>
                <a:cs typeface="Arial Narrow"/>
              </a:rPr>
              <a:t>Wednesdays from 10</a:t>
            </a:r>
            <a:r>
              <a:rPr lang="en-US" sz="4000" b="1" dirty="0">
                <a:solidFill>
                  <a:srgbClr val="FF0000"/>
                </a:solidFill>
                <a:latin typeface="Arial Narrow"/>
                <a:cs typeface="Arial Narrow"/>
              </a:rPr>
              <a:t> </a:t>
            </a:r>
            <a:r>
              <a:rPr lang="en-US" sz="4000" b="1" dirty="0" smtClean="0">
                <a:solidFill>
                  <a:srgbClr val="FF0000"/>
                </a:solidFill>
                <a:latin typeface="Arial Narrow"/>
                <a:cs typeface="Arial Narrow"/>
              </a:rPr>
              <a:t>to 11:30 a.m.</a:t>
            </a:r>
            <a:br>
              <a:rPr lang="en-US" sz="4000" b="1" dirty="0" smtClean="0">
                <a:solidFill>
                  <a:srgbClr val="FF0000"/>
                </a:solidFill>
                <a:latin typeface="Arial Narrow"/>
                <a:cs typeface="Arial Narrow"/>
              </a:rPr>
            </a:br>
            <a:r>
              <a:rPr lang="zh-CN" altLang="en-US" sz="4000" b="1" dirty="0" smtClean="0">
                <a:solidFill>
                  <a:srgbClr val="FF0000"/>
                </a:solidFill>
                <a:latin typeface="华文细黑"/>
                <a:ea typeface="华文细黑"/>
                <a:cs typeface="华文细黑"/>
              </a:rPr>
              <a:t>星期三早上从十点到十一点半。</a:t>
            </a:r>
            <a:r>
              <a:rPr lang="en-US" altLang="zh-CN" sz="4000" b="1" dirty="0" smtClean="0">
                <a:solidFill>
                  <a:srgbClr val="FF0000"/>
                </a:solidFill>
                <a:latin typeface="华文细黑"/>
                <a:ea typeface="华文细黑"/>
                <a:cs typeface="华文细黑"/>
              </a:rPr>
              <a:t> </a:t>
            </a:r>
            <a:br>
              <a:rPr lang="en-US" altLang="zh-CN" sz="4000" b="1" dirty="0" smtClean="0">
                <a:solidFill>
                  <a:srgbClr val="FF0000"/>
                </a:solidFill>
                <a:latin typeface="华文细黑"/>
                <a:ea typeface="华文细黑"/>
                <a:cs typeface="华文细黑"/>
              </a:rPr>
            </a:br>
            <a:r>
              <a:rPr lang="en-US" sz="4000" b="1" dirty="0" smtClean="0">
                <a:solidFill>
                  <a:srgbClr val="FF0000"/>
                </a:solidFill>
                <a:latin typeface="Arial Narrow"/>
                <a:cs typeface="Arial Narrow"/>
              </a:rPr>
              <a:t>Pastor Gary Hart</a:t>
            </a:r>
            <a:r>
              <a:rPr lang="en-US" sz="4000" b="1" dirty="0">
                <a:solidFill>
                  <a:srgbClr val="FF0000"/>
                </a:solidFill>
                <a:latin typeface="Arial Narrow"/>
                <a:cs typeface="Arial Narrow"/>
              </a:rPr>
              <a:t> </a:t>
            </a:r>
            <a:r>
              <a:rPr lang="zh-CN" altLang="en-US" sz="4000" b="1" dirty="0" smtClean="0">
                <a:solidFill>
                  <a:srgbClr val="FF0000"/>
                </a:solidFill>
                <a:latin typeface="华文细黑"/>
                <a:ea typeface="华文细黑"/>
                <a:cs typeface="华文细黑"/>
              </a:rPr>
              <a:t>何礼义牧师</a:t>
            </a:r>
            <a:r>
              <a:rPr lang="en-US" altLang="zh-CN" sz="4000" b="1" dirty="0" smtClean="0">
                <a:solidFill>
                  <a:srgbClr val="FF0000"/>
                </a:solidFill>
                <a:latin typeface="华文细黑"/>
                <a:ea typeface="华文细黑"/>
                <a:cs typeface="华文细黑"/>
              </a:rPr>
              <a:t/>
            </a:r>
            <a:br>
              <a:rPr lang="en-US" altLang="zh-CN" sz="4000" b="1" dirty="0" smtClean="0">
                <a:solidFill>
                  <a:srgbClr val="FF0000"/>
                </a:solidFill>
                <a:latin typeface="华文细黑"/>
                <a:ea typeface="华文细黑"/>
                <a:cs typeface="华文细黑"/>
              </a:rPr>
            </a:br>
            <a:r>
              <a:rPr lang="en-US" altLang="zh-CN" sz="4000" b="1" dirty="0" smtClean="0">
                <a:solidFill>
                  <a:srgbClr val="FF0000"/>
                </a:solidFill>
                <a:latin typeface="Arial Narrow"/>
                <a:ea typeface="华文细黑"/>
                <a:cs typeface="Arial Narrow"/>
              </a:rPr>
              <a:t>Starting April 12,2017. 2017</a:t>
            </a:r>
            <a:r>
              <a:rPr lang="zh-CN" altLang="en-US" sz="4000" b="1" dirty="0" smtClean="0">
                <a:solidFill>
                  <a:srgbClr val="FF0000"/>
                </a:solidFill>
                <a:latin typeface="Arial Narrow"/>
                <a:ea typeface="华文细黑"/>
                <a:cs typeface="Arial Narrow"/>
              </a:rPr>
              <a:t>年</a:t>
            </a:r>
            <a:r>
              <a:rPr lang="en-US" altLang="zh-CN" sz="4000" b="1" dirty="0" smtClean="0">
                <a:solidFill>
                  <a:srgbClr val="FF0000"/>
                </a:solidFill>
                <a:latin typeface="Arial Narrow"/>
                <a:ea typeface="华文细黑"/>
                <a:cs typeface="Arial Narrow"/>
              </a:rPr>
              <a:t>4</a:t>
            </a:r>
            <a:r>
              <a:rPr lang="zh-CN" altLang="en-US" sz="4000" b="1" dirty="0" smtClean="0">
                <a:solidFill>
                  <a:srgbClr val="FF0000"/>
                </a:solidFill>
                <a:latin typeface="Arial Narrow"/>
                <a:ea typeface="华文细黑"/>
                <a:cs typeface="Arial Narrow"/>
              </a:rPr>
              <a:t>月</a:t>
            </a:r>
            <a:r>
              <a:rPr lang="en-US" altLang="zh-CN" sz="4000" b="1" dirty="0" smtClean="0">
                <a:solidFill>
                  <a:srgbClr val="FF0000"/>
                </a:solidFill>
                <a:latin typeface="Arial Narrow"/>
                <a:ea typeface="华文细黑"/>
                <a:cs typeface="Arial Narrow"/>
              </a:rPr>
              <a:t>12</a:t>
            </a:r>
            <a:r>
              <a:rPr lang="zh-CN" altLang="en-US" sz="4000" b="1" dirty="0" smtClean="0">
                <a:solidFill>
                  <a:srgbClr val="FF0000"/>
                </a:solidFill>
                <a:latin typeface="Arial Narrow"/>
                <a:ea typeface="华文细黑"/>
                <a:cs typeface="Arial Narrow"/>
              </a:rPr>
              <a:t>日开始。</a:t>
            </a:r>
            <a:endParaRPr lang="en-US" sz="4000" b="1" dirty="0">
              <a:solidFill>
                <a:srgbClr val="FF0000"/>
              </a:solidFill>
              <a:latin typeface="Arial Narrow"/>
              <a:ea typeface="华文细黑"/>
              <a:cs typeface="Arial Narrow"/>
            </a:endParaRPr>
          </a:p>
        </p:txBody>
      </p:sp>
      <p:pic>
        <p:nvPicPr>
          <p:cNvPr id="6" name="Picture 5" descr="Screen Shot 2017-03-22 at 1.51.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60" y="1369733"/>
            <a:ext cx="3243039" cy="2133948"/>
          </a:xfrm>
          <a:prstGeom prst="rect">
            <a:avLst/>
          </a:prstGeom>
        </p:spPr>
      </p:pic>
    </p:spTree>
    <p:extLst>
      <p:ext uri="{BB962C8B-B14F-4D97-AF65-F5344CB8AC3E}">
        <p14:creationId xmlns:p14="http://schemas.microsoft.com/office/powerpoint/2010/main" val="11982069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4154983"/>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他们</a:t>
            </a:r>
            <a:r>
              <a:rPr lang="zh-CN" altLang="en-US" sz="2400" b="1" dirty="0" smtClean="0">
                <a:solidFill>
                  <a:srgbClr val="FF0000"/>
                </a:solidFill>
                <a:latin typeface="华文细黑"/>
                <a:ea typeface="华文细黑"/>
                <a:cs typeface="华文细黑"/>
              </a:rPr>
              <a:t>有放胆的心</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祷告完了，聚会的地方震动，他们就都被圣灵充满，放胆讲论神的</a:t>
            </a:r>
            <a:r>
              <a:rPr lang="zh-TW" altLang="en-US" sz="2400" dirty="0" smtClean="0">
                <a:solidFill>
                  <a:srgbClr val="FF0000"/>
                </a:solidFill>
                <a:latin typeface="华文细黑"/>
                <a:ea typeface="华文细黑"/>
                <a:cs typeface="华文细黑"/>
              </a:rPr>
              <a:t>道</a:t>
            </a:r>
            <a:r>
              <a:rPr lang="en-US" altLang="zh-TW" sz="2400" dirty="0" smtClean="0">
                <a:solidFill>
                  <a:srgbClr val="FF0000"/>
                </a:solidFill>
                <a:latin typeface="华文细黑"/>
                <a:ea typeface="华文细黑"/>
                <a:cs typeface="华文细黑"/>
              </a:rPr>
              <a:t>”(4:31)</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顺从神，不顺从人，是应</a:t>
            </a:r>
            <a:r>
              <a:rPr lang="zh-TW" altLang="en-US" sz="2400" dirty="0" smtClean="0">
                <a:solidFill>
                  <a:srgbClr val="FF0000"/>
                </a:solidFill>
                <a:latin typeface="华文细黑"/>
                <a:ea typeface="华文细黑"/>
                <a:cs typeface="华文细黑"/>
              </a:rPr>
              <a:t>当的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(5:29)</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。他们有传福音的热心</a:t>
            </a:r>
            <a:r>
              <a:rPr lang="zh-CN" altLang="zh-TW"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他们就每日在殿里，在家里，不住地教训人，传耶稣是</a:t>
            </a:r>
            <a:r>
              <a:rPr lang="zh-TW" altLang="en-US" sz="2400" dirty="0" smtClean="0">
                <a:solidFill>
                  <a:srgbClr val="FF0000"/>
                </a:solidFill>
                <a:latin typeface="华文细黑"/>
                <a:ea typeface="华文细黑"/>
                <a:cs typeface="华文细黑"/>
              </a:rPr>
              <a:t>基督</a:t>
            </a:r>
            <a:r>
              <a:rPr lang="en-US" altLang="zh-CN" sz="2400" dirty="0" smtClean="0">
                <a:solidFill>
                  <a:srgbClr val="FF0000"/>
                </a:solidFill>
                <a:latin typeface="华文细黑"/>
                <a:ea typeface="华文细黑"/>
                <a:cs typeface="华文细黑"/>
              </a:rPr>
              <a:t>”(5:42)</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latin typeface="Arial Narrow"/>
                <a:cs typeface="Arial Narrow"/>
              </a:rPr>
              <a:t>C. </a:t>
            </a:r>
            <a:r>
              <a:rPr lang="en-US" sz="2400" b="1" dirty="0">
                <a:latin typeface="Arial Narrow"/>
                <a:cs typeface="Arial Narrow"/>
              </a:rPr>
              <a:t>They had boldness.</a:t>
            </a:r>
            <a:r>
              <a:rPr lang="en-US" sz="2400" dirty="0">
                <a:latin typeface="Arial Narrow"/>
                <a:cs typeface="Arial Narrow"/>
              </a:rPr>
              <a:t> “After they prayed, the place where they were meeting was shaken. And they were all filled with the Holy Spirit and spoke the word of God boldly”(4:31). “We must obey God rather than human beings!”(5:29).</a:t>
            </a:r>
          </a:p>
          <a:p>
            <a:r>
              <a:rPr lang="en-US" sz="2400" b="1" dirty="0">
                <a:latin typeface="Arial Narrow"/>
                <a:cs typeface="Arial Narrow"/>
              </a:rPr>
              <a:t>D. They had evangelistic zeal.</a:t>
            </a:r>
            <a:r>
              <a:rPr lang="en-US" sz="2400" dirty="0">
                <a:latin typeface="Arial Narrow"/>
                <a:cs typeface="Arial Narrow"/>
              </a:rPr>
              <a:t> “Day after day, in the temple courts and from house to house, they never stopped teaching and proclaiming the good news that Jesus is the Messiah”(5:42).</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12126" y="4539850"/>
            <a:ext cx="9144000" cy="2743200"/>
          </a:xfrm>
          <a:prstGeom prst="rect">
            <a:avLst/>
          </a:prstGeom>
        </p:spPr>
      </p:pic>
    </p:spTree>
    <p:extLst>
      <p:ext uri="{BB962C8B-B14F-4D97-AF65-F5344CB8AC3E}">
        <p14:creationId xmlns:p14="http://schemas.microsoft.com/office/powerpoint/2010/main" val="8996688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4154983"/>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。他们有慷慨的行为</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内中也没有一个缺乏的，因为人人将田产房屋都卖了，把所卖的价银拿来，放在使徒脚前</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照各人所需用的，分给各人</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有一个利未人，生在居比路，名叫约瑟，使徒称他为巴拿巴。（巴拿巴翻出来，就是劝慰子）</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他有田地，也卖了，把价银拿来，放在使徒脚前。</a:t>
            </a:r>
            <a:r>
              <a:rPr lang="en-US" altLang="zh-CN" sz="2400" dirty="0" smtClean="0">
                <a:solidFill>
                  <a:srgbClr val="FF0000"/>
                </a:solidFill>
                <a:latin typeface="华文细黑"/>
                <a:ea typeface="华文细黑"/>
                <a:cs typeface="华文细黑"/>
              </a:rPr>
              <a:t>”(4:34-</a:t>
            </a:r>
            <a:r>
              <a:rPr lang="en-US" altLang="zh-CN" sz="2400" dirty="0">
                <a:solidFill>
                  <a:srgbClr val="FF0000"/>
                </a:solidFill>
                <a:latin typeface="华文细黑"/>
                <a:ea typeface="华文细黑"/>
                <a:cs typeface="华文细黑"/>
              </a:rPr>
              <a:t>3</a:t>
            </a:r>
            <a:r>
              <a:rPr lang="en-US" altLang="zh-CN" sz="2400" dirty="0" smtClean="0">
                <a:solidFill>
                  <a:srgbClr val="FF0000"/>
                </a:solidFill>
                <a:latin typeface="华文细黑"/>
                <a:ea typeface="华文细黑"/>
                <a:cs typeface="华文细黑"/>
              </a:rPr>
              <a:t>7)</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a:latin typeface="Arial Narrow"/>
                <a:cs typeface="Arial Narrow"/>
              </a:rPr>
              <a:t>E. They had generosity.</a:t>
            </a:r>
            <a:r>
              <a:rPr lang="en-US" sz="2400" dirty="0">
                <a:latin typeface="Arial Narrow"/>
                <a:cs typeface="Arial Narrow"/>
              </a:rPr>
              <a:t> “That there were no needy persons among them. For from time to time those who owned land or houses sold </a:t>
            </a:r>
            <a:r>
              <a:rPr lang="en-US" sz="2400" dirty="0" err="1">
                <a:latin typeface="Arial Narrow"/>
                <a:cs typeface="Arial Narrow"/>
              </a:rPr>
              <a:t>them</a:t>
            </a:r>
            <a:r>
              <a:rPr lang="en-US" sz="2400" dirty="0" err="1" smtClean="0">
                <a:latin typeface="Arial Narrow"/>
                <a:cs typeface="Arial Narrow"/>
              </a:rPr>
              <a:t>,brought</a:t>
            </a:r>
            <a:r>
              <a:rPr lang="en-US" sz="2400" dirty="0" smtClean="0">
                <a:latin typeface="Arial Narrow"/>
                <a:cs typeface="Arial Narrow"/>
              </a:rPr>
              <a:t> </a:t>
            </a:r>
            <a:r>
              <a:rPr lang="en-US" sz="2400" dirty="0">
                <a:latin typeface="Arial Narrow"/>
                <a:cs typeface="Arial Narrow"/>
              </a:rPr>
              <a:t>the money from the sales</a:t>
            </a:r>
            <a:r>
              <a:rPr lang="en-US" sz="2400" b="1" dirty="0">
                <a:latin typeface="Arial Narrow"/>
                <a:cs typeface="Arial Narrow"/>
              </a:rPr>
              <a:t> </a:t>
            </a:r>
            <a:r>
              <a:rPr lang="en-US" sz="2400" dirty="0">
                <a:latin typeface="Arial Narrow"/>
                <a:cs typeface="Arial Narrow"/>
              </a:rPr>
              <a:t>and put it at the apostles’ feet, and it was distributed to anyone who had </a:t>
            </a:r>
            <a:r>
              <a:rPr lang="en-US" sz="2400" dirty="0" err="1" smtClean="0">
                <a:latin typeface="Arial Narrow"/>
                <a:cs typeface="Arial Narrow"/>
              </a:rPr>
              <a:t>need.Joseph</a:t>
            </a:r>
            <a:r>
              <a:rPr lang="en-US" sz="2400" dirty="0">
                <a:latin typeface="Arial Narrow"/>
                <a:cs typeface="Arial Narrow"/>
              </a:rPr>
              <a:t>, a Levite from </a:t>
            </a:r>
            <a:r>
              <a:rPr lang="en-US" sz="2400" dirty="0" err="1">
                <a:latin typeface="Arial Narrow"/>
                <a:cs typeface="Arial Narrow"/>
              </a:rPr>
              <a:t>Cyprus</a:t>
            </a:r>
            <a:r>
              <a:rPr lang="en-US" sz="2400" dirty="0" err="1" smtClean="0">
                <a:latin typeface="Arial Narrow"/>
                <a:cs typeface="Arial Narrow"/>
              </a:rPr>
              <a:t>,whom</a:t>
            </a:r>
            <a:r>
              <a:rPr lang="en-US" sz="2400" dirty="0" smtClean="0">
                <a:latin typeface="Arial Narrow"/>
                <a:cs typeface="Arial Narrow"/>
              </a:rPr>
              <a:t> </a:t>
            </a:r>
            <a:r>
              <a:rPr lang="en-US" sz="2400" dirty="0">
                <a:latin typeface="Arial Narrow"/>
                <a:cs typeface="Arial Narrow"/>
              </a:rPr>
              <a:t>the apostles called Barnabas (which means “son of encouragement”),</a:t>
            </a:r>
            <a:r>
              <a:rPr lang="en-US" sz="2400" b="1" dirty="0">
                <a:latin typeface="Arial Narrow"/>
                <a:cs typeface="Arial Narrow"/>
              </a:rPr>
              <a:t> </a:t>
            </a:r>
            <a:r>
              <a:rPr lang="en-US" sz="2400" dirty="0">
                <a:latin typeface="Arial Narrow"/>
                <a:cs typeface="Arial Narrow"/>
              </a:rPr>
              <a:t>sold a field he owned and brought the money and put it at the apostles’ feet”(4:34-37).</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pic>
        <p:nvPicPr>
          <p:cNvPr id="5" name="Picture 4"/>
          <p:cNvPicPr>
            <a:picLocks noChangeAspect="1"/>
          </p:cNvPicPr>
          <p:nvPr/>
        </p:nvPicPr>
        <p:blipFill>
          <a:blip r:embed="rId3"/>
          <a:stretch>
            <a:fillRect/>
          </a:stretch>
        </p:blipFill>
        <p:spPr>
          <a:xfrm>
            <a:off x="5368072" y="4148132"/>
            <a:ext cx="3775928" cy="2831946"/>
          </a:xfrm>
          <a:prstGeom prst="rect">
            <a:avLst/>
          </a:prstGeom>
        </p:spPr>
      </p:pic>
      <p:pic>
        <p:nvPicPr>
          <p:cNvPr id="8" name="Picture 7"/>
          <p:cNvPicPr>
            <a:picLocks noChangeAspect="1"/>
          </p:cNvPicPr>
          <p:nvPr/>
        </p:nvPicPr>
        <p:blipFill>
          <a:blip r:embed="rId4"/>
          <a:stretch>
            <a:fillRect/>
          </a:stretch>
        </p:blipFill>
        <p:spPr>
          <a:xfrm>
            <a:off x="650766" y="4602222"/>
            <a:ext cx="3810000" cy="2235200"/>
          </a:xfrm>
          <a:prstGeom prst="rect">
            <a:avLst/>
          </a:prstGeom>
        </p:spPr>
      </p:pic>
    </p:spTree>
    <p:extLst>
      <p:ext uri="{BB962C8B-B14F-4D97-AF65-F5344CB8AC3E}">
        <p14:creationId xmlns:p14="http://schemas.microsoft.com/office/powerpoint/2010/main" val="3198532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001642"/>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也有一些问题，被基督的灵责备。</a:t>
            </a:r>
            <a:endParaRPr lang="en-US" altLang="zh-TW"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。他们欺哄。</a:t>
            </a:r>
            <a:r>
              <a:rPr lang="zh-TW" altLang="en-US" sz="2400" dirty="0" smtClean="0">
                <a:solidFill>
                  <a:srgbClr val="FF0000"/>
                </a:solidFill>
                <a:latin typeface="华文细黑"/>
                <a:ea typeface="华文细黑"/>
                <a:cs typeface="华文细黑"/>
              </a:rPr>
              <a:t>亚拿尼亚</a:t>
            </a:r>
            <a:r>
              <a:rPr lang="zh-CN" altLang="en-US" sz="2400" dirty="0" smtClean="0">
                <a:solidFill>
                  <a:srgbClr val="FF0000"/>
                </a:solidFill>
                <a:latin typeface="华文细黑"/>
                <a:ea typeface="华文细黑"/>
                <a:cs typeface="华文细黑"/>
              </a:rPr>
              <a:t>和</a:t>
            </a:r>
            <a:r>
              <a:rPr lang="zh-TW" altLang="en-US" sz="2400" dirty="0" smtClean="0">
                <a:solidFill>
                  <a:srgbClr val="FF0000"/>
                </a:solidFill>
                <a:latin typeface="华文细黑"/>
                <a:ea typeface="华文细黑"/>
                <a:cs typeface="华文细黑"/>
              </a:rPr>
              <a:t>撒非喇</a:t>
            </a:r>
            <a:r>
              <a:rPr lang="zh-TW" altLang="en-US" sz="2400" dirty="0">
                <a:solidFill>
                  <a:srgbClr val="FF0000"/>
                </a:solidFill>
                <a:latin typeface="华文细黑"/>
                <a:ea typeface="华文细黑"/>
                <a:cs typeface="华文细黑"/>
              </a:rPr>
              <a:t>，卖了田产</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把价银私自留下几分</a:t>
            </a:r>
            <a:r>
              <a:rPr lang="zh-TW" altLang="en-US" sz="2400" dirty="0" smtClean="0">
                <a:solidFill>
                  <a:srgbClr val="FF0000"/>
                </a:solidFill>
                <a:latin typeface="华文细黑"/>
                <a:ea typeface="华文细黑"/>
                <a:cs typeface="华文细黑"/>
              </a:rPr>
              <a:t>，其</a:t>
            </a:r>
            <a:r>
              <a:rPr lang="zh-TW" altLang="en-US" sz="2400" dirty="0">
                <a:solidFill>
                  <a:srgbClr val="FF0000"/>
                </a:solidFill>
                <a:latin typeface="华文细黑"/>
                <a:ea typeface="华文细黑"/>
                <a:cs typeface="华文细黑"/>
              </a:rPr>
              <a:t>余的几分，拿来放在使徒脚前</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a:t>
            </a:r>
            <a:r>
              <a:rPr lang="zh-TW" altLang="en-US" sz="2400" dirty="0" smtClean="0">
                <a:solidFill>
                  <a:srgbClr val="FF0000"/>
                </a:solidFill>
                <a:latin typeface="华文细黑"/>
                <a:ea typeface="华文细黑"/>
                <a:cs typeface="华文细黑"/>
              </a:rPr>
              <a:t>欺哄圣灵（</a:t>
            </a:r>
            <a:r>
              <a:rPr lang="en-US" altLang="zh-TW" sz="2400" dirty="0" smtClean="0">
                <a:solidFill>
                  <a:srgbClr val="FF0000"/>
                </a:solidFill>
                <a:latin typeface="华文细黑"/>
                <a:ea typeface="华文细黑"/>
                <a:cs typeface="华文细黑"/>
              </a:rPr>
              <a:t>5</a:t>
            </a:r>
            <a:r>
              <a:rPr lang="en-US" altLang="zh-CN" sz="2400" dirty="0" smtClean="0">
                <a:solidFill>
                  <a:srgbClr val="FF0000"/>
                </a:solidFill>
                <a:latin typeface="华文细黑"/>
                <a:ea typeface="华文细黑"/>
                <a:cs typeface="华文细黑"/>
              </a:rPr>
              <a:t>:1-10</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。他们</a:t>
            </a:r>
            <a:r>
              <a:rPr lang="zh-TW" altLang="en-US" sz="2400" b="1" dirty="0">
                <a:solidFill>
                  <a:srgbClr val="FF0000"/>
                </a:solidFill>
                <a:latin typeface="华文细黑"/>
                <a:ea typeface="华文细黑"/>
                <a:cs typeface="华文细黑"/>
              </a:rPr>
              <a:t>发怨言</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有说希利尼话</a:t>
            </a:r>
            <a:r>
              <a:rPr lang="zh-TW" altLang="en-US" sz="2400" dirty="0">
                <a:solidFill>
                  <a:srgbClr val="FF0000"/>
                </a:solidFill>
                <a:latin typeface="华文细黑"/>
                <a:ea typeface="华文细黑"/>
                <a:cs typeface="华文细黑"/>
              </a:rPr>
              <a:t>的犹太人，向希伯来人发怨言。因为在天天的供给上忽略了他们</a:t>
            </a:r>
            <a:r>
              <a:rPr lang="zh-TW" altLang="en-US" sz="2400" dirty="0" smtClean="0">
                <a:solidFill>
                  <a:srgbClr val="FF0000"/>
                </a:solidFill>
                <a:latin typeface="华文细黑"/>
                <a:ea typeface="华文细黑"/>
                <a:cs typeface="华文细黑"/>
              </a:rPr>
              <a:t>的寡妇</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6:1</a:t>
            </a:r>
            <a:r>
              <a:rPr lang="zh-CN" altLang="en-US" sz="2400"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。他们有对大使命的忽略。</a:t>
            </a:r>
            <a:r>
              <a:rPr lang="zh-CN" altLang="en-US" sz="2400" dirty="0" smtClean="0">
                <a:solidFill>
                  <a:srgbClr val="FF0000"/>
                </a:solidFill>
                <a:latin typeface="华文细黑"/>
                <a:ea typeface="华文细黑"/>
                <a:cs typeface="华文细黑"/>
              </a:rPr>
              <a:t>他们忽略在耶路撒冷以外做见证（</a:t>
            </a:r>
            <a:r>
              <a:rPr lang="en-US" altLang="zh-CN" sz="2400" dirty="0" smtClean="0">
                <a:solidFill>
                  <a:srgbClr val="FF0000"/>
                </a:solidFill>
                <a:latin typeface="华文细黑"/>
                <a:ea typeface="华文细黑"/>
                <a:cs typeface="华文细黑"/>
              </a:rPr>
              <a:t>1:8</a:t>
            </a:r>
            <a:r>
              <a:rPr lang="zh-CN" altLang="en-US" sz="2400" dirty="0" smtClean="0">
                <a:solidFill>
                  <a:srgbClr val="FF0000"/>
                </a:solidFill>
                <a:latin typeface="华文细黑"/>
                <a:ea typeface="华文细黑"/>
                <a:cs typeface="华文细黑"/>
              </a:rPr>
              <a:t>）。有大使命的省略。</a:t>
            </a:r>
            <a:endParaRPr lang="en-US" altLang="zh-CN" sz="2400" b="1" dirty="0" smtClean="0">
              <a:solidFill>
                <a:srgbClr val="FF0000"/>
              </a:solidFill>
              <a:latin typeface="华文细黑"/>
              <a:ea typeface="华文细黑"/>
              <a:cs typeface="华文细黑"/>
            </a:endParaRPr>
          </a:p>
          <a:p>
            <a:r>
              <a:rPr lang="en-US" sz="2400" dirty="0" smtClean="0">
                <a:latin typeface="Arial Narrow"/>
                <a:cs typeface="Arial Narrow"/>
              </a:rPr>
              <a:t>There </a:t>
            </a:r>
            <a:r>
              <a:rPr lang="en-US" sz="2400" dirty="0">
                <a:latin typeface="Arial Narrow"/>
                <a:cs typeface="Arial Narrow"/>
              </a:rPr>
              <a:t>were also some problems, that the Spirit of Christ condemned.</a:t>
            </a:r>
          </a:p>
          <a:p>
            <a:r>
              <a:rPr lang="en-US" sz="2400" b="1" dirty="0">
                <a:latin typeface="Arial Narrow"/>
                <a:cs typeface="Arial Narrow"/>
              </a:rPr>
              <a:t>A. They lied. </a:t>
            </a:r>
            <a:r>
              <a:rPr lang="en-US" sz="2400" dirty="0">
                <a:latin typeface="Arial Narrow"/>
                <a:cs typeface="Arial Narrow"/>
              </a:rPr>
              <a:t>Ananias and </a:t>
            </a:r>
            <a:r>
              <a:rPr lang="en-US" sz="2400" dirty="0" err="1">
                <a:latin typeface="Arial Narrow"/>
                <a:cs typeface="Arial Narrow"/>
              </a:rPr>
              <a:t>Sapphira</a:t>
            </a:r>
            <a:r>
              <a:rPr lang="en-US" sz="2400" dirty="0">
                <a:latin typeface="Arial Narrow"/>
                <a:cs typeface="Arial Narrow"/>
              </a:rPr>
              <a:t> </a:t>
            </a:r>
            <a:r>
              <a:rPr lang="en-US" sz="2400" dirty="0" smtClean="0">
                <a:latin typeface="Arial Narrow"/>
                <a:cs typeface="Arial Narrow"/>
              </a:rPr>
              <a:t>sold a piece of property and kept </a:t>
            </a:r>
            <a:r>
              <a:rPr lang="en-US" sz="2400" dirty="0">
                <a:latin typeface="Arial Narrow"/>
                <a:cs typeface="Arial Narrow"/>
              </a:rPr>
              <a:t>back part of the </a:t>
            </a:r>
            <a:r>
              <a:rPr lang="en-US" sz="2400" dirty="0" smtClean="0">
                <a:latin typeface="Arial Narrow"/>
                <a:cs typeface="Arial Narrow"/>
              </a:rPr>
              <a:t>money for himself, </a:t>
            </a:r>
            <a:r>
              <a:rPr lang="en-US" sz="2400" dirty="0">
                <a:latin typeface="Arial Narrow"/>
                <a:cs typeface="Arial Narrow"/>
              </a:rPr>
              <a:t>but </a:t>
            </a:r>
            <a:r>
              <a:rPr lang="en-US" sz="2400" dirty="0" smtClean="0">
                <a:latin typeface="Arial Narrow"/>
                <a:cs typeface="Arial Narrow"/>
              </a:rPr>
              <a:t>bought the rest and put it at the apostles’ feet. </a:t>
            </a:r>
            <a:r>
              <a:rPr lang="en-US" sz="2400" dirty="0">
                <a:latin typeface="Arial Narrow"/>
                <a:cs typeface="Arial Narrow"/>
              </a:rPr>
              <a:t>They lied to the Spirit(5:1-10).</a:t>
            </a:r>
          </a:p>
          <a:p>
            <a:r>
              <a:rPr lang="en-US" sz="2400" b="1" dirty="0">
                <a:latin typeface="Arial Narrow"/>
                <a:cs typeface="Arial Narrow"/>
              </a:rPr>
              <a:t>B. They complained. </a:t>
            </a:r>
            <a:r>
              <a:rPr lang="en-US" sz="2400" dirty="0">
                <a:latin typeface="Arial Narrow"/>
                <a:cs typeface="Arial Narrow"/>
              </a:rPr>
              <a:t>“The Hellenistic Jews among them complained against the Hebraic Jews because their widows were being overlooked in the daily distribution of food”(6:1).</a:t>
            </a:r>
          </a:p>
          <a:p>
            <a:r>
              <a:rPr lang="en-US" sz="2400" b="1" dirty="0">
                <a:latin typeface="Arial Narrow"/>
                <a:cs typeface="Arial Narrow"/>
              </a:rPr>
              <a:t>C.</a:t>
            </a:r>
            <a:r>
              <a:rPr lang="en-US" sz="2400" dirty="0">
                <a:latin typeface="Arial Narrow"/>
                <a:cs typeface="Arial Narrow"/>
              </a:rPr>
              <a:t> </a:t>
            </a:r>
            <a:r>
              <a:rPr lang="en-US" sz="2400" b="1" dirty="0">
                <a:latin typeface="Arial Narrow"/>
                <a:cs typeface="Arial Narrow"/>
              </a:rPr>
              <a:t>They neglected. </a:t>
            </a:r>
            <a:r>
              <a:rPr lang="en-US" sz="2400" dirty="0">
                <a:latin typeface="Arial Narrow"/>
                <a:cs typeface="Arial Narrow"/>
              </a:rPr>
              <a:t>They neglected to be witnesses beyond Jerusalem(1:8). There was an omission to the Great Commission. </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zh-CN" altLang="zh-CN" sz="2800" dirty="0" smtClean="0">
                <a:solidFill>
                  <a:srgbClr val="0000FF"/>
                </a:solidFill>
                <a:latin typeface="Times"/>
                <a:cs typeface="Times"/>
              </a:rPr>
              <a:t>1</a:t>
            </a:r>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58236"/>
            <a:ext cx="9137169" cy="6370974"/>
          </a:xfrm>
          <a:prstGeom prst="rect">
            <a:avLst/>
          </a:prstGeom>
        </p:spPr>
        <p:txBody>
          <a:bodyPr wrap="square">
            <a:spAutoFit/>
          </a:bodyPr>
          <a:lstStyle/>
          <a:p>
            <a:r>
              <a:rPr lang="en-US" altLang="zh-TW" sz="2400" b="1" dirty="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。需要遭</a:t>
            </a:r>
            <a:r>
              <a:rPr lang="zh-TW" altLang="en-US" sz="2400" b="1" dirty="0" smtClean="0">
                <a:solidFill>
                  <a:srgbClr val="FF0000"/>
                </a:solidFill>
                <a:latin typeface="华文细黑"/>
                <a:ea typeface="华文细黑"/>
                <a:cs typeface="华文细黑"/>
              </a:rPr>
              <a:t>逼迫</a:t>
            </a:r>
            <a:r>
              <a:rPr lang="zh-CN" altLang="en-US" sz="2400" b="1"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从这日起，耶路撒冷的教会，大遭逼迫。除了使徒以外，门徒都</a:t>
            </a:r>
            <a:r>
              <a:rPr lang="zh-TW" altLang="en-US" sz="2400" dirty="0" smtClean="0">
                <a:solidFill>
                  <a:srgbClr val="FF0000"/>
                </a:solidFill>
                <a:latin typeface="华文细黑"/>
                <a:ea typeface="华文细黑"/>
                <a:cs typeface="华文细黑"/>
              </a:rPr>
              <a:t>分散在犹太和撒玛利亚各处</a:t>
            </a:r>
            <a:r>
              <a:rPr lang="zh-CN"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8:1</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。需要负责任。</a:t>
            </a:r>
            <a:r>
              <a:rPr lang="en-US" altLang="zh-CN"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十二使徒叫众门徒来，对他们说，我们撇下神的道，去管理饭食，原是不合宜的</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所以弟兄们，当从你们中间选出七个有好名声，被圣灵充满，智慧充足的人，我们就派他们管理这事</a:t>
            </a:r>
            <a:r>
              <a:rPr lang="zh-TW" altLang="en-US" sz="2400" dirty="0" smtClean="0">
                <a:solidFill>
                  <a:srgbClr val="FF0000"/>
                </a:solidFill>
                <a:latin typeface="华文细黑"/>
                <a:ea typeface="华文细黑"/>
                <a:cs typeface="华文细黑"/>
              </a:rPr>
              <a:t>。但我们要专心以祈祷传道为事</a:t>
            </a:r>
            <a:r>
              <a:rPr lang="en-US" altLang="zh-CN" sz="2400" dirty="0" smtClean="0">
                <a:solidFill>
                  <a:srgbClr val="FF0000"/>
                </a:solidFill>
                <a:latin typeface="华文细黑"/>
                <a:ea typeface="华文细黑"/>
                <a:cs typeface="华文细黑"/>
              </a:rPr>
              <a:t>”(6:2-4)</a:t>
            </a:r>
            <a:r>
              <a:rPr lang="zh-CN" altLang="en-US" sz="2400"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。需要受管教。</a:t>
            </a:r>
            <a:r>
              <a:rPr lang="en-US" altLang="zh-CN" sz="2400" dirty="0" smtClean="0">
                <a:solidFill>
                  <a:srgbClr val="FF0000"/>
                </a:solidFill>
                <a:latin typeface="华文细黑"/>
                <a:ea typeface="华文细黑"/>
                <a:cs typeface="华文细黑"/>
              </a:rPr>
              <a:t> “</a:t>
            </a:r>
            <a:r>
              <a:rPr lang="zh-TW" altLang="en-US" sz="2400" dirty="0">
                <a:solidFill>
                  <a:srgbClr val="FF0000"/>
                </a:solidFill>
              </a:rPr>
              <a:t>全教会，和听见这事的人，</a:t>
            </a:r>
            <a:r>
              <a:rPr lang="zh-TW" altLang="en-US" sz="2400" dirty="0" smtClean="0">
                <a:solidFill>
                  <a:srgbClr val="FF0000"/>
                </a:solidFill>
              </a:rPr>
              <a:t>都甚惧怕</a:t>
            </a:r>
            <a:r>
              <a:rPr lang="zh-TW" altLang="en-US" sz="2400" dirty="0">
                <a:solidFill>
                  <a:srgbClr val="FF0000"/>
                </a:solidFill>
              </a:rPr>
              <a:t>”</a:t>
            </a:r>
            <a:r>
              <a:rPr lang="en-US" altLang="zh-TW" sz="2400" dirty="0" smtClean="0">
                <a:solidFill>
                  <a:srgbClr val="FF0000"/>
                </a:solidFill>
              </a:rPr>
              <a:t>(5:11)</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b="1" dirty="0" smtClean="0">
                <a:latin typeface="Arial Narrow"/>
                <a:cs typeface="Arial Narrow"/>
              </a:rPr>
              <a:t>A. Need </a:t>
            </a:r>
            <a:r>
              <a:rPr lang="en-US" sz="2400" b="1" dirty="0">
                <a:latin typeface="Arial Narrow"/>
                <a:cs typeface="Arial Narrow"/>
              </a:rPr>
              <a:t>for persecution.</a:t>
            </a:r>
            <a:r>
              <a:rPr lang="en-US" sz="2400" dirty="0">
                <a:latin typeface="Arial Narrow"/>
                <a:cs typeface="Arial Narrow"/>
              </a:rPr>
              <a:t> “On that day a great persecution broke out against the church in Jerusalem, and all except the apostles were scattered throughout Judea and Samaria”(8:1)</a:t>
            </a:r>
            <a:r>
              <a:rPr lang="en-US" sz="2400" dirty="0" smtClean="0">
                <a:latin typeface="Arial Narrow"/>
                <a:cs typeface="Arial Narrow"/>
              </a:rPr>
              <a:t>. </a:t>
            </a:r>
          </a:p>
          <a:p>
            <a:r>
              <a:rPr lang="en-US" sz="2400" b="1" dirty="0" smtClean="0">
                <a:latin typeface="Arial Narrow"/>
                <a:cs typeface="Arial Narrow"/>
              </a:rPr>
              <a:t>B</a:t>
            </a:r>
            <a:r>
              <a:rPr lang="en-US" sz="2400" b="1" dirty="0">
                <a:latin typeface="Arial Narrow"/>
                <a:cs typeface="Arial Narrow"/>
              </a:rPr>
              <a:t>.</a:t>
            </a:r>
            <a:r>
              <a:rPr lang="en-US" sz="2400" dirty="0">
                <a:latin typeface="Arial Narrow"/>
                <a:cs typeface="Arial Narrow"/>
              </a:rPr>
              <a:t> </a:t>
            </a:r>
            <a:r>
              <a:rPr lang="en-US" sz="2400" b="1" dirty="0">
                <a:latin typeface="Arial Narrow"/>
                <a:cs typeface="Arial Narrow"/>
              </a:rPr>
              <a:t>Need for </a:t>
            </a:r>
            <a:r>
              <a:rPr lang="en-US" sz="2400" b="1" dirty="0" smtClean="0">
                <a:latin typeface="Arial Narrow"/>
                <a:cs typeface="Arial Narrow"/>
              </a:rPr>
              <a:t>delegating. </a:t>
            </a:r>
            <a:r>
              <a:rPr lang="en-US" sz="2400" dirty="0">
                <a:latin typeface="Arial Narrow"/>
                <a:cs typeface="Arial Narrow"/>
              </a:rPr>
              <a:t>“So the Twelve gathered all the disciples together and </a:t>
            </a:r>
            <a:r>
              <a:rPr lang="en-US" sz="2400" dirty="0" err="1">
                <a:latin typeface="Arial Narrow"/>
                <a:cs typeface="Arial Narrow"/>
              </a:rPr>
              <a:t>said</a:t>
            </a:r>
            <a:r>
              <a:rPr lang="en-US" sz="2400" dirty="0" err="1" smtClean="0">
                <a:latin typeface="Arial Narrow"/>
                <a:cs typeface="Arial Narrow"/>
              </a:rPr>
              <a:t>,It</a:t>
            </a:r>
            <a:r>
              <a:rPr lang="en-US" sz="2400" dirty="0" smtClean="0">
                <a:latin typeface="Arial Narrow"/>
                <a:cs typeface="Arial Narrow"/>
              </a:rPr>
              <a:t> </a:t>
            </a:r>
            <a:r>
              <a:rPr lang="en-US" sz="2400" dirty="0">
                <a:latin typeface="Arial Narrow"/>
                <a:cs typeface="Arial Narrow"/>
              </a:rPr>
              <a:t>would not be right for us to neglect the ministry of the word of God in order to wait on tables. Brothers and sisters, choose seven men from among you who are known to be full of the Spirit and wisdom. We will turn this responsibility over to them and will give our attention to prayer and the ministry of the word”(6:2-4).</a:t>
            </a:r>
          </a:p>
          <a:p>
            <a:r>
              <a:rPr lang="en-US" sz="2400" b="1" dirty="0" smtClean="0">
                <a:latin typeface="Arial Narrow"/>
                <a:cs typeface="Arial Narrow"/>
              </a:rPr>
              <a:t>C</a:t>
            </a:r>
            <a:r>
              <a:rPr lang="en-US" sz="2400" b="1" dirty="0">
                <a:latin typeface="Arial Narrow"/>
                <a:cs typeface="Arial Narrow"/>
              </a:rPr>
              <a:t>. Need for discipline.</a:t>
            </a:r>
            <a:r>
              <a:rPr lang="en-US" sz="2400" dirty="0">
                <a:latin typeface="Arial Narrow"/>
                <a:cs typeface="Arial Narrow"/>
              </a:rPr>
              <a:t> “Great fear seized the whole church and all who heard about these </a:t>
            </a:r>
            <a:r>
              <a:rPr lang="en-US" sz="2400" dirty="0" smtClean="0">
                <a:latin typeface="Arial Narrow"/>
                <a:cs typeface="Arial Narrow"/>
              </a:rPr>
              <a:t>events”(</a:t>
            </a:r>
            <a:r>
              <a:rPr lang="en-US" sz="2400" dirty="0">
                <a:latin typeface="Arial Narrow"/>
                <a:cs typeface="Arial Narrow"/>
              </a:rPr>
              <a:t>God’s Discipline-5:11).</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37169" cy="230832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这件事你们当知道，也当侧耳听</a:t>
            </a:r>
            <a:r>
              <a:rPr lang="zh-TW" altLang="en-US" sz="2400" dirty="0" smtClean="0">
                <a:solidFill>
                  <a:srgbClr val="FF0000"/>
                </a:solidFill>
                <a:latin typeface="华文细黑"/>
                <a:ea typeface="华文细黑"/>
                <a:cs typeface="华文细黑"/>
              </a:rPr>
              <a:t>我的话</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(4:14-41)</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。听圣灵所说的。</a:t>
            </a:r>
            <a:r>
              <a:rPr lang="en-US" altLang="zh-CN" sz="2400" dirty="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也当侧耳听</a:t>
            </a:r>
            <a:r>
              <a:rPr lang="zh-TW" altLang="en-US" sz="2400" dirty="0" smtClean="0">
                <a:solidFill>
                  <a:srgbClr val="FF0000"/>
                </a:solidFill>
                <a:latin typeface="华文细黑"/>
                <a:ea typeface="华文细黑"/>
                <a:cs typeface="华文细黑"/>
              </a:rPr>
              <a:t>我的话</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“圣灵向众教会所说的话，凡有耳的，就应当听。”</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Let me explain this to you; listen carefully to what I say”(2:14-41).</a:t>
            </a:r>
          </a:p>
          <a:p>
            <a:r>
              <a:rPr lang="en-US" sz="2400" b="1" dirty="0">
                <a:latin typeface="Arial Narrow"/>
                <a:cs typeface="Arial Narrow"/>
              </a:rPr>
              <a:t>A. Hear what the </a:t>
            </a:r>
            <a:r>
              <a:rPr lang="en-US" sz="2400" b="1" dirty="0" smtClean="0">
                <a:latin typeface="Arial Narrow"/>
                <a:cs typeface="Arial Narrow"/>
              </a:rPr>
              <a:t>Spirit says.</a:t>
            </a:r>
            <a:r>
              <a:rPr lang="en-US" sz="2400" dirty="0" smtClean="0">
                <a:latin typeface="Arial Narrow"/>
                <a:cs typeface="Arial Narrow"/>
              </a:rPr>
              <a:t> </a:t>
            </a:r>
            <a:r>
              <a:rPr lang="en-US" sz="2400" dirty="0">
                <a:latin typeface="Arial Narrow"/>
                <a:cs typeface="Arial Narrow"/>
              </a:rPr>
              <a:t>“Listen carefully to what I say.” “Whoever has ears, let them hear what the Spirit says to the churches.</a:t>
            </a:r>
            <a:r>
              <a:rPr lang="en-US" sz="2400" dirty="0" smtClean="0">
                <a:latin typeface="Arial Narrow"/>
                <a:cs typeface="Arial Narrow"/>
              </a:rPr>
              <a:t>”</a:t>
            </a:r>
            <a:endParaRPr lang="en-US" sz="2400" dirty="0">
              <a:latin typeface="Arial Narrow"/>
              <a:cs typeface="Arial Narrow"/>
            </a:endParaRP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灵的挑战。</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Spirit of </a:t>
            </a:r>
            <a:r>
              <a:rPr lang="en-US" sz="2800" b="1" dirty="0" smtClean="0">
                <a:latin typeface="Arial Narrow"/>
                <a:cs typeface="Arial Narrow"/>
              </a:rPr>
              <a:t>Christ’s </a:t>
            </a:r>
            <a:r>
              <a:rPr lang="en-US" sz="2800" b="1" dirty="0">
                <a:latin typeface="Arial Narrow"/>
                <a:cs typeface="Arial Narrow"/>
              </a:rPr>
              <a:t>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3111500" y="5391344"/>
            <a:ext cx="6032500" cy="1485900"/>
          </a:xfrm>
          <a:prstGeom prst="rect">
            <a:avLst/>
          </a:prstGeom>
        </p:spPr>
      </p:pic>
      <p:pic>
        <p:nvPicPr>
          <p:cNvPr id="3" name="Picture 2"/>
          <p:cNvPicPr>
            <a:picLocks noChangeAspect="1"/>
          </p:cNvPicPr>
          <p:nvPr/>
        </p:nvPicPr>
        <p:blipFill>
          <a:blip r:embed="rId4"/>
          <a:stretch>
            <a:fillRect/>
          </a:stretch>
        </p:blipFill>
        <p:spPr>
          <a:xfrm>
            <a:off x="7114" y="2667930"/>
            <a:ext cx="3522738" cy="3522738"/>
          </a:xfrm>
          <a:prstGeom prst="rect">
            <a:avLst/>
          </a:prstGeom>
        </p:spPr>
      </p:pic>
      <p:pic>
        <p:nvPicPr>
          <p:cNvPr id="5" name="Picture 4"/>
          <p:cNvPicPr>
            <a:picLocks noChangeAspect="1"/>
          </p:cNvPicPr>
          <p:nvPr/>
        </p:nvPicPr>
        <p:blipFill>
          <a:blip r:embed="rId5"/>
          <a:stretch>
            <a:fillRect/>
          </a:stretch>
        </p:blipFill>
        <p:spPr>
          <a:xfrm>
            <a:off x="5245282" y="2812856"/>
            <a:ext cx="2540000" cy="2540000"/>
          </a:xfrm>
          <a:prstGeom prst="rect">
            <a:avLst/>
          </a:prstGeom>
        </p:spPr>
      </p:pic>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62703"/>
            <a:ext cx="9286282" cy="6370974"/>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。明白圣灵的解释。</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这件事你们当知道”。</a:t>
            </a:r>
            <a:endParaRPr lang="en-US" altLang="zh-CN" sz="2400" dirty="0" smtClean="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不是你想的。“</a:t>
            </a:r>
            <a:r>
              <a:rPr lang="zh-TW" altLang="en-US" sz="2400" dirty="0" smtClean="0">
                <a:solidFill>
                  <a:srgbClr val="FF0000"/>
                </a:solidFill>
                <a:latin typeface="华文细黑"/>
                <a:ea typeface="华文细黑"/>
                <a:cs typeface="华文细黑"/>
              </a:rPr>
              <a:t>你们想这些人是醉</a:t>
            </a:r>
            <a:r>
              <a:rPr lang="zh-TW" altLang="en-US" sz="2400" dirty="0">
                <a:solidFill>
                  <a:srgbClr val="FF0000"/>
                </a:solidFill>
                <a:latin typeface="华文细黑"/>
                <a:ea typeface="华文细黑"/>
                <a:cs typeface="华文细黑"/>
              </a:rPr>
              <a:t>了，其实不是醉</a:t>
            </a:r>
            <a:r>
              <a:rPr lang="zh-TW" altLang="en-US" sz="2400" dirty="0" smtClean="0">
                <a:solidFill>
                  <a:srgbClr val="FF0000"/>
                </a:solidFill>
                <a:latin typeface="华文细黑"/>
                <a:ea typeface="华文细黑"/>
                <a:cs typeface="华文细黑"/>
              </a:rPr>
              <a:t>了”</a:t>
            </a:r>
            <a:r>
              <a:rPr lang="en-US" altLang="zh-CN" sz="2400" dirty="0" smtClean="0">
                <a:solidFill>
                  <a:srgbClr val="FF0000"/>
                </a:solidFill>
                <a:latin typeface="华文细黑"/>
                <a:ea typeface="华文细黑"/>
                <a:cs typeface="华文细黑"/>
              </a:rPr>
              <a:t>(2:15)</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是末后的日子。</a:t>
            </a:r>
            <a:r>
              <a:rPr lang="en-US" altLang="zh-CN"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神说，在末后的日子，我要将我的灵浇灌凡有血气</a:t>
            </a:r>
            <a:r>
              <a:rPr lang="zh-TW" altLang="en-US" sz="2400" dirty="0" smtClean="0">
                <a:solidFill>
                  <a:srgbClr val="FF0000"/>
                </a:solidFill>
                <a:latin typeface="华文细黑"/>
                <a:ea typeface="华文细黑"/>
                <a:cs typeface="华文细黑"/>
              </a:rPr>
              <a:t>的</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2:17-21</a:t>
            </a:r>
            <a:r>
              <a:rPr lang="zh-CN" altLang="en-US" sz="2400" dirty="0" smtClean="0">
                <a:solidFill>
                  <a:srgbClr val="FF0000"/>
                </a:solidFill>
                <a:latin typeface="华文细黑"/>
                <a:ea typeface="华文细黑"/>
                <a:cs typeface="华文细黑"/>
              </a:rPr>
              <a:t>；约珥书</a:t>
            </a:r>
            <a:r>
              <a:rPr lang="en-US" altLang="zh-CN" sz="2400" dirty="0" smtClean="0">
                <a:solidFill>
                  <a:srgbClr val="FF0000"/>
                </a:solidFill>
                <a:latin typeface="华文细黑"/>
                <a:ea typeface="华文细黑"/>
                <a:cs typeface="华文细黑"/>
              </a:rPr>
              <a:t>2:28-32</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是救恩的邀请。“</a:t>
            </a:r>
            <a:r>
              <a:rPr lang="zh-CHT" altLang="en-US" sz="2400" dirty="0">
                <a:solidFill>
                  <a:srgbClr val="FF0000"/>
                </a:solidFill>
                <a:latin typeface="华文细黑"/>
                <a:ea typeface="华文细黑"/>
                <a:cs typeface="华文细黑"/>
              </a:rPr>
              <a:t>凡求告主名的，</a:t>
            </a:r>
            <a:r>
              <a:rPr lang="zh-CHT" altLang="en-US" sz="2400" dirty="0" smtClean="0">
                <a:solidFill>
                  <a:srgbClr val="FF0000"/>
                </a:solidFill>
                <a:latin typeface="华文细黑"/>
                <a:ea typeface="华文细黑"/>
                <a:cs typeface="华文细黑"/>
              </a:rPr>
              <a:t>就必得救</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(2:21</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罗</a:t>
            </a:r>
            <a:r>
              <a:rPr lang="en-US" altLang="zh-CN" sz="2400" dirty="0" smtClean="0">
                <a:solidFill>
                  <a:srgbClr val="FF0000"/>
                </a:solidFill>
                <a:latin typeface="华文细黑"/>
                <a:ea typeface="华文细黑"/>
                <a:cs typeface="华文细黑"/>
              </a:rPr>
              <a:t>10:13</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是耶稣的故事。</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神借着拿撒勒人耶稣，在你们中间施行异能，奇事，神迹，将他证明</a:t>
            </a:r>
            <a:r>
              <a:rPr lang="zh-TW" altLang="en-US" sz="2400" dirty="0" smtClean="0">
                <a:solidFill>
                  <a:srgbClr val="FF0000"/>
                </a:solidFill>
                <a:latin typeface="华文细黑"/>
                <a:ea typeface="华文细黑"/>
                <a:cs typeface="华文细黑"/>
              </a:rPr>
              <a:t>出来</a:t>
            </a:r>
            <a:r>
              <a:rPr lang="en-US" altLang="zh-CN" sz="2400" dirty="0" smtClean="0">
                <a:solidFill>
                  <a:srgbClr val="FF0000"/>
                </a:solidFill>
                <a:latin typeface="华文细黑"/>
                <a:ea typeface="华文细黑"/>
                <a:cs typeface="华文细黑"/>
              </a:rPr>
              <a:t>”(2:22-36)</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五</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要求反应。</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我们当怎样</a:t>
            </a:r>
            <a:r>
              <a:rPr lang="zh-TW" altLang="en-US" sz="2400" dirty="0" smtClean="0">
                <a:solidFill>
                  <a:srgbClr val="FF0000"/>
                </a:solidFill>
                <a:latin typeface="华文细黑"/>
                <a:ea typeface="华文细黑"/>
                <a:cs typeface="华文细黑"/>
              </a:rPr>
              <a:t>行</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2:37-41</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b="1" dirty="0">
                <a:latin typeface="Arial Narrow"/>
                <a:cs typeface="Arial Narrow"/>
              </a:rPr>
              <a:t>B. Understand the Spirit’s explanation. </a:t>
            </a:r>
            <a:r>
              <a:rPr lang="en-US" sz="2400" dirty="0">
                <a:latin typeface="Arial Narrow"/>
                <a:cs typeface="Arial Narrow"/>
              </a:rPr>
              <a:t>“Let me explain this to you.”</a:t>
            </a:r>
          </a:p>
          <a:p>
            <a:r>
              <a:rPr lang="en-US" sz="2400" dirty="0">
                <a:latin typeface="Arial Narrow"/>
                <a:cs typeface="Arial Narrow"/>
              </a:rPr>
              <a:t>(1</a:t>
            </a:r>
            <a:r>
              <a:rPr lang="en-US" sz="2400" dirty="0" smtClean="0">
                <a:latin typeface="Arial Narrow"/>
                <a:cs typeface="Arial Narrow"/>
              </a:rPr>
              <a:t>)It </a:t>
            </a:r>
            <a:r>
              <a:rPr lang="en-US" sz="2400" dirty="0">
                <a:latin typeface="Arial Narrow"/>
                <a:cs typeface="Arial Narrow"/>
              </a:rPr>
              <a:t>is not what you </a:t>
            </a:r>
            <a:r>
              <a:rPr lang="en-US" sz="2400" dirty="0" err="1">
                <a:latin typeface="Arial Narrow"/>
                <a:cs typeface="Arial Narrow"/>
              </a:rPr>
              <a:t>suppose</a:t>
            </a:r>
            <a:r>
              <a:rPr lang="en-US" sz="2400" dirty="0" err="1" smtClean="0">
                <a:latin typeface="Arial Narrow"/>
                <a:cs typeface="Arial Narrow"/>
              </a:rPr>
              <a:t>.“</a:t>
            </a:r>
            <a:r>
              <a:rPr lang="en-US" sz="2400" dirty="0" err="1">
                <a:latin typeface="Arial Narrow"/>
                <a:cs typeface="Arial Narrow"/>
              </a:rPr>
              <a:t>These</a:t>
            </a:r>
            <a:r>
              <a:rPr lang="en-US" sz="2400" dirty="0">
                <a:latin typeface="Arial Narrow"/>
                <a:cs typeface="Arial Narrow"/>
              </a:rPr>
              <a:t> people are not </a:t>
            </a:r>
            <a:r>
              <a:rPr lang="en-US" sz="2400" dirty="0" err="1">
                <a:latin typeface="Arial Narrow"/>
                <a:cs typeface="Arial Narrow"/>
              </a:rPr>
              <a:t>drunk</a:t>
            </a:r>
            <a:r>
              <a:rPr lang="en-US" sz="2400" dirty="0" err="1" smtClean="0">
                <a:latin typeface="Arial Narrow"/>
                <a:cs typeface="Arial Narrow"/>
              </a:rPr>
              <a:t>,as</a:t>
            </a:r>
            <a:r>
              <a:rPr lang="en-US" sz="2400" dirty="0" smtClean="0">
                <a:latin typeface="Arial Narrow"/>
                <a:cs typeface="Arial Narrow"/>
              </a:rPr>
              <a:t> you suppose”</a:t>
            </a:r>
            <a:r>
              <a:rPr lang="en-US" sz="2400" dirty="0">
                <a:latin typeface="Arial Narrow"/>
                <a:cs typeface="Arial Narrow"/>
              </a:rPr>
              <a:t>(2:</a:t>
            </a:r>
            <a:r>
              <a:rPr lang="en-US" sz="2400" dirty="0" smtClean="0">
                <a:latin typeface="Arial Narrow"/>
                <a:cs typeface="Arial Narrow"/>
              </a:rPr>
              <a:t>15)</a:t>
            </a:r>
            <a:endParaRPr lang="en-US" sz="2400" dirty="0">
              <a:latin typeface="Arial Narrow"/>
              <a:cs typeface="Arial Narrow"/>
            </a:endParaRPr>
          </a:p>
          <a:p>
            <a:r>
              <a:rPr lang="en-US" sz="2400" dirty="0">
                <a:latin typeface="Arial Narrow"/>
                <a:cs typeface="Arial Narrow"/>
              </a:rPr>
              <a:t>(2)It is a fulfillment of the last days. “In the last days, God </a:t>
            </a:r>
            <a:r>
              <a:rPr lang="en-US" sz="2400" dirty="0" err="1">
                <a:latin typeface="Arial Narrow"/>
                <a:cs typeface="Arial Narrow"/>
              </a:rPr>
              <a:t>says,I</a:t>
            </a:r>
            <a:r>
              <a:rPr lang="en-US" sz="2400" dirty="0">
                <a:latin typeface="Arial Narrow"/>
                <a:cs typeface="Arial Narrow"/>
              </a:rPr>
              <a:t> will pour out my Spirit on all people…”(2:17-21;Joel 2:28-32).</a:t>
            </a:r>
          </a:p>
          <a:p>
            <a:r>
              <a:rPr lang="en-US" sz="2400" dirty="0">
                <a:latin typeface="Arial Narrow"/>
                <a:cs typeface="Arial Narrow"/>
              </a:rPr>
              <a:t>(3)It is an invitation to salvation. “And everyone who calls on the name of the Lord will be saved”(2:21;Ro.10:13).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a:t>
            </a:r>
            <a:r>
              <a:rPr lang="en-US" sz="2400" dirty="0" smtClean="0">
                <a:latin typeface="Arial Narrow"/>
                <a:cs typeface="Arial Narrow"/>
              </a:rPr>
              <a:t>)It </a:t>
            </a:r>
            <a:r>
              <a:rPr lang="en-US" sz="2400" dirty="0">
                <a:latin typeface="Arial Narrow"/>
                <a:cs typeface="Arial Narrow"/>
              </a:rPr>
              <a:t>is the story of </a:t>
            </a:r>
            <a:r>
              <a:rPr lang="en-US" sz="2400" dirty="0" err="1">
                <a:latin typeface="Arial Narrow"/>
                <a:cs typeface="Arial Narrow"/>
              </a:rPr>
              <a:t>Jesus</a:t>
            </a:r>
            <a:r>
              <a:rPr lang="en-US" sz="2400" dirty="0" err="1" smtClean="0">
                <a:latin typeface="Arial Narrow"/>
                <a:cs typeface="Arial Narrow"/>
              </a:rPr>
              <a:t>.“</a:t>
            </a:r>
            <a:r>
              <a:rPr lang="en-US" sz="2400" dirty="0" err="1">
                <a:latin typeface="Arial Narrow"/>
                <a:cs typeface="Arial Narrow"/>
              </a:rPr>
              <a:t>Jesus</a:t>
            </a:r>
            <a:r>
              <a:rPr lang="en-US" sz="2400" dirty="0">
                <a:latin typeface="Arial Narrow"/>
                <a:cs typeface="Arial Narrow"/>
              </a:rPr>
              <a:t> of Nazareth was a man accredited by God to you by miracles, wonders and </a:t>
            </a:r>
            <a:r>
              <a:rPr lang="en-US" sz="2400" dirty="0" smtClean="0">
                <a:latin typeface="Arial Narrow"/>
                <a:cs typeface="Arial Narrow"/>
              </a:rPr>
              <a:t>signs…</a:t>
            </a:r>
            <a:r>
              <a:rPr lang="en-US" sz="2400" dirty="0">
                <a:latin typeface="Arial Narrow"/>
                <a:cs typeface="Arial Narrow"/>
              </a:rPr>
              <a:t>”(2:22-36)</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5</a:t>
            </a:r>
            <a:r>
              <a:rPr lang="en-US" sz="2400" dirty="0" smtClean="0">
                <a:latin typeface="Arial Narrow"/>
                <a:cs typeface="Arial Narrow"/>
              </a:rPr>
              <a:t>)It </a:t>
            </a:r>
            <a:r>
              <a:rPr lang="en-US" sz="2400" dirty="0">
                <a:latin typeface="Arial Narrow"/>
                <a:cs typeface="Arial Narrow"/>
              </a:rPr>
              <a:t>demands a </a:t>
            </a:r>
            <a:r>
              <a:rPr lang="en-US" sz="2400" dirty="0" err="1">
                <a:latin typeface="Arial Narrow"/>
                <a:cs typeface="Arial Narrow"/>
              </a:rPr>
              <a:t>response</a:t>
            </a:r>
            <a:r>
              <a:rPr lang="en-US" sz="2400" dirty="0" err="1" smtClean="0">
                <a:latin typeface="Arial Narrow"/>
                <a:cs typeface="Arial Narrow"/>
              </a:rPr>
              <a:t>.“What</a:t>
            </a:r>
            <a:r>
              <a:rPr lang="en-US" sz="2400" dirty="0" smtClean="0">
                <a:latin typeface="Arial Narrow"/>
                <a:cs typeface="Arial Narrow"/>
              </a:rPr>
              <a:t> </a:t>
            </a:r>
            <a:r>
              <a:rPr lang="en-US" sz="2400" dirty="0">
                <a:latin typeface="Arial Narrow"/>
                <a:cs typeface="Arial Narrow"/>
              </a:rPr>
              <a:t>shall we do?</a:t>
            </a:r>
            <a:r>
              <a:rPr lang="en-US" sz="2400" dirty="0" smtClean="0">
                <a:latin typeface="Arial Narrow"/>
                <a:cs typeface="Arial Narrow"/>
              </a:rPr>
              <a:t>”(</a:t>
            </a:r>
            <a:r>
              <a:rPr lang="en-US" sz="2400" dirty="0">
                <a:latin typeface="Arial Narrow"/>
                <a:cs typeface="Arial Narrow"/>
              </a:rPr>
              <a:t>2:37-41).</a:t>
            </a:r>
          </a:p>
        </p:txBody>
      </p:sp>
      <p:sp>
        <p:nvSpPr>
          <p:cNvPr id="4" name="Rectangle 3"/>
          <p:cNvSpPr/>
          <p:nvPr/>
        </p:nvSpPr>
        <p:spPr>
          <a:xfrm>
            <a:off x="0" y="-7905"/>
            <a:ext cx="9144000" cy="5745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四。基督之灵的挑战。</a:t>
            </a:r>
            <a:r>
              <a:rPr lang="en-US" sz="2800" b="1" dirty="0">
                <a:latin typeface="Arial Narrow"/>
                <a:cs typeface="Arial Narrow"/>
              </a:rPr>
              <a:t>4. </a:t>
            </a:r>
            <a:r>
              <a:rPr lang="en-US" altLang="zh-CN" sz="2800" b="1" dirty="0">
                <a:latin typeface="Arial Narrow"/>
                <a:cs typeface="Arial Narrow"/>
              </a:rPr>
              <a:t>Spirit of </a:t>
            </a:r>
            <a:r>
              <a:rPr lang="en-US" sz="2800" b="1" dirty="0">
                <a:latin typeface="Arial Narrow"/>
                <a:cs typeface="Arial Narrow"/>
              </a:rPr>
              <a:t>Christ’s challenge. </a:t>
            </a:r>
            <a:endParaRPr lang="en-US" sz="2800" dirty="0">
              <a:latin typeface="Arial Narrow"/>
              <a:cs typeface="Arial Narrow"/>
            </a:endParaRPr>
          </a:p>
        </p:txBody>
      </p:sp>
      <p:sp>
        <p:nvSpPr>
          <p:cNvPr id="6" name="TextBox 5"/>
          <p:cNvSpPr txBox="1"/>
          <p:nvPr/>
        </p:nvSpPr>
        <p:spPr>
          <a:xfrm>
            <a:off x="8433624" y="-1350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Tree>
    <p:extLst>
      <p:ext uri="{BB962C8B-B14F-4D97-AF65-F5344CB8AC3E}">
        <p14:creationId xmlns:p14="http://schemas.microsoft.com/office/powerpoint/2010/main" val="9517246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645"/>
            <a:ext cx="9144000" cy="5262980"/>
          </a:xfrm>
          <a:prstGeom prst="rect">
            <a:avLst/>
          </a:prstGeom>
        </p:spPr>
        <p:txBody>
          <a:bodyPr wrap="square">
            <a:spAutoFit/>
          </a:bodyPr>
          <a:lstStyle/>
          <a:p>
            <a:r>
              <a:rPr lang="zh-TW" altLang="en-US" sz="2800" dirty="0">
                <a:solidFill>
                  <a:srgbClr val="FF0000"/>
                </a:solidFill>
                <a:latin typeface="华文细黑"/>
                <a:ea typeface="华文细黑"/>
                <a:cs typeface="华文细黑"/>
              </a:rPr>
              <a:t>耶路撒冷教会相</a:t>
            </a:r>
            <a:r>
              <a:rPr lang="zh-TW" altLang="en-US" sz="2800" dirty="0" smtClean="0">
                <a:solidFill>
                  <a:srgbClr val="FF0000"/>
                </a:solidFill>
                <a:latin typeface="华文细黑"/>
                <a:ea typeface="华文细黑"/>
                <a:cs typeface="华文细黑"/>
              </a:rPr>
              <a:t>信基督</a:t>
            </a:r>
            <a:r>
              <a:rPr lang="zh-CN" altLang="en-US" sz="2800" dirty="0" smtClean="0">
                <a:solidFill>
                  <a:srgbClr val="FF0000"/>
                </a:solidFill>
                <a:latin typeface="华文细黑"/>
                <a:ea typeface="华文细黑"/>
                <a:cs typeface="华文细黑"/>
              </a:rPr>
              <a:t>的复活</a:t>
            </a:r>
            <a:r>
              <a:rPr lang="zh-TW" altLang="en-US" sz="2800" dirty="0" smtClean="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1</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1-11</a:t>
            </a:r>
            <a:r>
              <a:rPr lang="zh-TW" altLang="en-US" sz="2800" dirty="0">
                <a:solidFill>
                  <a:srgbClr val="FF0000"/>
                </a:solidFill>
                <a:latin typeface="华文细黑"/>
                <a:ea typeface="华文细黑"/>
                <a:cs typeface="华文细黑"/>
              </a:rPr>
              <a:t>），他们相信彼此（</a:t>
            </a:r>
            <a:r>
              <a:rPr lang="en-US" altLang="zh-TW" sz="2800" dirty="0">
                <a:solidFill>
                  <a:srgbClr val="FF0000"/>
                </a:solidFill>
                <a:latin typeface="华文细黑"/>
                <a:ea typeface="华文细黑"/>
                <a:cs typeface="华文细黑"/>
              </a:rPr>
              <a:t>1</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12-14</a:t>
            </a:r>
            <a:r>
              <a:rPr lang="zh-TW" altLang="en-US" sz="2800" dirty="0">
                <a:solidFill>
                  <a:srgbClr val="FF0000"/>
                </a:solidFill>
                <a:latin typeface="华文细黑"/>
                <a:ea typeface="华文细黑"/>
                <a:cs typeface="华文细黑"/>
              </a:rPr>
              <a:t>），他们相信祷告（</a:t>
            </a:r>
            <a:r>
              <a:rPr lang="en-US" altLang="zh-TW" sz="2800" dirty="0">
                <a:solidFill>
                  <a:srgbClr val="FF0000"/>
                </a:solidFill>
                <a:latin typeface="华文细黑"/>
                <a:ea typeface="华文细黑"/>
                <a:cs typeface="华文细黑"/>
              </a:rPr>
              <a:t>1</a:t>
            </a:r>
            <a:r>
              <a:rPr lang="zh-TW" altLang="en-US" sz="2800" dirty="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15,24-25</a:t>
            </a:r>
            <a:r>
              <a:rPr lang="zh-TW" altLang="en-US" sz="2800" dirty="0">
                <a:solidFill>
                  <a:srgbClr val="FF0000"/>
                </a:solidFill>
                <a:latin typeface="华文细黑"/>
                <a:ea typeface="华文细黑"/>
                <a:cs typeface="华文细黑"/>
              </a:rPr>
              <a:t>），他们相信</a:t>
            </a:r>
            <a:r>
              <a:rPr lang="zh-TW" altLang="en-US" sz="2800" dirty="0" smtClean="0">
                <a:solidFill>
                  <a:srgbClr val="FF0000"/>
                </a:solidFill>
                <a:latin typeface="华文细黑"/>
                <a:ea typeface="华文细黑"/>
                <a:cs typeface="华文细黑"/>
              </a:rPr>
              <a:t>神的</a:t>
            </a:r>
            <a:r>
              <a:rPr lang="zh-CN" altLang="en-US" sz="2800" dirty="0" smtClean="0">
                <a:solidFill>
                  <a:srgbClr val="FF0000"/>
                </a:solidFill>
                <a:latin typeface="华文细黑"/>
                <a:ea typeface="华文细黑"/>
                <a:cs typeface="华文细黑"/>
              </a:rPr>
              <a:t>带领</a:t>
            </a:r>
            <a:r>
              <a:rPr lang="zh-TW"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1</a:t>
            </a:r>
            <a:r>
              <a:rPr lang="zh-TW"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16-23</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我们不能通过批评或是附从使这个世界改变，但可以借着被神的灵点燃的生命从</a:t>
            </a:r>
            <a:r>
              <a:rPr lang="zh-CN" altLang="en-US" sz="2800" dirty="0" smtClean="0">
                <a:solidFill>
                  <a:srgbClr val="FF0000"/>
                </a:solidFill>
                <a:latin typeface="华文细黑"/>
                <a:ea typeface="华文细黑"/>
                <a:cs typeface="华文细黑"/>
              </a:rPr>
              <a:t>内部来推动它</a:t>
            </a:r>
            <a:r>
              <a:rPr lang="zh-TW" altLang="en-US" sz="2800" dirty="0" smtClean="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-Vance </a:t>
            </a:r>
            <a:r>
              <a:rPr lang="en-US" altLang="zh-TW" sz="2800" dirty="0" err="1">
                <a:solidFill>
                  <a:srgbClr val="FF0000"/>
                </a:solidFill>
                <a:latin typeface="华文细黑"/>
                <a:ea typeface="华文细黑"/>
                <a:cs typeface="华文细黑"/>
              </a:rPr>
              <a:t>Havner</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为什么？因为他们被神的灵燃烧。</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Jerusalem </a:t>
            </a:r>
            <a:r>
              <a:rPr lang="en-US" sz="2800" dirty="0">
                <a:latin typeface="Arial Narrow"/>
                <a:cs typeface="Arial Narrow"/>
              </a:rPr>
              <a:t>church believed in the risen Christ(1:1-11),they believed in each other(1:12-14),they believed in prayer(1:15,24-25), and they believed in God’s leading(1:16-23). “We are not going to move this world by criticism of it nor conformity to it, but by the combustion within it of lives ignited by the Spirit of God”-Vance </a:t>
            </a:r>
            <a:r>
              <a:rPr lang="en-US" sz="2800" dirty="0" err="1">
                <a:latin typeface="Arial Narrow"/>
                <a:cs typeface="Arial Narrow"/>
              </a:rPr>
              <a:t>Havner</a:t>
            </a:r>
            <a:r>
              <a:rPr lang="en-US" sz="2800" dirty="0">
                <a:latin typeface="Arial Narrow"/>
                <a:cs typeface="Arial Narrow"/>
              </a:rPr>
              <a:t>. Why? Because they were “ignited by the Spirit of God.” </a:t>
            </a: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3-07 at 5.04.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32498" cy="6858000"/>
          </a:xfrm>
          <a:prstGeom prst="rect">
            <a:avLst/>
          </a:prstGeom>
        </p:spPr>
      </p:pic>
      <p:sp>
        <p:nvSpPr>
          <p:cNvPr id="5" name="TextBox 4"/>
          <p:cNvSpPr txBox="1"/>
          <p:nvPr/>
        </p:nvSpPr>
        <p:spPr>
          <a:xfrm>
            <a:off x="6494007" y="-131078"/>
            <a:ext cx="2818345" cy="7109637"/>
          </a:xfrm>
          <a:prstGeom prst="rect">
            <a:avLst/>
          </a:prstGeom>
          <a:noFill/>
        </p:spPr>
        <p:txBody>
          <a:bodyPr wrap="square" rtlCol="0">
            <a:spAutoFit/>
          </a:bodyPr>
          <a:lstStyle/>
          <a:p>
            <a:r>
              <a:rPr lang="en-US" sz="2400" dirty="0" smtClean="0">
                <a:solidFill>
                  <a:srgbClr val="FF0000"/>
                </a:solidFill>
                <a:latin typeface="Arial Narrow"/>
                <a:cs typeface="Arial Narrow"/>
              </a:rPr>
              <a:t>We invite you to come </a:t>
            </a:r>
          </a:p>
          <a:p>
            <a:r>
              <a:rPr lang="en-US" sz="2400" dirty="0" smtClean="0">
                <a:latin typeface="Arial Narrow"/>
                <a:cs typeface="Arial Narrow"/>
              </a:rPr>
              <a:t>Mar.31-Apr.2, 2017 Special Meetings</a:t>
            </a:r>
          </a:p>
          <a:p>
            <a:r>
              <a:rPr lang="en-US" sz="2400" dirty="0" smtClean="0">
                <a:solidFill>
                  <a:srgbClr val="FF0000"/>
                </a:solidFill>
                <a:latin typeface="Arial Narrow"/>
                <a:cs typeface="Arial Narrow"/>
              </a:rPr>
              <a:t>“Basis for Happy Life”</a:t>
            </a:r>
          </a:p>
          <a:p>
            <a:r>
              <a:rPr lang="en-US" sz="2400" dirty="0" err="1" smtClean="0">
                <a:latin typeface="Arial Narrow"/>
                <a:cs typeface="Arial Narrow"/>
              </a:rPr>
              <a:t>Speaker:Luke</a:t>
            </a:r>
            <a:r>
              <a:rPr lang="en-US" sz="2400" dirty="0" smtClean="0">
                <a:latin typeface="Arial Narrow"/>
                <a:cs typeface="Arial Narrow"/>
              </a:rPr>
              <a:t> Zhang</a:t>
            </a:r>
          </a:p>
          <a:p>
            <a:r>
              <a:rPr lang="en-US" sz="2400" dirty="0" smtClean="0">
                <a:solidFill>
                  <a:srgbClr val="FF0000"/>
                </a:solidFill>
                <a:latin typeface="Arial Narrow"/>
                <a:cs typeface="Arial Narrow"/>
              </a:rPr>
              <a:t>March 31, 7:30-9 pm</a:t>
            </a:r>
          </a:p>
          <a:p>
            <a:r>
              <a:rPr lang="en-US" sz="2400" dirty="0" smtClean="0">
                <a:latin typeface="Arial Narrow"/>
                <a:cs typeface="Arial Narrow"/>
              </a:rPr>
              <a:t>God’s Holiness &amp; Love.</a:t>
            </a:r>
          </a:p>
          <a:p>
            <a:r>
              <a:rPr lang="en-US" sz="2400" dirty="0" smtClean="0">
                <a:solidFill>
                  <a:srgbClr val="FF0000"/>
                </a:solidFill>
                <a:latin typeface="Arial Narrow"/>
                <a:cs typeface="Arial Narrow"/>
              </a:rPr>
              <a:t>April 1, 10-11:30 am</a:t>
            </a:r>
            <a:endParaRPr lang="en-US" sz="2400" dirty="0">
              <a:solidFill>
                <a:srgbClr val="FF0000"/>
              </a:solidFill>
              <a:latin typeface="Arial Narrow"/>
              <a:cs typeface="Arial Narrow"/>
            </a:endParaRPr>
          </a:p>
          <a:p>
            <a:r>
              <a:rPr lang="en-US" sz="2400" dirty="0" smtClean="0">
                <a:latin typeface="Arial Narrow"/>
                <a:cs typeface="Arial Narrow"/>
              </a:rPr>
              <a:t>Faith Life</a:t>
            </a:r>
          </a:p>
          <a:p>
            <a:r>
              <a:rPr lang="en-US" sz="2400" dirty="0" smtClean="0">
                <a:solidFill>
                  <a:srgbClr val="FF0000"/>
                </a:solidFill>
                <a:latin typeface="Arial Narrow"/>
                <a:cs typeface="Arial Narrow"/>
              </a:rPr>
              <a:t>April 1, 12:</a:t>
            </a:r>
            <a:r>
              <a:rPr lang="en-US" sz="2400" dirty="0">
                <a:solidFill>
                  <a:srgbClr val="FF0000"/>
                </a:solidFill>
                <a:latin typeface="Arial Narrow"/>
                <a:cs typeface="Arial Narrow"/>
              </a:rPr>
              <a:t>30</a:t>
            </a:r>
            <a:r>
              <a:rPr lang="en-US" sz="2400" dirty="0" smtClean="0">
                <a:solidFill>
                  <a:srgbClr val="FF0000"/>
                </a:solidFill>
                <a:latin typeface="Arial Narrow"/>
                <a:cs typeface="Arial Narrow"/>
              </a:rPr>
              <a:t>-2 </a:t>
            </a:r>
            <a:r>
              <a:rPr lang="en-US" sz="2400" dirty="0">
                <a:solidFill>
                  <a:srgbClr val="FF0000"/>
                </a:solidFill>
                <a:latin typeface="Arial Narrow"/>
                <a:cs typeface="Arial Narrow"/>
              </a:rPr>
              <a:t>pm</a:t>
            </a:r>
          </a:p>
          <a:p>
            <a:r>
              <a:rPr lang="en-US" sz="2400" dirty="0" smtClean="0">
                <a:latin typeface="Arial Narrow"/>
                <a:cs typeface="Arial Narrow"/>
              </a:rPr>
              <a:t>Living Hope</a:t>
            </a:r>
          </a:p>
          <a:p>
            <a:r>
              <a:rPr lang="en-US" sz="2400" dirty="0" smtClean="0">
                <a:solidFill>
                  <a:srgbClr val="FF0000"/>
                </a:solidFill>
                <a:latin typeface="Arial Narrow"/>
                <a:cs typeface="Arial Narrow"/>
              </a:rPr>
              <a:t>April 2,10:40am-12pm</a:t>
            </a:r>
            <a:endParaRPr lang="en-US" sz="2400" dirty="0">
              <a:solidFill>
                <a:srgbClr val="FF0000"/>
              </a:solidFill>
              <a:latin typeface="Arial Narrow"/>
              <a:cs typeface="Arial Narrow"/>
            </a:endParaRPr>
          </a:p>
          <a:p>
            <a:r>
              <a:rPr lang="en-US" sz="2400" dirty="0" smtClean="0">
                <a:latin typeface="Arial Narrow"/>
                <a:cs typeface="Arial Narrow"/>
              </a:rPr>
              <a:t>Source of Peace</a:t>
            </a:r>
          </a:p>
          <a:p>
            <a:r>
              <a:rPr lang="en-US" sz="2400" dirty="0" smtClean="0">
                <a:solidFill>
                  <a:srgbClr val="FF0000"/>
                </a:solidFill>
                <a:latin typeface="Arial Narrow"/>
                <a:cs typeface="Arial Narrow"/>
              </a:rPr>
              <a:t>April 2, 1-2:30 </a:t>
            </a:r>
            <a:r>
              <a:rPr lang="en-US" sz="2400" dirty="0">
                <a:solidFill>
                  <a:srgbClr val="FF0000"/>
                </a:solidFill>
                <a:latin typeface="Arial Narrow"/>
                <a:cs typeface="Arial Narrow"/>
              </a:rPr>
              <a:t>pm</a:t>
            </a:r>
          </a:p>
          <a:p>
            <a:r>
              <a:rPr lang="en-US" sz="2400" dirty="0" smtClean="0">
                <a:latin typeface="Arial Narrow"/>
                <a:cs typeface="Arial Narrow"/>
              </a:rPr>
              <a:t>Questions &amp; Answers</a:t>
            </a:r>
          </a:p>
          <a:p>
            <a:r>
              <a:rPr lang="en-US" sz="2400" dirty="0">
                <a:solidFill>
                  <a:srgbClr val="0000FF"/>
                </a:solidFill>
                <a:latin typeface="Arial Narrow"/>
                <a:cs typeface="Arial Narrow"/>
              </a:rPr>
              <a:t>Hymn #252 </a:t>
            </a:r>
            <a:r>
              <a:rPr lang="en-US" sz="2400" dirty="0" smtClean="0">
                <a:solidFill>
                  <a:srgbClr val="0000FF"/>
                </a:solidFill>
                <a:latin typeface="Arial Narrow"/>
                <a:cs typeface="Arial Narrow"/>
              </a:rPr>
              <a:t>“Spirit </a:t>
            </a:r>
            <a:r>
              <a:rPr lang="en-US" sz="2400" dirty="0">
                <a:solidFill>
                  <a:srgbClr val="0000FF"/>
                </a:solidFill>
                <a:latin typeface="Arial Narrow"/>
                <a:cs typeface="Arial Narrow"/>
              </a:rPr>
              <a:t>of the Living </a:t>
            </a:r>
            <a:r>
              <a:rPr lang="en-US" sz="2400" dirty="0" smtClean="0">
                <a:solidFill>
                  <a:srgbClr val="0000FF"/>
                </a:solidFill>
                <a:latin typeface="Arial Narrow"/>
                <a:cs typeface="Arial Narrow"/>
              </a:rPr>
              <a:t>God” </a:t>
            </a:r>
          </a:p>
          <a:p>
            <a:r>
              <a:rPr lang="zh-CN" altLang="en-US" sz="2400">
                <a:solidFill>
                  <a:srgbClr val="0000FF"/>
                </a:solidFill>
                <a:latin typeface="Arial Narrow"/>
                <a:ea typeface="华文细黑"/>
                <a:cs typeface="Arial Narrow"/>
              </a:rPr>
              <a:t>“</a:t>
            </a:r>
            <a:r>
              <a:rPr lang="zh-CN" altLang="en-US" sz="2400" smtClean="0">
                <a:solidFill>
                  <a:srgbClr val="0000FF"/>
                </a:solidFill>
                <a:latin typeface="华文细黑"/>
                <a:ea typeface="华文细黑"/>
                <a:cs typeface="华文细黑"/>
              </a:rPr>
              <a:t>我</a:t>
            </a:r>
            <a:r>
              <a:rPr lang="zh-CN" altLang="en-US" sz="2400" dirty="0" smtClean="0">
                <a:solidFill>
                  <a:srgbClr val="0000FF"/>
                </a:solidFill>
                <a:latin typeface="华文细黑"/>
                <a:ea typeface="华文细黑"/>
                <a:cs typeface="华文细黑"/>
              </a:rPr>
              <a:t>神，求你用圣灵再充满</a:t>
            </a:r>
            <a:r>
              <a:rPr lang="zh-CN" altLang="en-US" sz="2400" smtClean="0">
                <a:solidFill>
                  <a:srgbClr val="0000FF"/>
                </a:solidFill>
                <a:latin typeface="华文细黑"/>
                <a:ea typeface="华文细黑"/>
                <a:cs typeface="华文细黑"/>
              </a:rPr>
              <a:t>我。”</a:t>
            </a:r>
            <a:endParaRPr lang="en-US" sz="2400" dirty="0" smtClean="0">
              <a:solidFill>
                <a:srgbClr val="0000FF"/>
              </a:solidFill>
              <a:latin typeface="华文细黑"/>
              <a:ea typeface="华文细黑"/>
              <a:cs typeface="华文细黑"/>
            </a:endParaRPr>
          </a:p>
        </p:txBody>
      </p:sp>
    </p:spTree>
    <p:extLst>
      <p:ext uri="{BB962C8B-B14F-4D97-AF65-F5344CB8AC3E}">
        <p14:creationId xmlns:p14="http://schemas.microsoft.com/office/powerpoint/2010/main" val="25221400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主日</a:t>
            </a:r>
            <a:r>
              <a:rPr lang="en-US" altLang="zh-CN" sz="3600" b="1" dirty="0" smtClean="0">
                <a:solidFill>
                  <a:schemeClr val="tx1"/>
                </a:solidFill>
                <a:latin typeface="Arial Narrow"/>
                <a:ea typeface="华文细黑"/>
                <a:cs typeface="Arial Narrow"/>
              </a:rPr>
              <a:t>:</a:t>
            </a:r>
            <a:r>
              <a:rPr lang="zh-CN" altLang="en-US" sz="3600" dirty="0" smtClean="0">
                <a:solidFill>
                  <a:schemeClr val="tx1"/>
                </a:solidFill>
                <a:latin typeface="Arial Narrow"/>
                <a:ea typeface="华文细黑"/>
                <a:cs typeface="Arial Narrow"/>
              </a:rPr>
              <a:t>二零一七年三月二十六日</a:t>
            </a:r>
            <a:endParaRPr lang="en-US" altLang="zh-CN" sz="3600" dirty="0" smtClean="0">
              <a:solidFill>
                <a:schemeClr val="tx1"/>
              </a:solidFill>
              <a:latin typeface="Arial Narrow"/>
              <a:ea typeface="华文细黑"/>
              <a:cs typeface="Arial Narrow"/>
            </a:endParaRPr>
          </a:p>
          <a:p>
            <a:pPr algn="l"/>
            <a:r>
              <a:rPr lang="en-US" altLang="zh-CN" sz="3600" b="1" dirty="0" smtClean="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March 26, 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华文细黑"/>
                <a:ea typeface="华文细黑"/>
                <a:cs typeface="华文细黑"/>
              </a:rPr>
              <a:t>圣灵充满的</a:t>
            </a:r>
            <a:r>
              <a:rPr lang="en-US" sz="3600" b="1" dirty="0" smtClean="0">
                <a:solidFill>
                  <a:srgbClr val="660066"/>
                </a:solidFill>
                <a:latin typeface="华文细黑"/>
                <a:ea typeface="华文细黑"/>
                <a:cs typeface="华文细黑"/>
              </a:rPr>
              <a:t>教会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“Spirit filled Church.”</a:t>
            </a:r>
          </a:p>
          <a:p>
            <a:pPr algn="l"/>
            <a:r>
              <a:rPr lang="zh-CN" altLang="en-US" sz="3600" b="1" dirty="0" smtClean="0">
                <a:solidFill>
                  <a:srgbClr val="FF0000"/>
                </a:solidFill>
                <a:latin typeface="华文细黑"/>
                <a:ea typeface="华文细黑"/>
                <a:cs typeface="华文细黑"/>
              </a:rPr>
              <a:t>经文</a:t>
            </a:r>
            <a:r>
              <a:rPr lang="en-US" altLang="zh-CN" sz="3600" b="1" dirty="0" smtClean="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使徒行传</a:t>
            </a:r>
            <a:r>
              <a:rPr lang="en-US" altLang="zh-CN" sz="3600" b="1" dirty="0" smtClean="0">
                <a:solidFill>
                  <a:srgbClr val="FF0000"/>
                </a:solidFill>
                <a:latin typeface="华文细黑"/>
                <a:ea typeface="华文细黑"/>
                <a:cs typeface="华文细黑"/>
              </a:rPr>
              <a:t>2:1-4,42-47</a:t>
            </a:r>
          </a:p>
          <a:p>
            <a:pPr algn="l"/>
            <a:r>
              <a:rPr lang="zh-TW" altLang="en-US" sz="3600" dirty="0" smtClean="0">
                <a:solidFill>
                  <a:srgbClr val="008000"/>
                </a:solidFill>
                <a:latin typeface="华文细黑"/>
                <a:ea typeface="华文细黑"/>
                <a:cs typeface="华文细黑"/>
              </a:rPr>
              <a:t>“他们就都被圣灵充满”</a:t>
            </a:r>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徒</a:t>
            </a:r>
            <a:r>
              <a:rPr lang="zh-CN" altLang="zh-CN" sz="3600" b="1" dirty="0">
                <a:solidFill>
                  <a:srgbClr val="008000"/>
                </a:solidFill>
                <a:latin typeface="华文细黑"/>
                <a:ea typeface="华文细黑"/>
                <a:cs typeface="华文细黑"/>
              </a:rPr>
              <a:t>2</a:t>
            </a:r>
            <a:r>
              <a:rPr lang="en-US" altLang="zh-CN" sz="3600" b="1" dirty="0" smtClean="0">
                <a:solidFill>
                  <a:srgbClr val="008000"/>
                </a:solidFill>
                <a:latin typeface="华文细黑"/>
                <a:ea typeface="华文细黑"/>
                <a:cs typeface="华文细黑"/>
              </a:rPr>
              <a:t>:</a:t>
            </a:r>
            <a:r>
              <a:rPr lang="zh-CN" altLang="zh-CN" sz="3600" b="1" dirty="0">
                <a:solidFill>
                  <a:srgbClr val="008000"/>
                </a:solidFill>
                <a:latin typeface="华文细黑"/>
                <a:ea typeface="华文细黑"/>
                <a:cs typeface="华文细黑"/>
              </a:rPr>
              <a:t>4</a:t>
            </a:r>
            <a:r>
              <a:rPr lang="en-US" altLang="zh-CN" sz="3600" b="1" dirty="0" smtClean="0">
                <a:solidFill>
                  <a:srgbClr val="008000"/>
                </a:solidFill>
                <a:latin typeface="华文细黑"/>
                <a:ea typeface="华文细黑"/>
                <a:cs typeface="华文细黑"/>
              </a:rPr>
              <a:t>a).</a:t>
            </a:r>
            <a:endParaRPr lang="en-US" altLang="zh-TW" sz="3600" dirty="0" smtClean="0">
              <a:solidFill>
                <a:srgbClr val="008000"/>
              </a:solidFill>
              <a:latin typeface="华文细黑"/>
              <a:ea typeface="华文细黑"/>
              <a:cs typeface="华文细黑"/>
            </a:endParaRPr>
          </a:p>
          <a:p>
            <a:pPr algn="l"/>
            <a:r>
              <a:rPr lang="en-US" sz="3600" b="1" dirty="0" smtClean="0">
                <a:solidFill>
                  <a:srgbClr val="FF0000"/>
                </a:solidFill>
                <a:latin typeface="Arial Narrow"/>
                <a:ea typeface="华文细黑"/>
                <a:cs typeface="Arial Narrow"/>
              </a:rPr>
              <a:t>Text: Acts 2:1-4,42-47 </a:t>
            </a:r>
            <a:endParaRPr lang="en-US" sz="3600" dirty="0">
              <a:solidFill>
                <a:srgbClr val="FF0000"/>
              </a:solidFill>
              <a:latin typeface="Arial Narrow"/>
              <a:ea typeface="华文细黑"/>
              <a:cs typeface="Arial Narrow"/>
            </a:endParaRPr>
          </a:p>
          <a:p>
            <a:pPr algn="l"/>
            <a:r>
              <a:rPr lang="en-US" sz="3600" dirty="0" smtClean="0">
                <a:solidFill>
                  <a:srgbClr val="008000"/>
                </a:solidFill>
              </a:rPr>
              <a:t>“</a:t>
            </a:r>
            <a:r>
              <a:rPr lang="en-US" sz="3600" dirty="0">
                <a:solidFill>
                  <a:srgbClr val="008000"/>
                </a:solidFill>
              </a:rPr>
              <a:t>All of them were filled with the Holy Spirit”(Ac.2:</a:t>
            </a:r>
            <a:r>
              <a:rPr lang="en-US" sz="3600" dirty="0" smtClean="0">
                <a:solidFill>
                  <a:srgbClr val="008000"/>
                </a:solidFill>
              </a:rPr>
              <a:t>4a)</a:t>
            </a:r>
            <a:r>
              <a:rPr lang="en-US" sz="3600" dirty="0" smtClean="0">
                <a:solidFill>
                  <a:srgbClr val="008000"/>
                </a:solidFill>
                <a:latin typeface="Arial Narrow"/>
                <a:cs typeface="Arial Narrow"/>
              </a:rPr>
              <a:t>.  </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187895" cy="637097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（一）基督建造祂的教会（基督的灵借着使徒行传）。</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二）使徒行传是</a:t>
            </a:r>
            <a:r>
              <a:rPr lang="zh-TW" altLang="en-US" sz="2400" dirty="0">
                <a:solidFill>
                  <a:srgbClr val="FF0000"/>
                </a:solidFill>
                <a:latin typeface="华文细黑"/>
                <a:ea typeface="华文细黑"/>
                <a:cs typeface="华文细黑"/>
              </a:rPr>
              <a:t>圣灵的指挥，控制和赋权的事工，创立和加强了教会，并使它成长</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三）使徒行传是</a:t>
            </a:r>
            <a:r>
              <a:rPr lang="zh-TW" altLang="en-US" sz="2400" dirty="0" smtClean="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从耶稣的</a:t>
            </a:r>
            <a:r>
              <a:rPr lang="zh-CN" altLang="en-US" sz="2400" dirty="0" smtClean="0">
                <a:solidFill>
                  <a:srgbClr val="FF0000"/>
                </a:solidFill>
                <a:latin typeface="华文细黑"/>
                <a:ea typeface="华文细黑"/>
                <a:cs typeface="华文细黑"/>
              </a:rPr>
              <a:t>事工</a:t>
            </a:r>
            <a:r>
              <a:rPr lang="zh-TW" altLang="en-US" sz="2400" dirty="0" smtClean="0">
                <a:solidFill>
                  <a:srgbClr val="FF0000"/>
                </a:solidFill>
                <a:latin typeface="华文细黑"/>
                <a:ea typeface="华文细黑"/>
                <a:cs typeface="华文细黑"/>
              </a:rPr>
              <a:t>到使徒的</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a:t>
            </a:r>
            <a:r>
              <a:rPr lang="zh-TW" altLang="en-US" sz="2400" dirty="0" smtClean="0">
                <a:solidFill>
                  <a:srgbClr val="FF0000"/>
                </a:solidFill>
                <a:latin typeface="华文细黑"/>
                <a:ea typeface="华文细黑"/>
                <a:cs typeface="华文细黑"/>
              </a:rPr>
              <a:t>神的见证</a:t>
            </a:r>
            <a:r>
              <a:rPr lang="zh-CN" altLang="en-US" sz="2400" dirty="0" smtClean="0">
                <a:solidFill>
                  <a:srgbClr val="FF0000"/>
                </a:solidFill>
                <a:latin typeface="华文细黑"/>
                <a:ea typeface="华文细黑"/>
                <a:cs typeface="华文细黑"/>
              </a:rPr>
              <a:t>到教会作神</a:t>
            </a:r>
            <a:r>
              <a:rPr lang="zh-TW" altLang="en-US" sz="2400" dirty="0" smtClean="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从犹太教出来，教会来了。</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a:t>
            </a:r>
            <a:r>
              <a:rPr lang="zh-TW" altLang="en-US" sz="2400" dirty="0" smtClean="0">
                <a:solidFill>
                  <a:srgbClr val="FF0000"/>
                </a:solidFill>
                <a:latin typeface="华文细黑"/>
                <a:ea typeface="华文细黑"/>
                <a:cs typeface="华文细黑"/>
              </a:rPr>
              <a:t>命</a:t>
            </a:r>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从证人到耶路撒冷</a:t>
            </a:r>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a:t>
            </a:r>
            <a:r>
              <a:rPr lang="zh-CN" altLang="en-US" sz="2400" dirty="0" smtClean="0">
                <a:solidFill>
                  <a:srgbClr val="FF0000"/>
                </a:solidFill>
                <a:latin typeface="华文细黑"/>
                <a:ea typeface="华文细黑"/>
                <a:cs typeface="华文细黑"/>
              </a:rPr>
              <a:t>到</a:t>
            </a:r>
            <a:r>
              <a:rPr lang="zh-TW" altLang="en-US" sz="2400" dirty="0" smtClean="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12)</a:t>
            </a:r>
            <a:r>
              <a:rPr lang="zh-CN" altLang="en-US" sz="2400" dirty="0" smtClean="0">
                <a:solidFill>
                  <a:srgbClr val="FF0000"/>
                </a:solidFill>
                <a:latin typeface="华文细黑"/>
                <a:ea typeface="华文细黑"/>
                <a:cs typeface="华文细黑"/>
              </a:rPr>
              <a:t>并到</a:t>
            </a:r>
            <a:r>
              <a:rPr lang="zh-TW" altLang="en-US" sz="2400" dirty="0" smtClean="0">
                <a:solidFill>
                  <a:srgbClr val="FF0000"/>
                </a:solidFill>
                <a:latin typeface="华文细黑"/>
                <a:ea typeface="华文细黑"/>
                <a:cs typeface="华文细黑"/>
              </a:rPr>
              <a:t>地</a:t>
            </a:r>
            <a:r>
              <a:rPr lang="zh-CN" altLang="en-US" sz="2400" dirty="0" smtClean="0">
                <a:solidFill>
                  <a:srgbClr val="FF0000"/>
                </a:solidFill>
                <a:latin typeface="华文细黑"/>
                <a:ea typeface="华文细黑"/>
                <a:cs typeface="华文细黑"/>
              </a:rPr>
              <a:t>极</a:t>
            </a:r>
            <a:r>
              <a:rPr lang="en-US" altLang="zh-CN"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13</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28</a:t>
            </a:r>
            <a:r>
              <a:rPr lang="en-US" altLang="zh-TW"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五</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使徒行传</a:t>
            </a:r>
            <a:r>
              <a:rPr lang="zh-TW" altLang="en-US" sz="2400" dirty="0" smtClean="0">
                <a:solidFill>
                  <a:srgbClr val="FF0000"/>
                </a:solidFill>
                <a:latin typeface="华文细黑"/>
                <a:ea typeface="华文细黑"/>
                <a:cs typeface="华文细黑"/>
              </a:rPr>
              <a:t>在</a:t>
            </a:r>
            <a:r>
              <a:rPr lang="zh-TW" altLang="en-US" sz="2400" dirty="0">
                <a:solidFill>
                  <a:srgbClr val="FF0000"/>
                </a:solidFill>
                <a:latin typeface="华文细黑"/>
                <a:ea typeface="华文细黑"/>
                <a:cs typeface="华文细黑"/>
              </a:rPr>
              <a:t>教会中继续圣灵</a:t>
            </a:r>
            <a:r>
              <a:rPr lang="zh-TW" altLang="en-US" sz="2400" dirty="0" smtClean="0">
                <a:solidFill>
                  <a:srgbClr val="FF0000"/>
                </a:solidFill>
                <a:latin typeface="华文细黑"/>
                <a:ea typeface="华文细黑"/>
                <a:cs typeface="华文细黑"/>
              </a:rPr>
              <a:t>的行</a:t>
            </a:r>
            <a:r>
              <a:rPr lang="zh-CN" altLang="en-US" sz="2400" dirty="0" smtClean="0">
                <a:solidFill>
                  <a:srgbClr val="FF0000"/>
                </a:solidFill>
                <a:latin typeface="华文细黑"/>
                <a:ea typeface="华文细黑"/>
                <a:cs typeface="华文细黑"/>
              </a:rPr>
              <a:t>传</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29…</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a:t>
            </a:r>
            <a:r>
              <a:rPr lang="en-US" sz="2400" dirty="0" smtClean="0">
                <a:latin typeface="Arial Narrow"/>
                <a:cs typeface="Arial Narrow"/>
              </a:rPr>
              <a:t>)Christ </a:t>
            </a:r>
            <a:r>
              <a:rPr lang="en-US" sz="2400" dirty="0">
                <a:latin typeface="Arial Narrow"/>
                <a:cs typeface="Arial Narrow"/>
              </a:rPr>
              <a:t>builds His Church</a:t>
            </a:r>
            <a:r>
              <a:rPr lang="en-US" sz="2400" dirty="0" smtClean="0">
                <a:latin typeface="Arial Narrow"/>
                <a:cs typeface="Arial Narrow"/>
              </a:rPr>
              <a:t>(the Acts </a:t>
            </a:r>
            <a:r>
              <a:rPr lang="en-US" sz="2400" dirty="0">
                <a:latin typeface="Arial Narrow"/>
                <a:cs typeface="Arial Narrow"/>
              </a:rPr>
              <a:t>of the </a:t>
            </a:r>
            <a:r>
              <a:rPr lang="en-US" sz="2400" dirty="0" smtClean="0">
                <a:latin typeface="Arial Narrow"/>
                <a:cs typeface="Arial Narrow"/>
              </a:rPr>
              <a:t>Spirit of Christ </a:t>
            </a:r>
            <a:r>
              <a:rPr lang="en-US" sz="2400" dirty="0">
                <a:latin typeface="Arial Narrow"/>
                <a:cs typeface="Arial Narrow"/>
              </a:rPr>
              <a:t>through the Apostles). (2</a:t>
            </a:r>
            <a:r>
              <a:rPr lang="en-US" sz="2400" dirty="0" smtClean="0">
                <a:latin typeface="Arial Narrow"/>
                <a:cs typeface="Arial Narrow"/>
              </a:rPr>
              <a:t>)The </a:t>
            </a:r>
            <a:r>
              <a:rPr lang="en-US" sz="2400" dirty="0">
                <a:latin typeface="Arial Narrow"/>
                <a:cs typeface="Arial Narrow"/>
              </a:rPr>
              <a:t>Acts </a:t>
            </a:r>
            <a:r>
              <a:rPr lang="en-US" sz="2400" dirty="0" smtClean="0">
                <a:latin typeface="Arial Narrow"/>
                <a:cs typeface="Arial Narrow"/>
              </a:rPr>
              <a:t>were the Spirit’s </a:t>
            </a:r>
            <a:r>
              <a:rPr lang="en-US" sz="2400" dirty="0">
                <a:latin typeface="Arial Narrow"/>
                <a:cs typeface="Arial Narrow"/>
              </a:rPr>
              <a:t>directing, controlling, and empowering ministry that founded and strengthened the church and caused it to </a:t>
            </a:r>
            <a:r>
              <a:rPr lang="en-US" sz="2400" dirty="0" smtClean="0">
                <a:latin typeface="Arial Narrow"/>
                <a:cs typeface="Arial Narrow"/>
              </a:rPr>
              <a:t>grow. </a:t>
            </a:r>
          </a:p>
          <a:p>
            <a:r>
              <a:rPr lang="en-US" sz="2400" dirty="0" smtClean="0">
                <a:latin typeface="Arial Narrow"/>
                <a:cs typeface="Arial Narrow"/>
              </a:rPr>
              <a:t>(</a:t>
            </a:r>
            <a:r>
              <a:rPr lang="en-US" sz="2400" dirty="0">
                <a:latin typeface="Arial Narrow"/>
                <a:cs typeface="Arial Narrow"/>
              </a:rPr>
              <a:t>3</a:t>
            </a:r>
            <a:r>
              <a:rPr lang="en-US" sz="2400" dirty="0" smtClean="0">
                <a:latin typeface="Arial Narrow"/>
                <a:cs typeface="Arial Narrow"/>
              </a:rPr>
              <a:t>)The </a:t>
            </a:r>
            <a:r>
              <a:rPr lang="en-US" sz="2400" dirty="0">
                <a:latin typeface="Arial Narrow"/>
                <a:cs typeface="Arial Narrow"/>
              </a:rPr>
              <a:t>Acts is a time of </a:t>
            </a:r>
            <a:r>
              <a:rPr lang="en-US" sz="2400" dirty="0" smtClean="0">
                <a:latin typeface="Arial Narrow"/>
                <a:cs typeface="Arial Narrow"/>
              </a:rPr>
              <a:t>transitions: from </a:t>
            </a:r>
            <a:r>
              <a:rPr lang="en-US" sz="2400" dirty="0">
                <a:latin typeface="Arial Narrow"/>
                <a:cs typeface="Arial Narrow"/>
              </a:rPr>
              <a:t>ministry of Jesus to that of the apostles; from the Old Covenant to the New Covenant; from Israel as God’s witness to the Church as God’s witness; from Judaism is going out and Church is coming in.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a:t>
            </a:r>
            <a:r>
              <a:rPr lang="en-US" sz="2400" dirty="0" smtClean="0">
                <a:latin typeface="Arial Narrow"/>
                <a:cs typeface="Arial Narrow"/>
              </a:rPr>
              <a:t>)The </a:t>
            </a:r>
            <a:r>
              <a:rPr lang="en-US" sz="2400" dirty="0">
                <a:latin typeface="Arial Narrow"/>
                <a:cs typeface="Arial Narrow"/>
              </a:rPr>
              <a:t>Acts show the fulfillment of the Great Commission(1:8) from the witness to Jerusalem(1-8), </a:t>
            </a:r>
            <a:r>
              <a:rPr lang="en-US" sz="2400" dirty="0" smtClean="0">
                <a:latin typeface="Arial Narrow"/>
                <a:cs typeface="Arial Narrow"/>
              </a:rPr>
              <a:t>to </a:t>
            </a:r>
            <a:r>
              <a:rPr lang="en-US" sz="2400" dirty="0">
                <a:latin typeface="Arial Narrow"/>
                <a:cs typeface="Arial Narrow"/>
              </a:rPr>
              <a:t>Judea and Samaria(8-12), and </a:t>
            </a:r>
            <a:r>
              <a:rPr lang="en-US" sz="2400" dirty="0" smtClean="0">
                <a:latin typeface="Arial Narrow"/>
                <a:cs typeface="Arial Narrow"/>
              </a:rPr>
              <a:t>to </a:t>
            </a:r>
            <a:r>
              <a:rPr lang="en-US" sz="2400" dirty="0">
                <a:latin typeface="Arial Narrow"/>
                <a:cs typeface="Arial Narrow"/>
              </a:rPr>
              <a:t>the ends of earth(13-28).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5)The Acts </a:t>
            </a:r>
            <a:r>
              <a:rPr lang="en-US" sz="2400" dirty="0" smtClean="0">
                <a:latin typeface="Arial Narrow"/>
                <a:cs typeface="Arial Narrow"/>
              </a:rPr>
              <a:t>are the </a:t>
            </a:r>
            <a:r>
              <a:rPr lang="en-US" sz="2400" dirty="0">
                <a:latin typeface="Arial Narrow"/>
                <a:cs typeface="Arial Narrow"/>
              </a:rPr>
              <a:t>continuing Acts of the Spirit in </a:t>
            </a:r>
            <a:r>
              <a:rPr lang="en-US" sz="2400" dirty="0" smtClean="0">
                <a:latin typeface="Arial Narrow"/>
                <a:cs typeface="Arial Narrow"/>
              </a:rPr>
              <a:t>Churches (Acts29...) </a:t>
            </a:r>
            <a:endParaRPr lang="en-US" altLang="zh-TW" sz="2400" dirty="0" smtClean="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耶路撒</a:t>
            </a:r>
            <a:r>
              <a:rPr lang="zh-CN" altLang="en-US" sz="2800" b="1" dirty="0" smtClean="0">
                <a:solidFill>
                  <a:srgbClr val="FF0000"/>
                </a:solidFill>
                <a:latin typeface="华文细黑"/>
                <a:ea typeface="华文细黑"/>
                <a:cs typeface="华文细黑"/>
              </a:rPr>
              <a:t>冷</a:t>
            </a:r>
            <a:r>
              <a:rPr lang="zh-CN" altLang="en-US" sz="2800" b="1" dirty="0" smtClean="0">
                <a:solidFill>
                  <a:srgbClr val="FF0000"/>
                </a:solidFill>
                <a:latin typeface="Arial Narrow"/>
                <a:ea typeface="华文细黑"/>
                <a:cs typeface="Arial Narrow"/>
              </a:rPr>
              <a:t>的地理位置。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altLang="zh-CN" sz="2800" b="1" dirty="0" smtClean="0">
                <a:latin typeface="Arial Narrow"/>
                <a:cs typeface="Arial Narrow"/>
              </a:rPr>
              <a:t>Jerusalem l</a:t>
            </a:r>
            <a:r>
              <a:rPr lang="en-US" sz="2800" b="1" dirty="0" smtClean="0">
                <a:latin typeface="Arial Narrow"/>
                <a:cs typeface="Arial Narrow"/>
              </a:rPr>
              <a:t>ocation.</a:t>
            </a:r>
            <a:r>
              <a:rPr lang="en-US" sz="2800" dirty="0" smtClean="0">
                <a:latin typeface="Arial Narrow"/>
                <a:cs typeface="Arial Narrow"/>
              </a:rPr>
              <a:t> </a:t>
            </a:r>
            <a:endParaRPr lang="en-US" sz="2800" b="1" dirty="0">
              <a:latin typeface="Arial Narrow"/>
              <a:ea typeface="华文细黑"/>
              <a:cs typeface="Arial Narrow"/>
            </a:endParaRPr>
          </a:p>
        </p:txBody>
      </p:sp>
      <p:pic>
        <p:nvPicPr>
          <p:cNvPr id="3" name="Picture 2"/>
          <p:cNvPicPr>
            <a:picLocks noChangeAspect="1"/>
          </p:cNvPicPr>
          <p:nvPr/>
        </p:nvPicPr>
        <p:blipFill>
          <a:blip r:embed="rId3"/>
          <a:stretch>
            <a:fillRect/>
          </a:stretch>
        </p:blipFill>
        <p:spPr>
          <a:xfrm>
            <a:off x="190500" y="1114156"/>
            <a:ext cx="8763000" cy="5207000"/>
          </a:xfrm>
          <a:prstGeom prst="rect">
            <a:avLst/>
          </a:prstGeom>
        </p:spPr>
      </p:pic>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。教会的地理位置。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altLang="zh-CN" sz="2800" b="1" dirty="0" smtClean="0">
                <a:latin typeface="Arial Narrow"/>
                <a:cs typeface="Arial Narrow"/>
              </a:rPr>
              <a:t>Church l</a:t>
            </a:r>
            <a:r>
              <a:rPr lang="en-US" sz="2800" b="1" dirty="0" smtClean="0">
                <a:latin typeface="Arial Narrow"/>
                <a:cs typeface="Arial Narrow"/>
              </a:rPr>
              <a:t>ocation.</a:t>
            </a:r>
            <a:r>
              <a:rPr lang="en-US" sz="2800" dirty="0" smtClean="0">
                <a:latin typeface="Arial Narrow"/>
                <a:cs typeface="Arial Narrow"/>
              </a:rPr>
              <a:t> </a:t>
            </a:r>
            <a:endParaRPr lang="en-US" sz="2800" b="1" dirty="0">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0" y="885214"/>
            <a:ext cx="9144000" cy="4669155"/>
          </a:xfrm>
          <a:prstGeom prst="rect">
            <a:avLst/>
          </a:prstGeom>
        </p:spPr>
      </p:pic>
    </p:spTree>
    <p:extLst>
      <p:ext uri="{BB962C8B-B14F-4D97-AF65-F5344CB8AC3E}">
        <p14:creationId xmlns:p14="http://schemas.microsoft.com/office/powerpoint/2010/main" val="37066658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耶路撒冷的历</a:t>
            </a:r>
            <a:r>
              <a:rPr lang="zh-CN" altLang="en-US" sz="2800" b="1" dirty="0" smtClean="0">
                <a:solidFill>
                  <a:srgbClr val="FF0000"/>
                </a:solidFill>
                <a:latin typeface="Arial Narrow"/>
                <a:ea typeface="华文细黑"/>
                <a:cs typeface="Arial Narrow"/>
              </a:rPr>
              <a:t>史背景。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C. </a:t>
            </a:r>
            <a:r>
              <a:rPr lang="en-US" sz="2800" b="1" dirty="0">
                <a:latin typeface="Arial Narrow"/>
                <a:cs typeface="Arial Narrow"/>
              </a:rPr>
              <a:t>Historical background of </a:t>
            </a:r>
            <a:r>
              <a:rPr lang="en-US" sz="2800" b="1" dirty="0" smtClean="0">
                <a:latin typeface="Arial Narrow"/>
                <a:cs typeface="Arial Narrow"/>
              </a:rPr>
              <a:t>Jerusalem</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43895" y="790970"/>
            <a:ext cx="9187896" cy="5262979"/>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（一）犹大的</a:t>
            </a:r>
            <a:r>
              <a:rPr lang="zh-TW" altLang="en-US" sz="2400" dirty="0" smtClean="0">
                <a:solidFill>
                  <a:srgbClr val="FF0000"/>
                </a:solidFill>
                <a:latin typeface="华文细黑"/>
                <a:ea typeface="华文细黑"/>
                <a:cs typeface="华文细黑"/>
              </a:rPr>
              <a:t>耶路撒冷</a:t>
            </a:r>
            <a:r>
              <a:rPr lang="zh-CN" altLang="en-US" sz="2400" dirty="0" smtClean="0">
                <a:solidFill>
                  <a:srgbClr val="FF0000"/>
                </a:solidFill>
                <a:latin typeface="华文细黑"/>
                <a:ea typeface="华文细黑"/>
                <a:cs typeface="华文细黑"/>
              </a:rPr>
              <a:t>是犹太教，基督教和回教的“圣城”。它是“大卫城”（首都）。它有摩利亚山（创</a:t>
            </a:r>
            <a:r>
              <a:rPr lang="en-US" altLang="zh-CN" sz="2400" dirty="0" smtClean="0">
                <a:solidFill>
                  <a:srgbClr val="FF0000"/>
                </a:solidFill>
                <a:latin typeface="华文细黑"/>
                <a:ea typeface="华文细黑"/>
                <a:cs typeface="华文细黑"/>
              </a:rPr>
              <a:t>22:2</a:t>
            </a:r>
            <a:r>
              <a:rPr lang="zh-CN" altLang="en-US" sz="2400" dirty="0" smtClean="0">
                <a:solidFill>
                  <a:srgbClr val="FF0000"/>
                </a:solidFill>
                <a:latin typeface="华文细黑"/>
                <a:ea typeface="华文细黑"/>
                <a:cs typeface="华文细黑"/>
              </a:rPr>
              <a:t>），圣殿，骷髅地和空的坟墓（耶稣死亡和复活）。</a:t>
            </a:r>
            <a:endParaRPr lang="en-US"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zh-TW" altLang="en-US" sz="2400" dirty="0">
                <a:solidFill>
                  <a:srgbClr val="FF0000"/>
                </a:solidFill>
                <a:latin typeface="华文细黑"/>
                <a:ea typeface="华文细黑"/>
                <a:cs typeface="华文细黑"/>
              </a:rPr>
              <a:t>耶路撒</a:t>
            </a:r>
            <a:r>
              <a:rPr lang="zh-TW" altLang="en-US" sz="2400" dirty="0" smtClean="0">
                <a:solidFill>
                  <a:srgbClr val="FF0000"/>
                </a:solidFill>
                <a:latin typeface="华文细黑"/>
                <a:ea typeface="华文细黑"/>
                <a:cs typeface="华文细黑"/>
              </a:rPr>
              <a:t>冷</a:t>
            </a:r>
            <a:r>
              <a:rPr lang="zh-CN" altLang="en-US" sz="2400" dirty="0" smtClean="0">
                <a:solidFill>
                  <a:srgbClr val="FF0000"/>
                </a:solidFill>
                <a:latin typeface="华文细黑"/>
                <a:ea typeface="华文细黑"/>
                <a:cs typeface="华文细黑"/>
              </a:rPr>
              <a:t>教会是在五旬节由使徒创立的。</a:t>
            </a:r>
            <a:endParaRPr lang="en-US" altLang="zh-TW"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zh-TW" altLang="en-US" sz="2400" dirty="0" smtClean="0">
                <a:solidFill>
                  <a:srgbClr val="FF0000"/>
                </a:solidFill>
                <a:latin typeface="华文细黑"/>
                <a:ea typeface="华文细黑"/>
                <a:cs typeface="华文细黑"/>
              </a:rPr>
              <a:t>耶路撒冷</a:t>
            </a:r>
            <a:r>
              <a:rPr lang="zh-CN" altLang="en-US" sz="2400" dirty="0" smtClean="0">
                <a:solidFill>
                  <a:srgbClr val="FF0000"/>
                </a:solidFill>
                <a:latin typeface="华文细黑"/>
                <a:ea typeface="华文细黑"/>
                <a:cs typeface="华文细黑"/>
              </a:rPr>
              <a:t>代表圣灵充满的教会。</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zh-TW" altLang="en-US" sz="2400" dirty="0">
                <a:solidFill>
                  <a:srgbClr val="FF0000"/>
                </a:solidFill>
                <a:latin typeface="华文细黑"/>
                <a:ea typeface="华文细黑"/>
                <a:cs typeface="华文细黑"/>
              </a:rPr>
              <a:t>耶路撒</a:t>
            </a:r>
            <a:r>
              <a:rPr lang="zh-TW" altLang="en-US" sz="2400" dirty="0" smtClean="0">
                <a:solidFill>
                  <a:srgbClr val="FF0000"/>
                </a:solidFill>
                <a:latin typeface="华文细黑"/>
                <a:ea typeface="华文细黑"/>
                <a:cs typeface="华文细黑"/>
              </a:rPr>
              <a:t>冷</a:t>
            </a:r>
            <a:r>
              <a:rPr lang="zh-CN" altLang="en-US" sz="2400" dirty="0" smtClean="0">
                <a:solidFill>
                  <a:srgbClr val="FF0000"/>
                </a:solidFill>
                <a:latin typeface="华文细黑"/>
                <a:ea typeface="华文细黑"/>
                <a:cs typeface="华文细黑"/>
              </a:rPr>
              <a:t>意的思是</a:t>
            </a:r>
            <a:r>
              <a:rPr lang="zh-TW" altLang="en-US" sz="2400" dirty="0" smtClean="0">
                <a:solidFill>
                  <a:srgbClr val="FF0000"/>
                </a:solidFill>
                <a:latin typeface="华文细黑"/>
                <a:ea typeface="华文细黑"/>
                <a:cs typeface="华文细黑"/>
              </a:rPr>
              <a:t>“和平之城”。“</a:t>
            </a:r>
            <a:r>
              <a:rPr lang="zh-TW" altLang="en-US" sz="2400" dirty="0">
                <a:solidFill>
                  <a:srgbClr val="FF0000"/>
                </a:solidFill>
                <a:latin typeface="华文细黑"/>
                <a:ea typeface="华文细黑"/>
                <a:cs typeface="华文细黑"/>
              </a:rPr>
              <a:t>并且人要奉他的名传悔改赦罪的道，从耶路撒冷起直传到</a:t>
            </a:r>
            <a:r>
              <a:rPr lang="zh-TW" altLang="en-US" sz="2400" dirty="0" smtClean="0">
                <a:solidFill>
                  <a:srgbClr val="FF0000"/>
                </a:solidFill>
                <a:latin typeface="华文细黑"/>
                <a:ea typeface="华文细黑"/>
                <a:cs typeface="华文细黑"/>
              </a:rPr>
              <a:t>万邦”（</a:t>
            </a:r>
            <a:r>
              <a:rPr lang="zh-CN" altLang="en-US" sz="2400" dirty="0" smtClean="0">
                <a:solidFill>
                  <a:srgbClr val="FF0000"/>
                </a:solidFill>
                <a:latin typeface="华文细黑"/>
                <a:ea typeface="华文细黑"/>
                <a:cs typeface="华文细黑"/>
              </a:rPr>
              <a:t>路</a:t>
            </a:r>
            <a:r>
              <a:rPr lang="en-US" altLang="zh-CN" sz="2400" dirty="0" smtClean="0">
                <a:solidFill>
                  <a:srgbClr val="FF0000"/>
                </a:solidFill>
                <a:latin typeface="华文细黑"/>
                <a:ea typeface="华文细黑"/>
                <a:cs typeface="华文细黑"/>
              </a:rPr>
              <a:t>24:47</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(1) The </a:t>
            </a:r>
            <a:r>
              <a:rPr lang="en-US" sz="2400" dirty="0">
                <a:latin typeface="Arial Narrow"/>
                <a:cs typeface="Arial Narrow"/>
              </a:rPr>
              <a:t>city of Jerusalem in Judea is </a:t>
            </a:r>
            <a:r>
              <a:rPr lang="en-US" sz="2400" dirty="0" smtClean="0">
                <a:latin typeface="Arial Narrow"/>
                <a:cs typeface="Arial Narrow"/>
              </a:rPr>
              <a:t>a “holy city” to Judaism</a:t>
            </a:r>
            <a:r>
              <a:rPr lang="en-US" sz="2400" dirty="0">
                <a:latin typeface="Arial Narrow"/>
                <a:cs typeface="Arial Narrow"/>
              </a:rPr>
              <a:t>, Christianity, and Islam. </a:t>
            </a:r>
            <a:r>
              <a:rPr lang="en-US" sz="2400" dirty="0" smtClean="0">
                <a:latin typeface="Arial Narrow"/>
                <a:cs typeface="Arial Narrow"/>
              </a:rPr>
              <a:t>It </a:t>
            </a:r>
            <a:r>
              <a:rPr lang="en-US" sz="2400" dirty="0">
                <a:latin typeface="Arial Narrow"/>
                <a:cs typeface="Arial Narrow"/>
              </a:rPr>
              <a:t>is “the City of David”(capital city). </a:t>
            </a:r>
            <a:r>
              <a:rPr lang="en-US" sz="2400" dirty="0" smtClean="0">
                <a:latin typeface="Arial Narrow"/>
                <a:cs typeface="Arial Narrow"/>
              </a:rPr>
              <a:t>It </a:t>
            </a:r>
            <a:r>
              <a:rPr lang="en-US" sz="2400" dirty="0">
                <a:latin typeface="Arial Narrow"/>
                <a:cs typeface="Arial Narrow"/>
              </a:rPr>
              <a:t>has Mount </a:t>
            </a:r>
            <a:r>
              <a:rPr lang="en-US" sz="2400" dirty="0" err="1">
                <a:latin typeface="Arial Narrow"/>
                <a:cs typeface="Arial Narrow"/>
              </a:rPr>
              <a:t>Moriah</a:t>
            </a:r>
            <a:r>
              <a:rPr lang="en-US" sz="2400" dirty="0">
                <a:latin typeface="Arial Narrow"/>
                <a:cs typeface="Arial Narrow"/>
              </a:rPr>
              <a:t>(</a:t>
            </a:r>
            <a:r>
              <a:rPr lang="en-US" sz="2400" dirty="0" smtClean="0">
                <a:latin typeface="Arial Narrow"/>
                <a:cs typeface="Arial Narrow"/>
              </a:rPr>
              <a:t>Ge.</a:t>
            </a:r>
            <a:r>
              <a:rPr lang="en-US" sz="2400" dirty="0">
                <a:latin typeface="Arial Narrow"/>
                <a:cs typeface="Arial Narrow"/>
              </a:rPr>
              <a:t>22:2), the </a:t>
            </a:r>
            <a:r>
              <a:rPr lang="en-US" sz="2400" dirty="0" smtClean="0">
                <a:latin typeface="Arial Narrow"/>
                <a:cs typeface="Arial Narrow"/>
              </a:rPr>
              <a:t>Temple, Calvary </a:t>
            </a:r>
            <a:r>
              <a:rPr lang="en-US" sz="2400" dirty="0">
                <a:latin typeface="Arial Narrow"/>
                <a:cs typeface="Arial Narrow"/>
              </a:rPr>
              <a:t>and </a:t>
            </a:r>
            <a:r>
              <a:rPr lang="en-US" sz="2400" dirty="0" smtClean="0">
                <a:latin typeface="Arial Narrow"/>
                <a:cs typeface="Arial Narrow"/>
              </a:rPr>
              <a:t>empty Tomb</a:t>
            </a:r>
            <a:r>
              <a:rPr lang="en-US" sz="2400" dirty="0">
                <a:latin typeface="Arial Narrow"/>
                <a:cs typeface="Arial Narrow"/>
              </a:rPr>
              <a:t>(Jesus’ death &amp; resurrection).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2)Jerusalem church was founded by 12 Apostles on the day of </a:t>
            </a:r>
            <a:r>
              <a:rPr lang="en-US" sz="2400" dirty="0" smtClean="0">
                <a:latin typeface="Arial Narrow"/>
                <a:cs typeface="Arial Narrow"/>
              </a:rPr>
              <a:t>Pentecost</a:t>
            </a:r>
            <a:r>
              <a:rPr lang="en-US" sz="2400" dirty="0">
                <a:latin typeface="Arial Narrow"/>
                <a:cs typeface="Arial Narrow"/>
              </a:rPr>
              <a:t>.</a:t>
            </a:r>
            <a:r>
              <a:rPr lang="en-US" sz="2400" dirty="0" smtClean="0">
                <a:latin typeface="Arial Narrow"/>
                <a:cs typeface="Arial Narrow"/>
              </a:rPr>
              <a:t> (</a:t>
            </a:r>
            <a:r>
              <a:rPr lang="en-US" sz="2400" dirty="0">
                <a:latin typeface="Arial Narrow"/>
                <a:cs typeface="Arial Narrow"/>
              </a:rPr>
              <a:t>3)Jerusalem church represents Spirit-filled church</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4)Jerusalem </a:t>
            </a:r>
            <a:r>
              <a:rPr lang="en-US" sz="2400" dirty="0" err="1">
                <a:latin typeface="Arial Narrow"/>
                <a:cs typeface="Arial Narrow"/>
              </a:rPr>
              <a:t>means“the</a:t>
            </a:r>
            <a:r>
              <a:rPr lang="en-US" sz="2400" dirty="0">
                <a:latin typeface="Arial Narrow"/>
                <a:cs typeface="Arial Narrow"/>
              </a:rPr>
              <a:t> City of </a:t>
            </a:r>
            <a:r>
              <a:rPr lang="en-US" sz="2400" dirty="0" err="1">
                <a:latin typeface="Arial Narrow"/>
                <a:cs typeface="Arial Narrow"/>
              </a:rPr>
              <a:t>Peace.”Repentance</a:t>
            </a:r>
            <a:r>
              <a:rPr lang="en-US" sz="2400" dirty="0">
                <a:latin typeface="Arial Narrow"/>
                <a:cs typeface="Arial Narrow"/>
              </a:rPr>
              <a:t> for the forgiveness of sins is to be preached to all the nations “beginning at Jerusalem”(Lk.24:47). </a:t>
            </a: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3662541"/>
          </a:xfrm>
          <a:prstGeom prst="rect">
            <a:avLst/>
          </a:prstGeom>
        </p:spPr>
        <p:txBody>
          <a:bodyPr wrap="square">
            <a:spAutoFit/>
          </a:bodyPr>
          <a:lstStyle/>
          <a:p>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五旬节到了，门徒都聚集在一处</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忽然从天上有响声</a:t>
            </a:r>
            <a:r>
              <a:rPr lang="zh-TW" altLang="en-US" sz="2800" dirty="0" smtClean="0">
                <a:solidFill>
                  <a:srgbClr val="FF0000"/>
                </a:solidFill>
                <a:latin typeface="华文细黑"/>
                <a:ea typeface="华文细黑"/>
                <a:cs typeface="华文细黑"/>
              </a:rPr>
              <a:t>下来</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好像一阵大风吹过</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充满</a:t>
            </a:r>
            <a:r>
              <a:rPr lang="zh-TW" altLang="en-US" sz="2800" dirty="0">
                <a:solidFill>
                  <a:srgbClr val="FF0000"/>
                </a:solidFill>
                <a:latin typeface="华文细黑"/>
                <a:ea typeface="华文细黑"/>
                <a:cs typeface="华文细黑"/>
              </a:rPr>
              <a:t>了他们所坐的屋子</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又有舌头如火焰显现</a:t>
            </a:r>
            <a:r>
              <a:rPr lang="zh-TW" altLang="en-US" sz="2800" dirty="0" smtClean="0">
                <a:solidFill>
                  <a:srgbClr val="FF0000"/>
                </a:solidFill>
                <a:latin typeface="华文细黑"/>
                <a:ea typeface="华文细黑"/>
                <a:cs typeface="华文细黑"/>
              </a:rPr>
              <a:t>出来</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分开落</a:t>
            </a:r>
            <a:r>
              <a:rPr lang="zh-TW" altLang="en-US" sz="2800" dirty="0">
                <a:solidFill>
                  <a:srgbClr val="FF0000"/>
                </a:solidFill>
                <a:latin typeface="华文细黑"/>
                <a:ea typeface="华文细黑"/>
                <a:cs typeface="华文细黑"/>
              </a:rPr>
              <a:t>在他们各人头上</a:t>
            </a:r>
            <a:r>
              <a:rPr lang="zh-TW" altLang="en-US" sz="2800" dirty="0" smtClean="0">
                <a:solidFill>
                  <a:srgbClr val="FF0000"/>
                </a:solidFill>
                <a:latin typeface="华文细黑"/>
                <a:ea typeface="华文细黑"/>
                <a:cs typeface="华文细黑"/>
              </a:rPr>
              <a:t>。他们就都被圣灵充满</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按着圣灵所赐的口才</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说起别</a:t>
            </a:r>
            <a:r>
              <a:rPr lang="zh-TW" altLang="en-US" sz="2800" dirty="0">
                <a:solidFill>
                  <a:srgbClr val="FF0000"/>
                </a:solidFill>
                <a:latin typeface="华文细黑"/>
                <a:ea typeface="华文细黑"/>
                <a:cs typeface="华文细黑"/>
              </a:rPr>
              <a:t>国的话</a:t>
            </a:r>
            <a:r>
              <a:rPr lang="zh-TW" altLang="en-US" sz="2800" dirty="0" smtClean="0">
                <a:solidFill>
                  <a:srgbClr val="FF0000"/>
                </a:solidFill>
                <a:latin typeface="华文细黑"/>
                <a:ea typeface="华文细黑"/>
                <a:cs typeface="华文细黑"/>
              </a:rPr>
              <a:t>来</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徒</a:t>
            </a:r>
            <a:r>
              <a:rPr lang="en-US" altLang="zh-CN" sz="2800" dirty="0" smtClean="0">
                <a:solidFill>
                  <a:srgbClr val="FF0000"/>
                </a:solidFill>
                <a:latin typeface="华文细黑"/>
                <a:ea typeface="华文细黑"/>
                <a:cs typeface="华文细黑"/>
              </a:rPr>
              <a:t>2:1-4)</a:t>
            </a:r>
            <a:endParaRPr lang="en-US" altLang="zh-TW" sz="28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When the day of Pentecost came, they were all together in </a:t>
            </a:r>
            <a:r>
              <a:rPr lang="en-US" sz="2400" dirty="0" smtClean="0">
                <a:latin typeface="Arial Narrow"/>
                <a:cs typeface="Arial Narrow"/>
              </a:rPr>
              <a:t>one place.</a:t>
            </a:r>
            <a:r>
              <a:rPr lang="en-US" sz="2400" b="1" dirty="0">
                <a:latin typeface="Arial Narrow"/>
                <a:cs typeface="Arial Narrow"/>
              </a:rPr>
              <a:t> </a:t>
            </a:r>
            <a:r>
              <a:rPr lang="en-US" sz="2400" dirty="0" smtClean="0">
                <a:latin typeface="Arial Narrow"/>
                <a:cs typeface="Arial Narrow"/>
              </a:rPr>
              <a:t>Suddenly </a:t>
            </a:r>
            <a:r>
              <a:rPr lang="en-US" sz="2400" dirty="0">
                <a:latin typeface="Arial Narrow"/>
                <a:cs typeface="Arial Narrow"/>
              </a:rPr>
              <a:t>a sound like the blowing of a violent wind came from heaven and filled the whole house where they were sitting. They saw what seemed to be tongues of fire that separated and came to rest on each of them. All of them were filled with the Holy Spirit and began to speak in other tongues as the Spirit enabled them”(Ac.2:1-4). </a:t>
            </a: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一。基督之灵的称许。</a:t>
            </a:r>
            <a:r>
              <a:rPr lang="en-US" sz="2800" b="1" dirty="0" smtClean="0">
                <a:latin typeface="Arial Narrow"/>
                <a:cs typeface="Arial Narrow"/>
              </a:rPr>
              <a:t>1. Spirit of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5" name="Picture 4"/>
          <p:cNvPicPr>
            <a:picLocks noChangeAspect="1"/>
          </p:cNvPicPr>
          <p:nvPr/>
        </p:nvPicPr>
        <p:blipFill>
          <a:blip r:embed="rId3"/>
          <a:stretch>
            <a:fillRect/>
          </a:stretch>
        </p:blipFill>
        <p:spPr>
          <a:xfrm>
            <a:off x="69723" y="4191000"/>
            <a:ext cx="2354567" cy="2677008"/>
          </a:xfrm>
          <a:prstGeom prst="rect">
            <a:avLst/>
          </a:prstGeom>
        </p:spPr>
      </p:pic>
      <p:pic>
        <p:nvPicPr>
          <p:cNvPr id="10" name="Picture 9"/>
          <p:cNvPicPr>
            <a:picLocks noChangeAspect="1"/>
          </p:cNvPicPr>
          <p:nvPr/>
        </p:nvPicPr>
        <p:blipFill>
          <a:blip r:embed="rId4"/>
          <a:stretch>
            <a:fillRect/>
          </a:stretch>
        </p:blipFill>
        <p:spPr>
          <a:xfrm>
            <a:off x="2424290" y="4114667"/>
            <a:ext cx="4309489" cy="2743333"/>
          </a:xfrm>
          <a:prstGeom prst="rect">
            <a:avLst/>
          </a:prstGeom>
        </p:spPr>
      </p:pic>
      <p:pic>
        <p:nvPicPr>
          <p:cNvPr id="8" name="Picture 7"/>
          <p:cNvPicPr>
            <a:picLocks noChangeAspect="1"/>
          </p:cNvPicPr>
          <p:nvPr/>
        </p:nvPicPr>
        <p:blipFill>
          <a:blip r:embed="rId5"/>
          <a:stretch>
            <a:fillRect/>
          </a:stretch>
        </p:blipFill>
        <p:spPr>
          <a:xfrm>
            <a:off x="6999046" y="4191000"/>
            <a:ext cx="1902770" cy="2743200"/>
          </a:xfrm>
          <a:prstGeom prst="rect">
            <a:avLst/>
          </a:prstGeom>
        </p:spPr>
      </p:pic>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6001642"/>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。他们有能力</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但圣灵降临在你们身上，你们就必得着</a:t>
            </a:r>
            <a:r>
              <a:rPr lang="zh-TW" altLang="en-US" sz="2400" dirty="0" smtClean="0">
                <a:solidFill>
                  <a:srgbClr val="FF0000"/>
                </a:solidFill>
                <a:latin typeface="华文细黑"/>
                <a:ea typeface="华文细黑"/>
                <a:cs typeface="华文细黑"/>
              </a:rPr>
              <a:t>能力”</a:t>
            </a:r>
            <a:r>
              <a:rPr lang="en-US" altLang="zh-TW"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:8a</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。受圣灵的洗</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林前</a:t>
            </a:r>
            <a:r>
              <a:rPr lang="en-US" altLang="zh-CN" sz="2400" dirty="0" smtClean="0">
                <a:solidFill>
                  <a:srgbClr val="FF0000"/>
                </a:solidFill>
                <a:latin typeface="华文细黑"/>
                <a:ea typeface="华文细黑"/>
                <a:cs typeface="华文细黑"/>
              </a:rPr>
              <a:t>12:13</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和被圣灵充满</a:t>
            </a:r>
            <a:r>
              <a:rPr lang="en-US" altLang="zh-CN" sz="2400" dirty="0" smtClean="0">
                <a:solidFill>
                  <a:srgbClr val="FF0000"/>
                </a:solidFill>
                <a:latin typeface="华文细黑"/>
                <a:ea typeface="华文细黑"/>
                <a:cs typeface="华文细黑"/>
              </a:rPr>
              <a:t>(4:8,31</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9:17)</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一）有一阵大风吹过。</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二）有许多奇事神迹。</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）有舌头如火焰落在他们的头上。</a:t>
            </a:r>
            <a:endParaRPr lang="en-US" altLang="zh-CN" sz="2400" dirty="0" smtClean="0">
              <a:solidFill>
                <a:srgbClr val="FF0000"/>
              </a:solidFill>
              <a:latin typeface="华文细黑"/>
              <a:ea typeface="华文细黑"/>
              <a:cs typeface="华文细黑"/>
            </a:endParaRPr>
          </a:p>
          <a:p>
            <a:r>
              <a:rPr lang="zh-CN"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b</a:t>
            </a:r>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有口才说起别国的话来。</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）有行了神迹。</a:t>
            </a:r>
            <a:endParaRPr lang="en-US" altLang="zh-CN" sz="2400" dirty="0" smtClean="0">
              <a:solidFill>
                <a:srgbClr val="FF0000"/>
              </a:solidFill>
              <a:latin typeface="华文细黑"/>
              <a:ea typeface="华文细黑"/>
              <a:cs typeface="华文细黑"/>
            </a:endParaRPr>
          </a:p>
          <a:p>
            <a:r>
              <a:rPr lang="zh-CN"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d</a:t>
            </a:r>
            <a:r>
              <a:rPr lang="zh-CN" altLang="en-US" sz="2400" dirty="0" smtClean="0">
                <a:solidFill>
                  <a:srgbClr val="FF0000"/>
                </a:solidFill>
                <a:latin typeface="华文细黑"/>
                <a:ea typeface="华文细黑"/>
                <a:cs typeface="华文细黑"/>
              </a:rPr>
              <a:t>）有使徒从监狱被释放了（</a:t>
            </a:r>
            <a:r>
              <a:rPr lang="en-US" altLang="zh-CN" sz="2400" dirty="0" smtClean="0">
                <a:solidFill>
                  <a:srgbClr val="FF0000"/>
                </a:solidFill>
                <a:latin typeface="华文细黑"/>
                <a:ea typeface="华文细黑"/>
                <a:cs typeface="华文细黑"/>
              </a:rPr>
              <a:t>5:19</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三）有大能力的见证（</a:t>
            </a:r>
            <a:r>
              <a:rPr lang="en-US" altLang="zh-CN" sz="2400" dirty="0" smtClean="0">
                <a:solidFill>
                  <a:srgbClr val="FF0000"/>
                </a:solidFill>
                <a:latin typeface="华文细黑"/>
                <a:ea typeface="华文细黑"/>
                <a:cs typeface="华文细黑"/>
              </a:rPr>
              <a:t>4:33</a:t>
            </a:r>
            <a:r>
              <a:rPr lang="zh-CN" altLang="en-US"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latin typeface="Arial Narrow"/>
                <a:cs typeface="Arial Narrow"/>
              </a:rPr>
              <a:t>A</a:t>
            </a:r>
            <a:r>
              <a:rPr lang="en-US" sz="2400" b="1" dirty="0">
                <a:latin typeface="Arial Narrow"/>
                <a:cs typeface="Arial Narrow"/>
              </a:rPr>
              <a:t>. They had power. </a:t>
            </a:r>
            <a:r>
              <a:rPr lang="en-US" sz="2400" dirty="0">
                <a:latin typeface="Arial Narrow"/>
                <a:cs typeface="Arial Narrow"/>
              </a:rPr>
              <a:t>“Receive power when the Holy Spirit comes upon you”(1:8a).Spirit baptism(1Co.12:13)</a:t>
            </a:r>
            <a:r>
              <a:rPr lang="en-US" sz="2400" dirty="0" err="1">
                <a:latin typeface="Arial Narrow"/>
                <a:cs typeface="Arial Narrow"/>
              </a:rPr>
              <a:t>vs.filling</a:t>
            </a:r>
            <a:r>
              <a:rPr lang="en-US" sz="2400" dirty="0">
                <a:latin typeface="Arial Narrow"/>
                <a:cs typeface="Arial Narrow"/>
              </a:rPr>
              <a:t>(4:8,31;9:17;13:9).</a:t>
            </a:r>
          </a:p>
          <a:p>
            <a:r>
              <a:rPr lang="en-US" sz="2400" dirty="0" smtClean="0">
                <a:latin typeface="Arial Narrow"/>
                <a:cs typeface="Arial Narrow"/>
              </a:rPr>
              <a:t>(1) There was a mighty wind.</a:t>
            </a:r>
          </a:p>
          <a:p>
            <a:r>
              <a:rPr lang="en-US" sz="2400" dirty="0" smtClean="0">
                <a:latin typeface="Arial Narrow"/>
                <a:cs typeface="Arial Narrow"/>
              </a:rPr>
              <a:t>(2) There were mighty signs and wonders. </a:t>
            </a:r>
          </a:p>
          <a:p>
            <a:r>
              <a:rPr lang="en-US" sz="2400" dirty="0" smtClean="0">
                <a:latin typeface="Arial Narrow"/>
                <a:cs typeface="Arial Narrow"/>
              </a:rPr>
              <a:t>(a)Tongues of fire rested on their heads. </a:t>
            </a:r>
            <a:r>
              <a:rPr lang="en-US" sz="2400" dirty="0">
                <a:latin typeface="Arial Narrow"/>
                <a:cs typeface="Arial Narrow"/>
              </a:rPr>
              <a:t>(c)Miracles performed. </a:t>
            </a:r>
            <a:endParaRPr lang="en-US" sz="2400" dirty="0" smtClean="0">
              <a:latin typeface="Arial Narrow"/>
              <a:cs typeface="Arial Narrow"/>
            </a:endParaRPr>
          </a:p>
          <a:p>
            <a:r>
              <a:rPr lang="en-US" sz="2400" dirty="0" smtClean="0">
                <a:latin typeface="Arial Narrow"/>
                <a:cs typeface="Arial Narrow"/>
              </a:rPr>
              <a:t>(b)Tongues of languages were spoken.</a:t>
            </a:r>
            <a:r>
              <a:rPr lang="en-US" sz="2400" dirty="0">
                <a:latin typeface="Arial Narrow"/>
                <a:cs typeface="Arial Narrow"/>
              </a:rPr>
              <a:t> </a:t>
            </a:r>
            <a:r>
              <a:rPr lang="en-US" sz="2400" dirty="0" smtClean="0">
                <a:latin typeface="Arial Narrow"/>
                <a:cs typeface="Arial Narrow"/>
              </a:rPr>
              <a:t>  (d)Apostles </a:t>
            </a:r>
            <a:r>
              <a:rPr lang="en-US" altLang="zh-CN" sz="2400" dirty="0" smtClean="0">
                <a:latin typeface="Arial Narrow"/>
                <a:cs typeface="Arial Narrow"/>
              </a:rPr>
              <a:t>delivered </a:t>
            </a:r>
            <a:r>
              <a:rPr lang="en-US" sz="2400" dirty="0" smtClean="0">
                <a:latin typeface="Arial Narrow"/>
                <a:cs typeface="Arial Narrow"/>
              </a:rPr>
              <a:t>from prison(5:19). </a:t>
            </a:r>
          </a:p>
          <a:p>
            <a:r>
              <a:rPr lang="en-US" sz="2400" dirty="0" smtClean="0">
                <a:latin typeface="Arial Narrow"/>
                <a:cs typeface="Arial Narrow"/>
              </a:rPr>
              <a:t>(3) There was a mighty testimony (4:33).</a:t>
            </a:r>
            <a:endParaRPr lang="en-US" sz="2400" dirty="0">
              <a:latin typeface="Arial Narrow"/>
              <a:cs typeface="Arial Narrow"/>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4524315"/>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他们</a:t>
            </a:r>
            <a:r>
              <a:rPr lang="zh-CN" altLang="en-US" sz="2400" b="1" dirty="0" smtClean="0">
                <a:solidFill>
                  <a:srgbClr val="FF0000"/>
                </a:solidFill>
                <a:latin typeface="华文细黑"/>
                <a:ea typeface="华文细黑"/>
                <a:cs typeface="华文细黑"/>
              </a:rPr>
              <a:t>有同心合意</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同心合意”</a:t>
            </a:r>
            <a:r>
              <a:rPr lang="en-US" altLang="zh-CN" sz="2400" dirty="0" smtClean="0">
                <a:solidFill>
                  <a:srgbClr val="FF0000"/>
                </a:solidFill>
                <a:latin typeface="华文细黑"/>
                <a:ea typeface="华文细黑"/>
                <a:cs typeface="华文细黑"/>
              </a:rPr>
              <a:t>(1:14;2:1,44,46;4:24;</a:t>
            </a:r>
            <a:r>
              <a:rPr lang="zh-CN" altLang="en-US" sz="2400" dirty="0" smtClean="0">
                <a:solidFill>
                  <a:srgbClr val="FF0000"/>
                </a:solidFill>
                <a:latin typeface="华文细黑"/>
                <a:ea typeface="华文细黑"/>
                <a:cs typeface="华文细黑"/>
              </a:rPr>
              <a:t>加</a:t>
            </a:r>
            <a:r>
              <a:rPr lang="en-US" altLang="zh-CN" sz="2400" dirty="0" smtClean="0">
                <a:solidFill>
                  <a:srgbClr val="FF0000"/>
                </a:solidFill>
                <a:latin typeface="华文细黑"/>
                <a:ea typeface="华文细黑"/>
                <a:cs typeface="华文细黑"/>
              </a:rPr>
              <a:t>3:28)</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zh-TW" altLang="en-US" sz="2400" dirty="0" smtClean="0">
                <a:solidFill>
                  <a:srgbClr val="FF0000"/>
                </a:solidFill>
                <a:latin typeface="华文细黑"/>
                <a:ea typeface="华文细黑"/>
                <a:cs typeface="华文细黑"/>
              </a:rPr>
              <a:t>他们在教义上一致</a:t>
            </a:r>
            <a:r>
              <a:rPr lang="zh-CN"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“都恒心遵守使徒的教训”</a:t>
            </a:r>
            <a:r>
              <a:rPr lang="en-US" altLang="zh-CN" sz="2400" dirty="0" smtClean="0">
                <a:solidFill>
                  <a:srgbClr val="FF0000"/>
                </a:solidFill>
                <a:latin typeface="华文细黑"/>
                <a:ea typeface="华文细黑"/>
                <a:cs typeface="华文细黑"/>
              </a:rPr>
              <a:t>(2:42a</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二）他们在团契上一致</a:t>
            </a:r>
            <a:r>
              <a:rPr lang="en-US" altLang="zh-CN" sz="2400" dirty="0" smtClean="0">
                <a:solidFill>
                  <a:srgbClr val="FF0000"/>
                </a:solidFill>
                <a:latin typeface="华文细黑"/>
                <a:ea typeface="华文细黑"/>
                <a:cs typeface="华文细黑"/>
              </a:rPr>
              <a:t>(2:42b</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47</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。从</a:t>
            </a:r>
            <a:r>
              <a:rPr lang="en-US" altLang="zh-CN" sz="2400" dirty="0" smtClean="0">
                <a:solidFill>
                  <a:srgbClr val="FF0000"/>
                </a:solidFill>
                <a:latin typeface="华文细黑"/>
                <a:ea typeface="华文细黑"/>
                <a:cs typeface="华文细黑"/>
              </a:rPr>
              <a:t>120,</a:t>
            </a:r>
            <a:r>
              <a:rPr lang="zh-CN" altLang="en-US" sz="2400" dirty="0" smtClean="0">
                <a:solidFill>
                  <a:srgbClr val="FF0000"/>
                </a:solidFill>
                <a:latin typeface="华文细黑"/>
                <a:ea typeface="华文细黑"/>
                <a:cs typeface="华文细黑"/>
              </a:rPr>
              <a:t>到</a:t>
            </a:r>
            <a:r>
              <a:rPr lang="en-US" altLang="zh-CN" sz="2400" dirty="0" smtClean="0">
                <a:solidFill>
                  <a:srgbClr val="FF0000"/>
                </a:solidFill>
                <a:latin typeface="华文细黑"/>
                <a:ea typeface="华文细黑"/>
                <a:cs typeface="华文细黑"/>
              </a:rPr>
              <a:t>3000(2:41),</a:t>
            </a:r>
            <a:r>
              <a:rPr lang="zh-CN" altLang="en-US" sz="2400" dirty="0" smtClean="0">
                <a:solidFill>
                  <a:srgbClr val="FF0000"/>
                </a:solidFill>
                <a:latin typeface="华文细黑"/>
                <a:ea typeface="华文细黑"/>
                <a:cs typeface="华文细黑"/>
              </a:rPr>
              <a:t>到</a:t>
            </a:r>
            <a:r>
              <a:rPr lang="en-US" altLang="zh-CN" sz="2400" dirty="0" smtClean="0">
                <a:solidFill>
                  <a:srgbClr val="FF0000"/>
                </a:solidFill>
                <a:latin typeface="华文细黑"/>
                <a:ea typeface="华文细黑"/>
                <a:cs typeface="华文细黑"/>
              </a:rPr>
              <a:t>5000(4:4)</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zh-TW" altLang="en-US" sz="2400" dirty="0" smtClean="0">
                <a:solidFill>
                  <a:srgbClr val="FF0000"/>
                </a:solidFill>
                <a:latin typeface="华文细黑"/>
                <a:ea typeface="华文细黑"/>
                <a:cs typeface="华文细黑"/>
              </a:rPr>
              <a:t>他们</a:t>
            </a:r>
            <a:r>
              <a:rPr lang="zh-CN" altLang="en-US" sz="2400" dirty="0" smtClean="0">
                <a:solidFill>
                  <a:srgbClr val="FF0000"/>
                </a:solidFill>
                <a:latin typeface="华文细黑"/>
                <a:ea typeface="华文细黑"/>
                <a:cs typeface="华文细黑"/>
              </a:rPr>
              <a:t>在祷告上</a:t>
            </a:r>
            <a:r>
              <a:rPr lang="zh-TW" altLang="en-US" sz="2400" dirty="0" smtClean="0">
                <a:solidFill>
                  <a:srgbClr val="FF0000"/>
                </a:solidFill>
                <a:latin typeface="华文细黑"/>
                <a:ea typeface="华文细黑"/>
                <a:cs typeface="华文细黑"/>
              </a:rPr>
              <a:t>一致</a:t>
            </a:r>
            <a:r>
              <a:rPr lang="en-US" altLang="zh-TW" sz="2400" dirty="0" smtClean="0">
                <a:solidFill>
                  <a:srgbClr val="FF0000"/>
                </a:solidFill>
                <a:latin typeface="华文细黑"/>
                <a:ea typeface="华文细黑"/>
                <a:cs typeface="华文细黑"/>
              </a:rPr>
              <a:t>(4:24-30)</a:t>
            </a:r>
            <a:r>
              <a:rPr lang="zh-TW"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四）他们在心思意念</a:t>
            </a:r>
            <a:r>
              <a:rPr lang="zh-TW" altLang="en-US" sz="2400" dirty="0">
                <a:solidFill>
                  <a:srgbClr val="FF0000"/>
                </a:solidFill>
                <a:latin typeface="华文细黑"/>
                <a:ea typeface="华文细黑"/>
                <a:cs typeface="华文细黑"/>
              </a:rPr>
              <a:t>一致</a:t>
            </a:r>
            <a:r>
              <a:rPr lang="en-US" altLang="zh-CN" sz="2400" dirty="0" smtClean="0">
                <a:solidFill>
                  <a:srgbClr val="FF0000"/>
                </a:solidFill>
                <a:latin typeface="华文细黑"/>
                <a:ea typeface="华文细黑"/>
                <a:cs typeface="华文细黑"/>
              </a:rPr>
              <a:t>(4:32) </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a:latin typeface="Arial Narrow"/>
                <a:cs typeface="Arial Narrow"/>
              </a:rPr>
              <a:t>B. They had unity.</a:t>
            </a:r>
            <a:r>
              <a:rPr lang="en-US" sz="2400" dirty="0">
                <a:latin typeface="Arial Narrow"/>
                <a:cs typeface="Arial Narrow"/>
              </a:rPr>
              <a:t> </a:t>
            </a:r>
            <a:r>
              <a:rPr lang="en-US" sz="2400" dirty="0" smtClean="0">
                <a:latin typeface="Arial Narrow"/>
                <a:cs typeface="Arial Narrow"/>
              </a:rPr>
              <a:t>“One accord”</a:t>
            </a:r>
            <a:r>
              <a:rPr lang="en-US" sz="2400" dirty="0">
                <a:latin typeface="Arial Narrow"/>
                <a:cs typeface="Arial Narrow"/>
              </a:rPr>
              <a:t>(1:14;2:1,44,46;4:24;5:</a:t>
            </a:r>
            <a:r>
              <a:rPr lang="en-US" sz="2400" dirty="0" smtClean="0">
                <a:latin typeface="Arial Narrow"/>
                <a:cs typeface="Arial Narrow"/>
              </a:rPr>
              <a:t>12;Ga.</a:t>
            </a:r>
            <a:r>
              <a:rPr lang="en-US" sz="2400" dirty="0">
                <a:latin typeface="Arial Narrow"/>
                <a:cs typeface="Arial Narrow"/>
              </a:rPr>
              <a:t>3:28).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1) They had unity in doctrine. “They devoted themselves to the apostles’ teaching”(2:42a).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They had unity in </a:t>
            </a:r>
            <a:r>
              <a:rPr lang="en-US" sz="2400" dirty="0" smtClean="0">
                <a:latin typeface="Arial Narrow"/>
                <a:cs typeface="Arial Narrow"/>
              </a:rPr>
              <a:t>fellowship(</a:t>
            </a:r>
            <a:r>
              <a:rPr lang="en-US" sz="2400" dirty="0">
                <a:latin typeface="Arial Narrow"/>
                <a:cs typeface="Arial Narrow"/>
              </a:rPr>
              <a:t>2:42b,47</a:t>
            </a:r>
            <a:r>
              <a:rPr lang="en-US" sz="2400" dirty="0" smtClean="0">
                <a:latin typeface="Arial Narrow"/>
                <a:cs typeface="Arial Narrow"/>
              </a:rPr>
              <a:t>)</a:t>
            </a:r>
            <a:r>
              <a:rPr lang="en-US" sz="2400" dirty="0">
                <a:latin typeface="Arial Narrow"/>
                <a:cs typeface="Arial Narrow"/>
              </a:rPr>
              <a:t>.</a:t>
            </a:r>
            <a:r>
              <a:rPr lang="en-US" sz="2400" dirty="0" smtClean="0">
                <a:latin typeface="Arial Narrow"/>
                <a:cs typeface="Arial Narrow"/>
              </a:rPr>
              <a:t> From 120,</a:t>
            </a:r>
            <a:r>
              <a:rPr lang="en-US" sz="2400" dirty="0">
                <a:latin typeface="Arial Narrow"/>
                <a:cs typeface="Arial Narrow"/>
              </a:rPr>
              <a:t>to 3000(2:41),to 5000(4:4)</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3) They had unity in </a:t>
            </a:r>
            <a:r>
              <a:rPr lang="en-US" sz="2400" dirty="0" smtClean="0">
                <a:latin typeface="Arial Narrow"/>
                <a:cs typeface="Arial Narrow"/>
              </a:rPr>
              <a:t>prayer(</a:t>
            </a:r>
            <a:r>
              <a:rPr lang="en-US" sz="2400" dirty="0">
                <a:latin typeface="Arial Narrow"/>
                <a:cs typeface="Arial Narrow"/>
              </a:rPr>
              <a:t>4:24-30)</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4) They had unity in heart and </a:t>
            </a:r>
            <a:r>
              <a:rPr lang="en-US" sz="2400" dirty="0" smtClean="0">
                <a:latin typeface="Arial Narrow"/>
                <a:cs typeface="Arial Narrow"/>
              </a:rPr>
              <a:t>mind (</a:t>
            </a:r>
            <a:r>
              <a:rPr lang="en-US" sz="2400" dirty="0">
                <a:latin typeface="Arial Narrow"/>
                <a:cs typeface="Arial Narrow"/>
              </a:rPr>
              <a:t>4:32).</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pic>
        <p:nvPicPr>
          <p:cNvPr id="3" name="Picture 2"/>
          <p:cNvPicPr>
            <a:picLocks noChangeAspect="1"/>
          </p:cNvPicPr>
          <p:nvPr/>
        </p:nvPicPr>
        <p:blipFill>
          <a:blip r:embed="rId3"/>
          <a:stretch>
            <a:fillRect/>
          </a:stretch>
        </p:blipFill>
        <p:spPr>
          <a:xfrm>
            <a:off x="4790860" y="4290225"/>
            <a:ext cx="4353140" cy="2567775"/>
          </a:xfrm>
          <a:prstGeom prst="rect">
            <a:avLst/>
          </a:prstGeom>
        </p:spPr>
      </p:pic>
    </p:spTree>
    <p:extLst>
      <p:ext uri="{BB962C8B-B14F-4D97-AF65-F5344CB8AC3E}">
        <p14:creationId xmlns:p14="http://schemas.microsoft.com/office/powerpoint/2010/main" val="42325074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109576</TotalTime>
  <Words>2641</Words>
  <Application>Microsoft Macintosh PowerPoint</Application>
  <PresentationFormat>On-screen Show (4:3)</PresentationFormat>
  <Paragraphs>150</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Welcome to Wednesday Bible Study! 欢迎来参加星期三查经班！ Santa Fe Towers Apartments in the Community Room 8101 Santa Fe Drive  Overland Park, KS 66103 In English and in Chinese. 用英文和中文。 Wednesdays from 10 to 11:30 a.m. 星期三早上从十点到十一点半。  Pastor Gary Hart 何礼义牧师 Starting April 12,2017. 2017年4月12日开始。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690</cp:revision>
  <cp:lastPrinted>2016-07-31T03:52:23Z</cp:lastPrinted>
  <dcterms:created xsi:type="dcterms:W3CDTF">2016-02-20T15:39:29Z</dcterms:created>
  <dcterms:modified xsi:type="dcterms:W3CDTF">2017-03-23T13:02:28Z</dcterms:modified>
</cp:coreProperties>
</file>