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56" r:id="rId2"/>
    <p:sldId id="256" r:id="rId3"/>
    <p:sldId id="296" r:id="rId4"/>
    <p:sldId id="295" r:id="rId5"/>
    <p:sldId id="337" r:id="rId6"/>
    <p:sldId id="297" r:id="rId7"/>
    <p:sldId id="292" r:id="rId8"/>
    <p:sldId id="298" r:id="rId9"/>
    <p:sldId id="319" r:id="rId10"/>
    <p:sldId id="346" r:id="rId11"/>
    <p:sldId id="355" r:id="rId12"/>
    <p:sldId id="302" r:id="rId13"/>
    <p:sldId id="304" r:id="rId14"/>
    <p:sldId id="353" r:id="rId15"/>
    <p:sldId id="335" r:id="rId16"/>
    <p:sldId id="35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1" autoAdjust="0"/>
  </p:normalViewPr>
  <p:slideViewPr>
    <p:cSldViewPr snapToGrid="0" snapToObjects="1">
      <p:cViewPr>
        <p:scale>
          <a:sx n="75" d="100"/>
          <a:sy n="75" d="100"/>
        </p:scale>
        <p:origin x="-96" y="-1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7/15/2017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 xmlns:p14="http://schemas.microsoft.com/office/powerpoint/2010/main"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7/15/2017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7/15/2017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7/15/2017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7/15/2017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4706471" y="0"/>
            <a:ext cx="4437529" cy="6858000"/>
          </a:xfrm>
          <a:prstGeom prst="rect">
            <a:avLst/>
          </a:prstGeom>
        </p:spPr>
      </p:pic>
      <p:sp>
        <p:nvSpPr>
          <p:cNvPr id="15" name="Content Placeholder 14"/>
          <p:cNvSpPr>
            <a:spLocks noGrp="1"/>
          </p:cNvSpPr>
          <p:nvPr>
            <p:ph idx="1"/>
          </p:nvPr>
        </p:nvSpPr>
        <p:spPr>
          <a:xfrm>
            <a:off x="0" y="0"/>
            <a:ext cx="4893733" cy="4656667"/>
          </a:xfrm>
        </p:spPr>
        <p:txBody>
          <a:bodyPr/>
          <a:lstStyle/>
          <a:p>
            <a:endParaRPr lang="en-US"/>
          </a:p>
        </p:txBody>
      </p:sp>
      <p:pic>
        <p:nvPicPr>
          <p:cNvPr id="16" name="Picture 15"/>
          <p:cNvPicPr>
            <a:picLocks noChangeAspect="1"/>
          </p:cNvPicPr>
          <p:nvPr/>
        </p:nvPicPr>
        <p:blipFill>
          <a:blip r:embed="rId3"/>
          <a:stretch>
            <a:fillRect/>
          </a:stretch>
        </p:blipFill>
        <p:spPr>
          <a:xfrm>
            <a:off x="0" y="0"/>
            <a:ext cx="4802783" cy="3200400"/>
          </a:xfrm>
          <a:prstGeom prst="rect">
            <a:avLst/>
          </a:prstGeom>
        </p:spPr>
      </p:pic>
      <p:sp>
        <p:nvSpPr>
          <p:cNvPr id="17" name="TextBox 16"/>
          <p:cNvSpPr txBox="1"/>
          <p:nvPr/>
        </p:nvSpPr>
        <p:spPr>
          <a:xfrm>
            <a:off x="67730" y="2946408"/>
            <a:ext cx="4735053" cy="3785652"/>
          </a:xfrm>
          <a:prstGeom prst="rect">
            <a:avLst/>
          </a:prstGeom>
          <a:noFill/>
        </p:spPr>
        <p:txBody>
          <a:bodyPr wrap="square" rtlCol="0">
            <a:spAutoFit/>
          </a:bodyPr>
          <a:lstStyle/>
          <a:p>
            <a:pPr algn="ctr"/>
            <a:r>
              <a:rPr lang="en-US" altLang="zh-CN" sz="8000" b="1" dirty="0" smtClean="0">
                <a:solidFill>
                  <a:srgbClr val="008000"/>
                </a:solidFill>
                <a:latin typeface="华文细黑"/>
                <a:ea typeface="华文细黑"/>
                <a:cs typeface="华文细黑"/>
              </a:rPr>
              <a:t>V=</a:t>
            </a:r>
            <a:r>
              <a:rPr lang="zh-CN" altLang="en-US" sz="8000" b="1" dirty="0" smtClean="0">
                <a:solidFill>
                  <a:srgbClr val="008000"/>
                </a:solidFill>
                <a:latin typeface="华文细黑"/>
                <a:ea typeface="华文细黑"/>
                <a:cs typeface="华文细黑"/>
              </a:rPr>
              <a:t>假期</a:t>
            </a:r>
            <a:endParaRPr lang="en-US" altLang="zh-CN" sz="8000" b="1" dirty="0" smtClean="0">
              <a:solidFill>
                <a:srgbClr val="008000"/>
              </a:solidFill>
              <a:latin typeface="华文细黑"/>
              <a:ea typeface="华文细黑"/>
              <a:cs typeface="华文细黑"/>
            </a:endParaRPr>
          </a:p>
          <a:p>
            <a:pPr algn="ctr"/>
            <a:r>
              <a:rPr lang="en-US" altLang="zh-CN" sz="8000" b="1" dirty="0" smtClean="0">
                <a:solidFill>
                  <a:srgbClr val="660066"/>
                </a:solidFill>
                <a:latin typeface="华文细黑"/>
                <a:ea typeface="华文细黑"/>
                <a:cs typeface="华文细黑"/>
              </a:rPr>
              <a:t>B=</a:t>
            </a:r>
            <a:r>
              <a:rPr lang="zh-CN" altLang="en-US" sz="8000" b="1" dirty="0" smtClean="0">
                <a:solidFill>
                  <a:srgbClr val="660066"/>
                </a:solidFill>
                <a:latin typeface="华文细黑"/>
                <a:ea typeface="华文细黑"/>
                <a:cs typeface="华文细黑"/>
              </a:rPr>
              <a:t>圣经</a:t>
            </a:r>
            <a:endParaRPr lang="en-US" altLang="zh-CN" sz="8000" b="1" dirty="0" smtClean="0">
              <a:solidFill>
                <a:srgbClr val="660066"/>
              </a:solidFill>
              <a:latin typeface="华文细黑"/>
              <a:ea typeface="华文细黑"/>
              <a:cs typeface="华文细黑"/>
            </a:endParaRPr>
          </a:p>
          <a:p>
            <a:pPr algn="ctr"/>
            <a:r>
              <a:rPr lang="en-US" altLang="zh-CN" sz="8000" b="1" dirty="0" smtClean="0">
                <a:solidFill>
                  <a:srgbClr val="FF6600"/>
                </a:solidFill>
                <a:latin typeface="华文细黑"/>
                <a:ea typeface="华文细黑"/>
                <a:cs typeface="华文细黑"/>
              </a:rPr>
              <a:t>S=</a:t>
            </a:r>
            <a:r>
              <a:rPr lang="zh-CN" altLang="en-US" sz="8000" b="1" dirty="0" smtClean="0">
                <a:solidFill>
                  <a:srgbClr val="FF6600"/>
                </a:solidFill>
                <a:latin typeface="华文细黑"/>
                <a:ea typeface="华文细黑"/>
                <a:cs typeface="华文细黑"/>
              </a:rPr>
              <a:t>学校</a:t>
            </a:r>
            <a:endParaRPr lang="en-US" sz="8000" b="1" dirty="0">
              <a:solidFill>
                <a:srgbClr val="FF6600"/>
              </a:solidFill>
              <a:latin typeface="华文细黑"/>
              <a:ea typeface="华文细黑"/>
              <a:cs typeface="华文细黑"/>
            </a:endParaRPr>
          </a:p>
        </p:txBody>
      </p:sp>
    </p:spTree>
    <p:extLst>
      <p:ext uri="{BB962C8B-B14F-4D97-AF65-F5344CB8AC3E}">
        <p14:creationId xmlns="" xmlns:p14="http://schemas.microsoft.com/office/powerpoint/2010/main" val="1043970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2308324"/>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第二</a:t>
            </a:r>
            <a:r>
              <a:rPr lang="en-US" sz="2400" b="1" dirty="0">
                <a:solidFill>
                  <a:srgbClr val="FF0000"/>
                </a:solidFill>
                <a:latin typeface="华文细黑"/>
                <a:ea typeface="华文细黑"/>
                <a:cs typeface="华文细黑"/>
              </a:rPr>
              <a:t>波</a:t>
            </a:r>
            <a:r>
              <a:rPr lang="en-US" sz="2400" b="1" dirty="0" smtClean="0">
                <a:solidFill>
                  <a:srgbClr val="FF0000"/>
                </a:solidFill>
                <a:latin typeface="华文细黑"/>
                <a:ea typeface="华文细黑"/>
                <a:cs typeface="华文细黑"/>
              </a:rPr>
              <a:t>反对：</a:t>
            </a:r>
            <a:r>
              <a:rPr lang="en-US" sz="2400" dirty="0" smtClean="0">
                <a:solidFill>
                  <a:srgbClr val="FF0000"/>
                </a:solidFill>
                <a:latin typeface="华文细黑"/>
                <a:ea typeface="华文细黑"/>
                <a:cs typeface="华文细黑"/>
              </a:rPr>
              <a:t>他们</a:t>
            </a:r>
            <a:r>
              <a:rPr lang="en-US" sz="2400" dirty="0">
                <a:solidFill>
                  <a:srgbClr val="FF0000"/>
                </a:solidFill>
                <a:latin typeface="华文细黑"/>
                <a:ea typeface="华文细黑"/>
                <a:cs typeface="华文细黑"/>
              </a:rPr>
              <a:t>引起了麻烦</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耶和华</a:t>
            </a:r>
            <a:r>
              <a:rPr lang="zh-CN" altLang="en-US" sz="2400" dirty="0" smtClean="0">
                <a:solidFill>
                  <a:srgbClr val="FF0000"/>
                </a:solidFill>
                <a:latin typeface="华文细黑"/>
                <a:ea typeface="华文细黑"/>
                <a:cs typeface="华文细黑"/>
              </a:rPr>
              <a:t>所恨恶的</a:t>
            </a:r>
            <a:r>
              <a:rPr lang="en-US" sz="2400" dirty="0" smtClean="0">
                <a:solidFill>
                  <a:srgbClr val="FF0000"/>
                </a:solidFill>
                <a:latin typeface="华文细黑"/>
                <a:ea typeface="华文细黑"/>
                <a:cs typeface="华文细黑"/>
              </a:rPr>
              <a:t>有六</a:t>
            </a:r>
            <a:r>
              <a:rPr lang="zh-CN" altLang="en-US" sz="2400" dirty="0" smtClean="0">
                <a:solidFill>
                  <a:srgbClr val="FF0000"/>
                </a:solidFill>
                <a:latin typeface="华文细黑"/>
                <a:ea typeface="华文细黑"/>
                <a:cs typeface="华文细黑"/>
              </a:rPr>
              <a:t>样</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连他心所憎恶</a:t>
            </a:r>
            <a:r>
              <a:rPr 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共有七样</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就是高傲</a:t>
            </a:r>
            <a:r>
              <a:rPr lang="en-US" sz="2400" dirty="0" smtClean="0">
                <a:solidFill>
                  <a:srgbClr val="FF0000"/>
                </a:solidFill>
                <a:latin typeface="华文细黑"/>
                <a:ea typeface="华文细黑"/>
                <a:cs typeface="华文细黑"/>
              </a:rPr>
              <a:t>的眼，</a:t>
            </a:r>
            <a:r>
              <a:rPr lang="zh-CN" altLang="en-US" sz="2400" dirty="0" smtClean="0">
                <a:solidFill>
                  <a:srgbClr val="FF0000"/>
                </a:solidFill>
                <a:latin typeface="华文细黑"/>
                <a:ea typeface="华文细黑"/>
                <a:cs typeface="华文细黑"/>
              </a:rPr>
              <a:t>撒</a:t>
            </a:r>
            <a:r>
              <a:rPr lang="en-US" sz="2400" dirty="0" smtClean="0">
                <a:solidFill>
                  <a:srgbClr val="FF0000"/>
                </a:solidFill>
                <a:latin typeface="华文细黑"/>
                <a:ea typeface="华文细黑"/>
                <a:cs typeface="华文细黑"/>
              </a:rPr>
              <a:t>谎</a:t>
            </a:r>
            <a:r>
              <a:rPr lang="en-US" sz="2400" dirty="0">
                <a:solidFill>
                  <a:srgbClr val="FF0000"/>
                </a:solidFill>
                <a:latin typeface="华文细黑"/>
                <a:ea typeface="华文细黑"/>
                <a:cs typeface="华文细黑"/>
              </a:rPr>
              <a:t>的</a:t>
            </a:r>
            <a:r>
              <a:rPr lang="en-US" sz="2400" dirty="0" smtClean="0">
                <a:solidFill>
                  <a:srgbClr val="FF0000"/>
                </a:solidFill>
                <a:latin typeface="华文细黑"/>
                <a:ea typeface="华文细黑"/>
                <a:cs typeface="华文细黑"/>
              </a:rPr>
              <a:t>舌，</a:t>
            </a:r>
            <a:r>
              <a:rPr lang="zh-CN" altLang="en-US" sz="2400" dirty="0" smtClean="0">
                <a:solidFill>
                  <a:srgbClr val="FF0000"/>
                </a:solidFill>
                <a:latin typeface="华文细黑"/>
                <a:ea typeface="华文细黑"/>
                <a:cs typeface="华文细黑"/>
              </a:rPr>
              <a:t>流无辜人血的</a:t>
            </a:r>
            <a:r>
              <a:rPr lang="en-US" sz="2400" dirty="0" smtClean="0">
                <a:solidFill>
                  <a:srgbClr val="FF0000"/>
                </a:solidFill>
                <a:latin typeface="华文细黑"/>
                <a:ea typeface="华文细黑"/>
                <a:cs typeface="华文细黑"/>
              </a:rPr>
              <a:t>手，</a:t>
            </a:r>
            <a:r>
              <a:rPr lang="zh-CN" altLang="en-US" sz="2400" dirty="0" smtClean="0">
                <a:solidFill>
                  <a:srgbClr val="FF0000"/>
                </a:solidFill>
                <a:latin typeface="华文细黑"/>
                <a:ea typeface="华文细黑"/>
                <a:cs typeface="华文细黑"/>
              </a:rPr>
              <a:t>图谋恶计</a:t>
            </a:r>
            <a:r>
              <a:rPr lang="en-US" sz="2400" dirty="0" smtClean="0">
                <a:solidFill>
                  <a:srgbClr val="FF0000"/>
                </a:solidFill>
                <a:latin typeface="华文细黑"/>
                <a:ea typeface="华文细黑"/>
                <a:cs typeface="华文细黑"/>
              </a:rPr>
              <a:t>的</a:t>
            </a:r>
            <a:r>
              <a:rPr lang="en-US" sz="2400" dirty="0">
                <a:solidFill>
                  <a:srgbClr val="FF0000"/>
                </a:solidFill>
                <a:latin typeface="华文细黑"/>
                <a:ea typeface="华文细黑"/>
                <a:cs typeface="华文细黑"/>
              </a:rPr>
              <a:t>心</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飞跑行</a:t>
            </a:r>
            <a:r>
              <a:rPr lang="en-US" sz="2400" dirty="0" smtClean="0">
                <a:solidFill>
                  <a:srgbClr val="FF0000"/>
                </a:solidFill>
                <a:latin typeface="华文细黑"/>
                <a:ea typeface="华文细黑"/>
                <a:cs typeface="华文细黑"/>
              </a:rPr>
              <a:t>恶</a:t>
            </a:r>
            <a:r>
              <a:rPr lang="en-US" sz="2400" dirty="0">
                <a:solidFill>
                  <a:srgbClr val="FF0000"/>
                </a:solidFill>
                <a:latin typeface="华文细黑"/>
                <a:ea typeface="华文细黑"/>
                <a:cs typeface="华文细黑"/>
              </a:rPr>
              <a:t>的脚</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吐</a:t>
            </a:r>
            <a:r>
              <a:rPr lang="en-US" sz="2400" dirty="0" smtClean="0">
                <a:solidFill>
                  <a:srgbClr val="FF0000"/>
                </a:solidFill>
                <a:latin typeface="华文细黑"/>
                <a:ea typeface="华文细黑"/>
                <a:cs typeface="华文细黑"/>
              </a:rPr>
              <a:t>谎言的</a:t>
            </a:r>
            <a:r>
              <a:rPr lang="zh-CN" altLang="en-US" sz="2400" dirty="0" smtClean="0">
                <a:solidFill>
                  <a:srgbClr val="FF0000"/>
                </a:solidFill>
                <a:latin typeface="华文细黑"/>
                <a:ea typeface="华文细黑"/>
                <a:cs typeface="华文细黑"/>
              </a:rPr>
              <a:t>假见证，并弟兄中布散纷争的</a:t>
            </a:r>
            <a:r>
              <a:rPr lang="en-US" sz="2400" dirty="0" smtClean="0">
                <a:solidFill>
                  <a:srgbClr val="FF0000"/>
                </a:solidFill>
                <a:latin typeface="华文细黑"/>
                <a:ea typeface="华文细黑"/>
                <a:cs typeface="华文细黑"/>
              </a:rPr>
              <a:t>人</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箴</a:t>
            </a:r>
            <a:r>
              <a:rPr lang="en-US" sz="2400" dirty="0" smtClean="0">
                <a:solidFill>
                  <a:srgbClr val="FF0000"/>
                </a:solidFill>
                <a:latin typeface="华文细黑"/>
                <a:ea typeface="华文细黑"/>
                <a:cs typeface="华文细黑"/>
              </a:rPr>
              <a:t>6:16</a:t>
            </a:r>
            <a:r>
              <a:rPr lang="en-US" sz="2400" dirty="0">
                <a:solidFill>
                  <a:srgbClr val="FF0000"/>
                </a:solidFill>
                <a:latin typeface="华文细黑"/>
                <a:ea typeface="华文细黑"/>
                <a:cs typeface="华文细黑"/>
              </a:rPr>
              <a:t>-19）。 </a:t>
            </a:r>
          </a:p>
          <a:p>
            <a:r>
              <a:rPr lang="en-US" altLang="zh-TW" sz="2400" b="1" dirty="0" smtClean="0">
                <a:solidFill>
                  <a:srgbClr val="FF0000"/>
                </a:solidFill>
                <a:latin typeface="华文细黑"/>
                <a:ea typeface="华文细黑"/>
                <a:cs typeface="华文细黑"/>
              </a:rPr>
              <a:t>C</a:t>
            </a:r>
            <a:r>
              <a:rPr lang="zh-CN" altLang="zh-TW" sz="2400" b="1" dirty="0" smtClean="0">
                <a:solidFill>
                  <a:srgbClr val="FF0000"/>
                </a:solidFill>
                <a:latin typeface="华文细黑"/>
                <a:ea typeface="华文细黑"/>
                <a:cs typeface="华文细黑"/>
              </a:rPr>
              <a:t>。</a:t>
            </a:r>
            <a:r>
              <a:rPr lang="en-US" sz="2400" b="1" dirty="0">
                <a:solidFill>
                  <a:srgbClr val="FF0000"/>
                </a:solidFill>
                <a:latin typeface="华文细黑"/>
                <a:ea typeface="华文细黑"/>
                <a:cs typeface="华文细黑"/>
              </a:rPr>
              <a:t>第三波</a:t>
            </a:r>
            <a:r>
              <a:rPr lang="en-US" sz="2400" b="1" dirty="0" smtClean="0">
                <a:solidFill>
                  <a:srgbClr val="FF0000"/>
                </a:solidFill>
                <a:latin typeface="华文细黑"/>
                <a:ea typeface="华文细黑"/>
                <a:cs typeface="华文细黑"/>
              </a:rPr>
              <a:t>反对</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）他们以恶念对待他们</a:t>
            </a:r>
            <a:r>
              <a:rPr lang="zh-CN" altLang="en-US" sz="2400" dirty="0">
                <a:solidFill>
                  <a:srgbClr val="FF0000"/>
                </a:solidFill>
                <a:latin typeface="华文细黑"/>
                <a:ea typeface="华文细黑"/>
                <a:cs typeface="华文细黑"/>
              </a:rPr>
              <a:t>的弟兄。（</a:t>
            </a:r>
            <a:r>
              <a:rPr lang="en-US" sz="2400" dirty="0">
                <a:solidFill>
                  <a:srgbClr val="FF0000"/>
                </a:solidFill>
                <a:latin typeface="华文细黑"/>
                <a:ea typeface="华文细黑"/>
                <a:cs typeface="华文细黑"/>
              </a:rPr>
              <a:t>2</a:t>
            </a:r>
            <a:r>
              <a:rPr lang="zh-CN" altLang="en-US" sz="2400" dirty="0">
                <a:solidFill>
                  <a:srgbClr val="FF0000"/>
                </a:solidFill>
                <a:latin typeface="华文细黑"/>
                <a:ea typeface="华文细黑"/>
                <a:cs typeface="华文细黑"/>
              </a:rPr>
              <a:t>）他们策划阴谋。（</a:t>
            </a:r>
            <a:r>
              <a:rPr lang="en-US" sz="2400" dirty="0">
                <a:solidFill>
                  <a:srgbClr val="FF0000"/>
                </a:solidFill>
                <a:latin typeface="华文细黑"/>
                <a:ea typeface="华文细黑"/>
                <a:cs typeface="华文细黑"/>
              </a:rPr>
              <a:t>3</a:t>
            </a:r>
            <a:r>
              <a:rPr lang="zh-CN" altLang="en-US" sz="2400" dirty="0">
                <a:solidFill>
                  <a:srgbClr val="FF0000"/>
                </a:solidFill>
                <a:latin typeface="华文细黑"/>
                <a:ea typeface="华文细黑"/>
                <a:cs typeface="华文细黑"/>
              </a:rPr>
              <a:t>）他们虐待弟兄，拿石头打他们。</a:t>
            </a:r>
            <a:endParaRPr lang="en-US" sz="2400" dirty="0">
              <a:solidFill>
                <a:srgbClr val="FF0000"/>
              </a:solidFill>
              <a:latin typeface="华文细黑"/>
              <a:ea typeface="华文细黑"/>
              <a:cs typeface="华文细黑"/>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
        <p:nvSpPr>
          <p:cNvPr id="7" name="Rectangle 6"/>
          <p:cNvSpPr/>
          <p:nvPr/>
        </p:nvSpPr>
        <p:spPr>
          <a:xfrm>
            <a:off x="6831" y="2640254"/>
            <a:ext cx="9156126" cy="3785652"/>
          </a:xfrm>
          <a:prstGeom prst="rect">
            <a:avLst/>
          </a:prstGeom>
        </p:spPr>
        <p:txBody>
          <a:bodyPr wrap="square">
            <a:spAutoFit/>
          </a:bodyPr>
          <a:lstStyle/>
          <a:p>
            <a:r>
              <a:rPr lang="en-US" sz="2400" b="1" dirty="0">
                <a:latin typeface="Arial Narrow"/>
                <a:cs typeface="Arial Narrow"/>
              </a:rPr>
              <a:t>B. Second wave of opposition: They stirred up trouble.</a:t>
            </a:r>
            <a:r>
              <a:rPr lang="en-US" sz="2400" dirty="0">
                <a:latin typeface="Arial Narrow"/>
                <a:cs typeface="Arial Narrow"/>
              </a:rPr>
              <a:t> “There are six things the Lord hates, seven that are detestable to </a:t>
            </a:r>
            <a:r>
              <a:rPr lang="en-US" sz="2400" dirty="0" err="1">
                <a:latin typeface="Arial Narrow"/>
                <a:cs typeface="Arial Narrow"/>
              </a:rPr>
              <a:t>him:haughty</a:t>
            </a:r>
            <a:r>
              <a:rPr lang="en-US" sz="2400" dirty="0">
                <a:latin typeface="Arial Narrow"/>
                <a:cs typeface="Arial Narrow"/>
              </a:rPr>
              <a:t> eyes, a lying tongue, hands that shed innocent blood, a heart that devises wicked schemes, feet that are quick to rush into evil, a false witness who </a:t>
            </a:r>
            <a:endParaRPr lang="en-US" sz="2400" dirty="0" smtClean="0">
              <a:latin typeface="Arial Narrow"/>
              <a:cs typeface="Arial Narrow"/>
            </a:endParaRPr>
          </a:p>
          <a:p>
            <a:r>
              <a:rPr lang="en-US" sz="2400" dirty="0" smtClean="0">
                <a:latin typeface="Arial Narrow"/>
                <a:cs typeface="Arial Narrow"/>
              </a:rPr>
              <a:t>pours </a:t>
            </a:r>
            <a:r>
              <a:rPr lang="en-US" sz="2400" dirty="0">
                <a:latin typeface="Arial Narrow"/>
                <a:cs typeface="Arial Narrow"/>
              </a:rPr>
              <a:t>out lies and a person who stirs up conflict </a:t>
            </a:r>
            <a:endParaRPr lang="en-US" sz="2400" dirty="0" smtClean="0">
              <a:latin typeface="Arial Narrow"/>
              <a:cs typeface="Arial Narrow"/>
            </a:endParaRPr>
          </a:p>
          <a:p>
            <a:r>
              <a:rPr lang="en-US" sz="2400" dirty="0" smtClean="0">
                <a:latin typeface="Arial Narrow"/>
                <a:cs typeface="Arial Narrow"/>
              </a:rPr>
              <a:t>in </a:t>
            </a:r>
            <a:r>
              <a:rPr lang="en-US" sz="2400" dirty="0">
                <a:latin typeface="Arial Narrow"/>
                <a:cs typeface="Arial Narrow"/>
              </a:rPr>
              <a:t>the community”(Pr.6:16-19)</a:t>
            </a:r>
            <a:r>
              <a:rPr lang="en-US" sz="2400" dirty="0" smtClean="0">
                <a:latin typeface="Arial Narrow"/>
                <a:cs typeface="Arial Narrow"/>
              </a:rPr>
              <a:t>.</a:t>
            </a:r>
          </a:p>
          <a:p>
            <a:r>
              <a:rPr lang="en-US" sz="2400" b="1" dirty="0">
                <a:latin typeface="Arial Narrow"/>
                <a:cs typeface="Arial Narrow"/>
              </a:rPr>
              <a:t>C. Third wave of opposition: They divided </a:t>
            </a:r>
            <a:endParaRPr lang="en-US" sz="2400" b="1" dirty="0" smtClean="0">
              <a:latin typeface="Arial Narrow"/>
              <a:cs typeface="Arial Narrow"/>
            </a:endParaRPr>
          </a:p>
          <a:p>
            <a:r>
              <a:rPr lang="en-US" sz="2400" b="1" dirty="0" smtClean="0">
                <a:latin typeface="Arial Narrow"/>
                <a:cs typeface="Arial Narrow"/>
              </a:rPr>
              <a:t>the </a:t>
            </a:r>
            <a:r>
              <a:rPr lang="en-US" sz="2400" b="1" dirty="0">
                <a:latin typeface="Arial Narrow"/>
                <a:cs typeface="Arial Narrow"/>
              </a:rPr>
              <a:t>people. </a:t>
            </a:r>
            <a:r>
              <a:rPr lang="en-US" sz="2400" dirty="0">
                <a:latin typeface="Arial Narrow"/>
                <a:cs typeface="Arial Narrow"/>
              </a:rPr>
              <a:t>(1</a:t>
            </a:r>
            <a:r>
              <a:rPr lang="en-US" sz="2400" dirty="0" smtClean="0">
                <a:latin typeface="Arial Narrow"/>
                <a:cs typeface="Arial Narrow"/>
              </a:rPr>
              <a:t>)They </a:t>
            </a:r>
            <a:r>
              <a:rPr lang="en-US" sz="2400" dirty="0">
                <a:latin typeface="Arial Narrow"/>
                <a:cs typeface="Arial Narrow"/>
              </a:rPr>
              <a:t>poisoned their minds </a:t>
            </a:r>
            <a:endParaRPr lang="en-US" sz="2400" dirty="0" smtClean="0">
              <a:latin typeface="Arial Narrow"/>
              <a:cs typeface="Arial Narrow"/>
            </a:endParaRPr>
          </a:p>
          <a:p>
            <a:r>
              <a:rPr lang="en-US" sz="2400" dirty="0" smtClean="0">
                <a:latin typeface="Arial Narrow"/>
                <a:cs typeface="Arial Narrow"/>
              </a:rPr>
              <a:t>against </a:t>
            </a:r>
            <a:r>
              <a:rPr lang="en-US" sz="2400" dirty="0">
                <a:latin typeface="Arial Narrow"/>
                <a:cs typeface="Arial Narrow"/>
              </a:rPr>
              <a:t>the brothers. (2</a:t>
            </a:r>
            <a:r>
              <a:rPr lang="en-US" sz="2400" dirty="0" smtClean="0">
                <a:latin typeface="Arial Narrow"/>
                <a:cs typeface="Arial Narrow"/>
              </a:rPr>
              <a:t>)They </a:t>
            </a:r>
            <a:r>
              <a:rPr lang="en-US" sz="2400" dirty="0">
                <a:latin typeface="Arial Narrow"/>
                <a:cs typeface="Arial Narrow"/>
              </a:rPr>
              <a:t>plotted. (3</a:t>
            </a:r>
            <a:r>
              <a:rPr lang="en-US" sz="2400" dirty="0" smtClean="0">
                <a:latin typeface="Arial Narrow"/>
                <a:cs typeface="Arial Narrow"/>
              </a:rPr>
              <a:t>)They </a:t>
            </a:r>
          </a:p>
          <a:p>
            <a:r>
              <a:rPr lang="en-US" sz="2400" dirty="0" smtClean="0">
                <a:latin typeface="Arial Narrow"/>
                <a:cs typeface="Arial Narrow"/>
              </a:rPr>
              <a:t>mistreated </a:t>
            </a:r>
            <a:r>
              <a:rPr lang="en-US" sz="2400" dirty="0">
                <a:latin typeface="Arial Narrow"/>
                <a:cs typeface="Arial Narrow"/>
              </a:rPr>
              <a:t>and stoned them. </a:t>
            </a:r>
          </a:p>
        </p:txBody>
      </p:sp>
      <p:pic>
        <p:nvPicPr>
          <p:cNvPr id="2" name="Picture 1"/>
          <p:cNvPicPr>
            <a:picLocks noChangeAspect="1"/>
          </p:cNvPicPr>
          <p:nvPr/>
        </p:nvPicPr>
        <p:blipFill>
          <a:blip r:embed="rId3"/>
          <a:stretch>
            <a:fillRect/>
          </a:stretch>
        </p:blipFill>
        <p:spPr>
          <a:xfrm>
            <a:off x="5352957" y="4000500"/>
            <a:ext cx="3810000" cy="2857500"/>
          </a:xfrm>
          <a:prstGeom prst="rect">
            <a:avLst/>
          </a:prstGeom>
        </p:spPr>
      </p:pic>
    </p:spTree>
    <p:extLst>
      <p:ext uri="{BB962C8B-B14F-4D97-AF65-F5344CB8AC3E}">
        <p14:creationId xmlns="" xmlns:p14="http://schemas.microsoft.com/office/powerpoint/2010/main" val="41549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2677656"/>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。应用</a:t>
            </a:r>
            <a:r>
              <a:rPr lang="en-US" sz="2400" b="1"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小心</a:t>
            </a:r>
            <a:r>
              <a:rPr lang="zh-CN" altLang="en-US" sz="2400" dirty="0" smtClean="0">
                <a:solidFill>
                  <a:srgbClr val="FF0000"/>
                </a:solidFill>
                <a:latin typeface="华文细黑"/>
                <a:ea typeface="华文细黑"/>
                <a:cs typeface="华文细黑"/>
              </a:rPr>
              <a:t>并警</a:t>
            </a:r>
            <a:r>
              <a:rPr lang="en-US" sz="2400" dirty="0">
                <a:solidFill>
                  <a:srgbClr val="FF0000"/>
                </a:solidFill>
                <a:latin typeface="华文细黑"/>
                <a:ea typeface="华文细黑"/>
                <a:cs typeface="华文细黑"/>
              </a:rPr>
              <a:t>戒</a:t>
            </a:r>
            <a:r>
              <a:rPr lang="en-US" sz="2400" dirty="0" smtClean="0">
                <a:solidFill>
                  <a:srgbClr val="FF0000"/>
                </a:solidFill>
                <a:latin typeface="华文细黑"/>
                <a:ea typeface="华文细黑"/>
                <a:cs typeface="华文细黑"/>
              </a:rPr>
              <a:t>那些</a:t>
            </a:r>
            <a:r>
              <a:rPr lang="en-US" sz="2400" dirty="0">
                <a:solidFill>
                  <a:srgbClr val="FF0000"/>
                </a:solidFill>
                <a:latin typeface="华文细黑"/>
                <a:ea typeface="华文细黑"/>
                <a:cs typeface="华文细黑"/>
              </a:rPr>
              <a:t>造成</a:t>
            </a:r>
            <a:r>
              <a:rPr lang="en-US" sz="2400" dirty="0" smtClean="0">
                <a:solidFill>
                  <a:srgbClr val="FF0000"/>
                </a:solidFill>
                <a:latin typeface="华文细黑"/>
                <a:ea typeface="华文细黑"/>
                <a:cs typeface="华文细黑"/>
              </a:rPr>
              <a:t>分</a:t>
            </a:r>
            <a:r>
              <a:rPr lang="zh-CN" altLang="en-US" sz="2400" dirty="0" smtClean="0">
                <a:solidFill>
                  <a:srgbClr val="FF0000"/>
                </a:solidFill>
                <a:latin typeface="华文细黑"/>
                <a:ea typeface="华文细黑"/>
                <a:cs typeface="华文细黑"/>
              </a:rPr>
              <a:t>裂</a:t>
            </a:r>
            <a:r>
              <a:rPr lang="en-US" sz="2400" dirty="0" smtClean="0">
                <a:solidFill>
                  <a:srgbClr val="FF0000"/>
                </a:solidFill>
                <a:latin typeface="华文细黑"/>
                <a:ea typeface="华文细黑"/>
                <a:cs typeface="华文细黑"/>
              </a:rPr>
              <a:t>的</a:t>
            </a:r>
            <a:r>
              <a:rPr lang="en-US" sz="2400" dirty="0">
                <a:solidFill>
                  <a:srgbClr val="FF0000"/>
                </a:solidFill>
                <a:latin typeface="华文细黑"/>
                <a:ea typeface="华文细黑"/>
                <a:cs typeface="华文细黑"/>
              </a:rPr>
              <a:t>人。 </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弟兄们，那些离间你们，叫你们跌倒，背乎所学之道的人，我劝你们要留意躲避他们。</a:t>
            </a:r>
          </a:p>
          <a:p>
            <a:r>
              <a:rPr lang="en-US" sz="2400" dirty="0">
                <a:solidFill>
                  <a:srgbClr val="FF0000"/>
                </a:solidFill>
                <a:latin typeface="华文细黑"/>
                <a:ea typeface="华文细黑"/>
                <a:cs typeface="华文细黑"/>
              </a:rPr>
              <a:t>因为这样的人不服事我们的主基督，只服事自己的肚腹。用花言巧语，诱惑那些老实人的</a:t>
            </a:r>
            <a:r>
              <a:rPr lang="en-US" sz="2400" dirty="0" smtClean="0">
                <a:solidFill>
                  <a:srgbClr val="FF0000"/>
                </a:solidFill>
                <a:latin typeface="华文细黑"/>
                <a:ea typeface="华文细黑"/>
                <a:cs typeface="华文细黑"/>
              </a:rPr>
              <a:t>心”（</a:t>
            </a:r>
            <a:r>
              <a:rPr lang="en-US" sz="2400" dirty="0">
                <a:solidFill>
                  <a:srgbClr val="FF0000"/>
                </a:solidFill>
                <a:latin typeface="华文细黑"/>
                <a:ea typeface="华文细黑"/>
                <a:cs typeface="华文细黑"/>
              </a:rPr>
              <a:t>罗</a:t>
            </a:r>
            <a:r>
              <a:rPr lang="en-US" sz="2400" dirty="0" smtClean="0">
                <a:solidFill>
                  <a:srgbClr val="FF0000"/>
                </a:solidFill>
                <a:latin typeface="华文细黑"/>
                <a:ea typeface="华文细黑"/>
                <a:cs typeface="华文细黑"/>
              </a:rPr>
              <a:t>16:17</a:t>
            </a:r>
            <a:r>
              <a:rPr lang="en-US" sz="2400" dirty="0">
                <a:solidFill>
                  <a:srgbClr val="FF0000"/>
                </a:solidFill>
                <a:latin typeface="华文细黑"/>
                <a:ea typeface="华文细黑"/>
                <a:cs typeface="华文细黑"/>
              </a:rPr>
              <a:t>-18</a:t>
            </a:r>
            <a:r>
              <a:rPr 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要远避无知的辩论，和家谱的空谈，以及分争，并因律法而起的争竞。因为这都是虚妄无益的</a:t>
            </a:r>
            <a:r>
              <a:rPr lang="en-US" sz="2400" dirty="0" smtClean="0">
                <a:solidFill>
                  <a:srgbClr val="FF0000"/>
                </a:solidFill>
                <a:latin typeface="华文细黑"/>
                <a:ea typeface="华文细黑"/>
                <a:cs typeface="华文细黑"/>
              </a:rPr>
              <a:t>。分</a:t>
            </a:r>
            <a:r>
              <a:rPr lang="en-US" sz="2400" dirty="0">
                <a:solidFill>
                  <a:srgbClr val="FF0000"/>
                </a:solidFill>
                <a:latin typeface="华文细黑"/>
                <a:ea typeface="华文细黑"/>
                <a:cs typeface="华文细黑"/>
              </a:rPr>
              <a:t>门结党的人，警戒过一两次，就要弃绝</a:t>
            </a:r>
            <a:r>
              <a:rPr lang="en-US" sz="2400" dirty="0" smtClean="0">
                <a:solidFill>
                  <a:srgbClr val="FF0000"/>
                </a:solidFill>
                <a:latin typeface="华文细黑"/>
                <a:ea typeface="华文细黑"/>
                <a:cs typeface="华文细黑"/>
              </a:rPr>
              <a:t>他</a:t>
            </a:r>
            <a:r>
              <a:rPr lang="zh-CN" altLang="en-US" sz="2400" dirty="0" smtClean="0">
                <a:solidFill>
                  <a:srgbClr val="FF0000"/>
                </a:solidFill>
                <a:latin typeface="华文细黑"/>
                <a:ea typeface="华文细黑"/>
                <a:cs typeface="华文细黑"/>
              </a:rPr>
              <a:t>”（多</a:t>
            </a:r>
            <a:r>
              <a:rPr lang="en-US" altLang="zh-CN" sz="2400" dirty="0" smtClean="0">
                <a:solidFill>
                  <a:srgbClr val="FF0000"/>
                </a:solidFill>
                <a:latin typeface="华文细黑"/>
                <a:ea typeface="华文细黑"/>
                <a:cs typeface="华文细黑"/>
              </a:rPr>
              <a:t>3:10</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
        <p:nvSpPr>
          <p:cNvPr id="7" name="Rectangle 6"/>
          <p:cNvSpPr/>
          <p:nvPr/>
        </p:nvSpPr>
        <p:spPr>
          <a:xfrm>
            <a:off x="-12126" y="2995821"/>
            <a:ext cx="9156125" cy="3416320"/>
          </a:xfrm>
          <a:prstGeom prst="rect">
            <a:avLst/>
          </a:prstGeom>
        </p:spPr>
        <p:txBody>
          <a:bodyPr wrap="square">
            <a:spAutoFit/>
          </a:bodyPr>
          <a:lstStyle/>
          <a:p>
            <a:r>
              <a:rPr lang="en-US" sz="2400" b="1" dirty="0" smtClean="0">
                <a:latin typeface="Arial Narrow"/>
                <a:cs typeface="Arial Narrow"/>
              </a:rPr>
              <a:t>D</a:t>
            </a:r>
            <a:r>
              <a:rPr lang="en-US" sz="2400" b="1" dirty="0">
                <a:latin typeface="Arial Narrow"/>
                <a:cs typeface="Arial Narrow"/>
              </a:rPr>
              <a:t>. Application: </a:t>
            </a:r>
            <a:r>
              <a:rPr lang="en-US" sz="2400" dirty="0">
                <a:latin typeface="Arial Narrow"/>
                <a:cs typeface="Arial Narrow"/>
              </a:rPr>
              <a:t>Beware </a:t>
            </a:r>
            <a:r>
              <a:rPr lang="en-US" sz="2400" dirty="0" smtClean="0">
                <a:latin typeface="Arial Narrow"/>
                <a:cs typeface="Arial Narrow"/>
              </a:rPr>
              <a:t>and warn </a:t>
            </a:r>
            <a:r>
              <a:rPr lang="en-US" sz="2400" dirty="0">
                <a:latin typeface="Arial Narrow"/>
                <a:cs typeface="Arial Narrow"/>
              </a:rPr>
              <a:t>those who cause divisions. “I urge you, brothers and sisters, to watch out for those who cause divisions and put obstacles in your way that are contrary to the teaching you have learned. Keep away from them. For such people are not serving our Lord Christ, but their own appetites. By smooth talk and flattery they deceive the minds of naive people</a:t>
            </a:r>
            <a:r>
              <a:rPr lang="en-US" sz="2400" dirty="0" smtClean="0">
                <a:latin typeface="Arial Narrow"/>
                <a:cs typeface="Arial Narrow"/>
              </a:rPr>
              <a:t>” </a:t>
            </a:r>
          </a:p>
          <a:p>
            <a:r>
              <a:rPr lang="en-US" sz="2400" dirty="0" smtClean="0">
                <a:latin typeface="Arial Narrow"/>
                <a:cs typeface="Arial Narrow"/>
              </a:rPr>
              <a:t>(</a:t>
            </a:r>
            <a:r>
              <a:rPr lang="en-US" sz="2400" dirty="0">
                <a:latin typeface="Arial Narrow"/>
                <a:cs typeface="Arial Narrow"/>
              </a:rPr>
              <a:t>Ro.16:17-18)</a:t>
            </a:r>
            <a:r>
              <a:rPr lang="en-US" sz="2400" dirty="0" smtClean="0">
                <a:latin typeface="Arial Narrow"/>
                <a:cs typeface="Arial Narrow"/>
              </a:rPr>
              <a:t>.</a:t>
            </a:r>
            <a:r>
              <a:rPr lang="en-US" sz="2400" dirty="0">
                <a:latin typeface="Arial Narrow"/>
                <a:cs typeface="Arial Narrow"/>
              </a:rPr>
              <a:t> </a:t>
            </a:r>
            <a:r>
              <a:rPr lang="en-US" sz="2400" dirty="0" smtClean="0">
                <a:latin typeface="Arial Narrow"/>
                <a:cs typeface="Arial Narrow"/>
              </a:rPr>
              <a:t>“</a:t>
            </a:r>
            <a:r>
              <a:rPr lang="en-US" sz="2400" dirty="0">
                <a:latin typeface="Arial Narrow"/>
                <a:cs typeface="Arial Narrow"/>
              </a:rPr>
              <a:t>But avoid foolish controversies and genealogies and arguments and quarrels about the law, because these are unprofitable and useless. </a:t>
            </a:r>
            <a:r>
              <a:rPr lang="en-US" sz="2400" dirty="0" smtClean="0">
                <a:latin typeface="Arial Narrow"/>
                <a:cs typeface="Arial Narrow"/>
              </a:rPr>
              <a:t>Warn </a:t>
            </a:r>
            <a:r>
              <a:rPr lang="en-US" sz="2400" dirty="0">
                <a:latin typeface="Arial Narrow"/>
                <a:cs typeface="Arial Narrow"/>
              </a:rPr>
              <a:t>a divisive person once, and then warn them a second time. After that, have nothing to do with them”(Titus 3:10). </a:t>
            </a:r>
          </a:p>
        </p:txBody>
      </p:sp>
    </p:spTree>
    <p:extLst>
      <p:ext uri="{BB962C8B-B14F-4D97-AF65-F5344CB8AC3E}">
        <p14:creationId xmlns="" xmlns:p14="http://schemas.microsoft.com/office/powerpoint/2010/main" val="4055092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568064"/>
            <a:ext cx="9137169" cy="3046988"/>
          </a:xfrm>
          <a:prstGeom prst="rect">
            <a:avLst/>
          </a:prstGeom>
        </p:spPr>
        <p:txBody>
          <a:bodyPr wrap="square">
            <a:spAutoFit/>
          </a:bodyPr>
          <a:lstStyle/>
          <a:p>
            <a:r>
              <a:rPr lang="zh-TW"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二人在那里住了多日，倚靠主放胆讲道。</a:t>
            </a:r>
            <a:r>
              <a:rPr lang="en-US" sz="2400" dirty="0" err="1">
                <a:solidFill>
                  <a:srgbClr val="FF0000"/>
                </a:solidFill>
                <a:latin typeface="华文细黑"/>
                <a:ea typeface="华文细黑"/>
                <a:cs typeface="华文细黑"/>
              </a:rPr>
              <a:t>主借他们的手，施行神迹奇事，</a:t>
            </a:r>
            <a:r>
              <a:rPr lang="en-US" sz="2400" dirty="0" err="1" smtClean="0">
                <a:solidFill>
                  <a:srgbClr val="FF0000"/>
                </a:solidFill>
                <a:latin typeface="华文细黑"/>
                <a:ea typeface="华文细黑"/>
                <a:cs typeface="华文细黑"/>
              </a:rPr>
              <a:t>证明</a:t>
            </a:r>
            <a:r>
              <a:rPr lang="zh-CN" altLang="en-US" sz="2400" dirty="0" smtClean="0">
                <a:solidFill>
                  <a:srgbClr val="FF0000"/>
                </a:solidFill>
                <a:latin typeface="华文细黑"/>
                <a:ea typeface="华文细黑"/>
                <a:cs typeface="华文细黑"/>
              </a:rPr>
              <a:t>祂</a:t>
            </a:r>
            <a:r>
              <a:rPr lang="en-US" sz="2400" dirty="0" err="1" smtClean="0">
                <a:solidFill>
                  <a:srgbClr val="FF0000"/>
                </a:solidFill>
                <a:latin typeface="华文细黑"/>
                <a:ea typeface="华文细黑"/>
                <a:cs typeface="华文细黑"/>
              </a:rPr>
              <a:t>的恩道</a:t>
            </a:r>
            <a:r>
              <a:rPr lang="en-US" altLang="zh-TW"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4</a:t>
            </a:r>
            <a:r>
              <a:rPr lang="en-US" altLang="zh-TW" sz="2400" dirty="0" smtClean="0">
                <a:solidFill>
                  <a:srgbClr val="FF0000"/>
                </a:solidFill>
                <a:latin typeface="华文细黑"/>
                <a:ea typeface="华文细黑"/>
                <a:cs typeface="华文细黑"/>
              </a:rPr>
              <a:t>:</a:t>
            </a:r>
            <a:r>
              <a:rPr lang="zh-CN" altLang="zh-TW" sz="2400" dirty="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a:t>
            </a:r>
          </a:p>
          <a:p>
            <a:r>
              <a:rPr lang="en-US" altLang="zh-CN"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他们花了相当多的时间在那里。</a:t>
            </a:r>
            <a:r>
              <a:rPr lang="zh-TW" altLang="en-US" sz="2400" dirty="0">
                <a:solidFill>
                  <a:srgbClr val="FF0000"/>
                </a:solidFill>
                <a:latin typeface="华文细黑"/>
                <a:ea typeface="华文细黑"/>
                <a:cs typeface="华文细黑"/>
              </a:rPr>
              <a:t>花时间去认识别人</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他们</a:t>
            </a:r>
            <a:r>
              <a:rPr lang="en-US" sz="2400" b="1" dirty="0">
                <a:solidFill>
                  <a:srgbClr val="FF0000"/>
                </a:solidFill>
                <a:latin typeface="华文细黑"/>
                <a:ea typeface="华文细黑"/>
                <a:cs typeface="华文细黑"/>
              </a:rPr>
              <a:t>大胆</a:t>
            </a:r>
            <a:r>
              <a:rPr lang="en-US" sz="2400" b="1" dirty="0" smtClean="0">
                <a:solidFill>
                  <a:srgbClr val="FF0000"/>
                </a:solidFill>
                <a:latin typeface="华文细黑"/>
                <a:ea typeface="华文细黑"/>
                <a:cs typeface="华文细黑"/>
              </a:rPr>
              <a:t>地说话。</a:t>
            </a:r>
            <a:r>
              <a:rPr lang="zh-TW" altLang="en-US" sz="2400" dirty="0">
                <a:solidFill>
                  <a:srgbClr val="FF0000"/>
                </a:solidFill>
                <a:latin typeface="华文细黑"/>
                <a:ea typeface="华文细黑"/>
                <a:cs typeface="华文细黑"/>
              </a:rPr>
              <a:t>祈求大胆地说出神的话语</a:t>
            </a:r>
            <a:r>
              <a:rPr lang="zh-TW" altLang="en-US" sz="2400" dirty="0" smtClean="0">
                <a:solidFill>
                  <a:srgbClr val="FF0000"/>
                </a:solidFill>
                <a:latin typeface="华文细黑"/>
                <a:ea typeface="华文细黑"/>
                <a:cs typeface="华文细黑"/>
              </a:rPr>
              <a:t>（弗</a:t>
            </a:r>
            <a:r>
              <a:rPr lang="en-US" altLang="zh-TW" sz="2400" dirty="0" smtClean="0">
                <a:solidFill>
                  <a:srgbClr val="FF0000"/>
                </a:solidFill>
                <a:latin typeface="华文细黑"/>
                <a:ea typeface="华文细黑"/>
                <a:cs typeface="华文细黑"/>
              </a:rPr>
              <a:t>6:19</a:t>
            </a:r>
            <a:r>
              <a:rPr lang="en-US" altLang="zh-TW" sz="2400" dirty="0">
                <a:solidFill>
                  <a:srgbClr val="FF0000"/>
                </a:solidFill>
                <a:latin typeface="华文细黑"/>
                <a:ea typeface="华文细黑"/>
                <a:cs typeface="华文细黑"/>
              </a:rPr>
              <a:t>-20</a:t>
            </a:r>
            <a:r>
              <a:rPr lang="zh-TW"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C</a:t>
            </a:r>
            <a:r>
              <a:rPr lang="zh-CN" altLang="en-US" sz="2400" b="1" dirty="0">
                <a:solidFill>
                  <a:srgbClr val="FF0000"/>
                </a:solidFill>
                <a:latin typeface="华文细黑"/>
                <a:ea typeface="华文细黑"/>
                <a:cs typeface="华文细黑"/>
              </a:rPr>
              <a:t>。</a:t>
            </a:r>
            <a:r>
              <a:rPr lang="en-US" sz="2400" b="1" dirty="0" err="1" smtClean="0">
                <a:solidFill>
                  <a:srgbClr val="FF0000"/>
                </a:solidFill>
                <a:latin typeface="华文细黑"/>
                <a:ea typeface="华文细黑"/>
                <a:cs typeface="华文细黑"/>
              </a:rPr>
              <a:t>他们用神迹和奇</a:t>
            </a:r>
            <a:r>
              <a:rPr lang="zh-CN" altLang="en-US" sz="2400" b="1" dirty="0" smtClean="0">
                <a:solidFill>
                  <a:srgbClr val="FF0000"/>
                </a:solidFill>
                <a:latin typeface="华文细黑"/>
                <a:ea typeface="华文细黑"/>
                <a:cs typeface="华文细黑"/>
              </a:rPr>
              <a:t>事</a:t>
            </a:r>
            <a:r>
              <a:rPr lang="en-US" sz="2400" b="1" dirty="0" err="1" smtClean="0">
                <a:solidFill>
                  <a:srgbClr val="FF0000"/>
                </a:solidFill>
                <a:latin typeface="华文细黑"/>
                <a:ea typeface="华文细黑"/>
                <a:cs typeface="华文细黑"/>
              </a:rPr>
              <a:t>证实</a:t>
            </a:r>
            <a:r>
              <a:rPr lang="en-US" sz="2400" b="1" dirty="0">
                <a:solidFill>
                  <a:srgbClr val="FF0000"/>
                </a:solidFill>
                <a:latin typeface="华文细黑"/>
                <a:ea typeface="华文细黑"/>
                <a:cs typeface="华文细黑"/>
              </a:rPr>
              <a:t>。</a:t>
            </a:r>
            <a:r>
              <a:rPr lang="en-US" sz="2400" dirty="0" err="1" smtClean="0">
                <a:solidFill>
                  <a:srgbClr val="FF0000"/>
                </a:solidFill>
                <a:latin typeface="华文细黑"/>
                <a:ea typeface="华文细黑"/>
                <a:cs typeface="华文细黑"/>
              </a:rPr>
              <a:t>信仰不是基于神迹和奇</a:t>
            </a:r>
            <a:r>
              <a:rPr lang="zh-CN" altLang="en-US" sz="2400" dirty="0" smtClean="0">
                <a:solidFill>
                  <a:srgbClr val="FF0000"/>
                </a:solidFill>
                <a:latin typeface="华文细黑"/>
                <a:ea typeface="华文细黑"/>
                <a:cs typeface="华文细黑"/>
              </a:rPr>
              <a:t>事</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但它</a:t>
            </a:r>
            <a:r>
              <a:rPr lang="en-US" sz="2400" dirty="0" smtClean="0">
                <a:solidFill>
                  <a:srgbClr val="FF0000"/>
                </a:solidFill>
                <a:latin typeface="华文细黑"/>
                <a:ea typeface="华文细黑"/>
                <a:cs typeface="华文细黑"/>
              </a:rPr>
              <a:t>们</a:t>
            </a:r>
            <a:r>
              <a:rPr lang="zh-CN" altLang="en-US" sz="2400" dirty="0" smtClean="0">
                <a:solidFill>
                  <a:srgbClr val="FF0000"/>
                </a:solidFill>
                <a:latin typeface="华文细黑"/>
                <a:ea typeface="华文细黑"/>
                <a:cs typeface="华文细黑"/>
              </a:rPr>
              <a:t>能加強</a:t>
            </a:r>
            <a:r>
              <a:rPr lang="en-US" sz="2400" dirty="0" smtClean="0">
                <a:solidFill>
                  <a:srgbClr val="FF0000"/>
                </a:solidFill>
                <a:latin typeface="华文细黑"/>
                <a:ea typeface="华文细黑"/>
                <a:cs typeface="华文细黑"/>
              </a:rPr>
              <a:t>信仰（</a:t>
            </a:r>
            <a:r>
              <a:rPr lang="en-US" sz="2400" dirty="0" smtClean="0">
                <a:solidFill>
                  <a:srgbClr val="FF0000"/>
                </a:solidFill>
                <a:latin typeface="华文细黑"/>
                <a:ea typeface="华文细黑"/>
                <a:cs typeface="华文细黑"/>
              </a:rPr>
              <a:t>15:12</a:t>
            </a:r>
            <a:r>
              <a:rPr lang="en-US" sz="2400" dirty="0">
                <a:solidFill>
                  <a:srgbClr val="FF0000"/>
                </a:solidFill>
                <a:latin typeface="华文细黑"/>
                <a:ea typeface="华文细黑"/>
                <a:cs typeface="华文细黑"/>
              </a:rPr>
              <a:t>;加</a:t>
            </a:r>
            <a:r>
              <a:rPr lang="en-US" sz="2400" dirty="0" smtClean="0">
                <a:solidFill>
                  <a:srgbClr val="FF0000"/>
                </a:solidFill>
                <a:latin typeface="华文细黑"/>
                <a:ea typeface="华文细黑"/>
                <a:cs typeface="华文细黑"/>
              </a:rPr>
              <a:t>3:5</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希2</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4</a:t>
            </a:r>
            <a:r>
              <a:rPr lang="en-US" sz="2400" dirty="0">
                <a:solidFill>
                  <a:srgbClr val="FF0000"/>
                </a:solidFill>
                <a:latin typeface="华文细黑"/>
                <a:ea typeface="华文细黑"/>
                <a:cs typeface="华文细黑"/>
              </a:rPr>
              <a:t>）。 </a:t>
            </a:r>
          </a:p>
          <a:p>
            <a:r>
              <a:rPr lang="en-US" sz="2400" b="1" dirty="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。应</a:t>
            </a:r>
            <a:r>
              <a:rPr lang="zh-CN" altLang="en-US" sz="2400" b="1" dirty="0" smtClean="0">
                <a:solidFill>
                  <a:srgbClr val="FF0000"/>
                </a:solidFill>
                <a:latin typeface="华文细黑"/>
                <a:ea typeface="华文细黑"/>
                <a:cs typeface="华文细黑"/>
              </a:rPr>
              <a:t>用</a:t>
            </a:r>
            <a:r>
              <a:rPr lang="en-US" sz="2400" b="1" dirty="0" smtClean="0">
                <a:solidFill>
                  <a:srgbClr val="FF0000"/>
                </a:solidFill>
                <a:latin typeface="华文细黑"/>
                <a:ea typeface="华文细黑"/>
                <a:cs typeface="华文细黑"/>
              </a:rPr>
              <a:t>:</a:t>
            </a:r>
            <a:r>
              <a:rPr lang="en-US" sz="2400" dirty="0" err="1" smtClean="0">
                <a:solidFill>
                  <a:srgbClr val="FF0000"/>
                </a:solidFill>
                <a:latin typeface="华文细黑"/>
                <a:ea typeface="华文细黑"/>
                <a:cs typeface="华文细黑"/>
              </a:rPr>
              <a:t>通过花时间在一起,大胆地为</a:t>
            </a:r>
            <a:r>
              <a:rPr lang="zh-CN" altLang="en-US" sz="2400" dirty="0" smtClean="0">
                <a:solidFill>
                  <a:srgbClr val="FF0000"/>
                </a:solidFill>
                <a:latin typeface="华文细黑"/>
                <a:ea typeface="华文细黑"/>
                <a:cs typeface="华文细黑"/>
              </a:rPr>
              <a:t>主</a:t>
            </a:r>
            <a:r>
              <a:rPr lang="en-US" sz="2400" dirty="0" err="1" smtClean="0">
                <a:solidFill>
                  <a:srgbClr val="FF0000"/>
                </a:solidFill>
                <a:latin typeface="华文细黑"/>
                <a:ea typeface="华文细黑"/>
                <a:cs typeface="华文细黑"/>
              </a:rPr>
              <a:t>说话,并神迹证实</a:t>
            </a:r>
            <a:r>
              <a:rPr lang="en-US" sz="2400" dirty="0" smtClean="0">
                <a:solidFill>
                  <a:srgbClr val="FF0000"/>
                </a:solidFill>
                <a:latin typeface="华文细黑"/>
                <a:ea typeface="华文细黑"/>
                <a:cs typeface="华文细黑"/>
              </a:rPr>
              <a:t>,</a:t>
            </a:r>
            <a:r>
              <a:rPr lang="zh-CN" altLang="en-US" sz="2400" dirty="0" smtClean="0">
                <a:solidFill>
                  <a:srgbClr val="FF0000"/>
                </a:solidFill>
              </a:rPr>
              <a:t>达</a:t>
            </a:r>
            <a:r>
              <a:rPr lang="zh-CN" altLang="en-US" sz="2400" dirty="0" smtClean="0">
                <a:solidFill>
                  <a:srgbClr val="FF0000"/>
                </a:solidFill>
                <a:latin typeface="华文细黑"/>
                <a:ea typeface="华文细黑"/>
                <a:cs typeface="华文细黑"/>
              </a:rPr>
              <a:t>到</a:t>
            </a:r>
            <a:r>
              <a:rPr lang="zh-CN" altLang="en-US" sz="2400" dirty="0" smtClean="0">
                <a:solidFill>
                  <a:srgbClr val="FF0000"/>
                </a:solidFill>
                <a:latin typeface="华文细黑"/>
                <a:ea typeface="华文细黑"/>
                <a:cs typeface="华文细黑"/>
              </a:rPr>
              <a:t>合</a:t>
            </a:r>
            <a:r>
              <a:rPr lang="zh-CN" altLang="en-US" sz="2400" dirty="0" smtClean="0">
                <a:solidFill>
                  <a:srgbClr val="FF0000"/>
                </a:solidFill>
                <a:latin typeface="华文细黑"/>
                <a:ea typeface="华文细黑"/>
                <a:cs typeface="华文细黑"/>
              </a:rPr>
              <a:t>一</a:t>
            </a:r>
            <a:endParaRPr lang="en-US" sz="2400" dirty="0">
              <a:solidFill>
                <a:srgbClr val="FF0000"/>
              </a:solidFill>
              <a:latin typeface="华文细黑"/>
              <a:ea typeface="华文细黑"/>
              <a:cs typeface="华文细黑"/>
            </a:endParaRPr>
          </a:p>
          <a:p>
            <a:r>
              <a:rPr lang="en-US" sz="2400" dirty="0" smtClean="0">
                <a:solidFill>
                  <a:srgbClr val="FF0000"/>
                </a:solidFill>
                <a:latin typeface="华文细黑"/>
                <a:ea typeface="华文细黑"/>
                <a:cs typeface="华文细黑"/>
              </a:rPr>
              <a:t> </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灵的忠告。</a:t>
            </a:r>
            <a:r>
              <a:rPr lang="en-US" sz="2800" b="1" dirty="0" smtClean="0">
                <a:latin typeface="Arial Narrow"/>
                <a:cs typeface="Arial Narrow"/>
              </a:rPr>
              <a:t>3</a:t>
            </a:r>
            <a:r>
              <a:rPr lang="en-US" sz="2800" b="1" dirty="0">
                <a:latin typeface="Arial Narrow"/>
                <a:cs typeface="Arial Narrow"/>
              </a:rPr>
              <a:t>. </a:t>
            </a:r>
            <a:r>
              <a:rPr lang="en-US" sz="2800" b="1" dirty="0" smtClean="0">
                <a:latin typeface="Arial Narrow"/>
                <a:cs typeface="Arial Narrow"/>
              </a:rPr>
              <a:t>Spirit of Christ’s </a:t>
            </a:r>
            <a:r>
              <a:rPr lang="en-US" sz="2800" b="1" dirty="0">
                <a:latin typeface="Arial Narrow"/>
                <a:cs typeface="Arial Narrow"/>
              </a:rPr>
              <a:t>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
        <p:nvSpPr>
          <p:cNvPr id="7" name="Rectangle 6"/>
          <p:cNvSpPr/>
          <p:nvPr/>
        </p:nvSpPr>
        <p:spPr>
          <a:xfrm>
            <a:off x="6831" y="3107267"/>
            <a:ext cx="9156126" cy="3416320"/>
          </a:xfrm>
          <a:prstGeom prst="rect">
            <a:avLst/>
          </a:prstGeom>
        </p:spPr>
        <p:txBody>
          <a:bodyPr wrap="square">
            <a:spAutoFit/>
          </a:bodyPr>
          <a:lstStyle/>
          <a:p>
            <a:r>
              <a:rPr lang="en-US" sz="2400" dirty="0">
                <a:latin typeface="Arial Narrow"/>
                <a:cs typeface="Arial Narrow"/>
              </a:rPr>
              <a:t>“So Paul and Barnabas spent considerable time there, speaking boldly for the Lord, who confirmed the message of his grace by enabling them to perform signs and wonders”(14:3).</a:t>
            </a:r>
          </a:p>
          <a:p>
            <a:r>
              <a:rPr lang="en-US" sz="2400" b="1" dirty="0" smtClean="0">
                <a:latin typeface="Arial Narrow"/>
                <a:cs typeface="Arial Narrow"/>
              </a:rPr>
              <a:t>A. They </a:t>
            </a:r>
            <a:r>
              <a:rPr lang="en-US" sz="2400" b="1" dirty="0">
                <a:latin typeface="Arial Narrow"/>
                <a:cs typeface="Arial Narrow"/>
              </a:rPr>
              <a:t>spent considerable time </a:t>
            </a:r>
            <a:r>
              <a:rPr lang="en-US" sz="2400" b="1" dirty="0" err="1" smtClean="0">
                <a:latin typeface="Arial Narrow"/>
                <a:cs typeface="Arial Narrow"/>
              </a:rPr>
              <a:t>there.</a:t>
            </a:r>
            <a:r>
              <a:rPr lang="en-US" sz="2400" dirty="0" err="1" smtClean="0">
                <a:latin typeface="Arial Narrow"/>
                <a:cs typeface="Arial Narrow"/>
              </a:rPr>
              <a:t>Take</a:t>
            </a:r>
            <a:r>
              <a:rPr lang="en-US" sz="2400" dirty="0" smtClean="0">
                <a:latin typeface="Arial Narrow"/>
                <a:cs typeface="Arial Narrow"/>
              </a:rPr>
              <a:t> time to get to know someone else.</a:t>
            </a:r>
            <a:endParaRPr lang="en-US" sz="2400" dirty="0">
              <a:latin typeface="Arial Narrow"/>
              <a:cs typeface="Arial Narrow"/>
            </a:endParaRPr>
          </a:p>
          <a:p>
            <a:r>
              <a:rPr lang="en-US" sz="2400" b="1" dirty="0" smtClean="0">
                <a:latin typeface="Arial Narrow"/>
                <a:cs typeface="Arial Narrow"/>
              </a:rPr>
              <a:t>B. </a:t>
            </a:r>
            <a:r>
              <a:rPr lang="en-US" sz="2400" b="1" dirty="0">
                <a:latin typeface="Arial Narrow"/>
                <a:cs typeface="Arial Narrow"/>
              </a:rPr>
              <a:t>They spoke boldly. </a:t>
            </a:r>
            <a:r>
              <a:rPr lang="en-US" sz="2400" dirty="0">
                <a:latin typeface="Arial Narrow"/>
                <a:cs typeface="Arial Narrow"/>
              </a:rPr>
              <a:t>Pray to speak boldly God’s Word (Eph.6:19-20). </a:t>
            </a:r>
            <a:endParaRPr lang="en-US" sz="2400" dirty="0" smtClean="0">
              <a:latin typeface="Arial Narrow"/>
              <a:cs typeface="Arial Narrow"/>
            </a:endParaRPr>
          </a:p>
          <a:p>
            <a:r>
              <a:rPr lang="en-US" sz="2400" b="1" dirty="0" smtClean="0">
                <a:latin typeface="Arial Narrow"/>
                <a:cs typeface="Arial Narrow"/>
              </a:rPr>
              <a:t>C. They </a:t>
            </a:r>
            <a:r>
              <a:rPr lang="en-US" sz="2400" b="1" dirty="0">
                <a:latin typeface="Arial Narrow"/>
                <a:cs typeface="Arial Narrow"/>
              </a:rPr>
              <a:t>confirmed with signs and wonders. </a:t>
            </a:r>
            <a:r>
              <a:rPr lang="en-US" sz="2400" dirty="0">
                <a:latin typeface="Arial Narrow"/>
                <a:cs typeface="Arial Narrow"/>
              </a:rPr>
              <a:t>Faith is not based on signs and wonders, but bolstered by them(15:12;Ga.3:5;Heb.12:4). </a:t>
            </a:r>
          </a:p>
          <a:p>
            <a:r>
              <a:rPr lang="en-US" sz="2400" b="1" dirty="0" smtClean="0">
                <a:latin typeface="Arial Narrow"/>
                <a:cs typeface="Arial Narrow"/>
              </a:rPr>
              <a:t>D. Application</a:t>
            </a:r>
            <a:r>
              <a:rPr lang="en-US" sz="2400" b="1" dirty="0">
                <a:latin typeface="Arial Narrow"/>
                <a:cs typeface="Arial Narrow"/>
              </a:rPr>
              <a:t>.</a:t>
            </a:r>
            <a:r>
              <a:rPr lang="en-US" sz="2400" dirty="0">
                <a:latin typeface="Arial Narrow"/>
                <a:cs typeface="Arial Narrow"/>
              </a:rPr>
              <a:t> Be united by spending time together, speaking boldly for the Lord, and confirming signs</a:t>
            </a:r>
            <a:r>
              <a:rPr lang="en-US" sz="2400" dirty="0" smtClean="0">
                <a:latin typeface="Arial Narrow"/>
                <a:cs typeface="Arial Narrow"/>
              </a:rPr>
              <a:t>.        </a:t>
            </a:r>
            <a:endParaRPr lang="en-US" sz="2400" dirty="0">
              <a:latin typeface="Arial Narrow"/>
              <a:cs typeface="Arial Narrow"/>
            </a:endParaRPr>
          </a:p>
        </p:txBody>
      </p:sp>
    </p:spTree>
    <p:extLst>
      <p:ext uri="{BB962C8B-B14F-4D97-AF65-F5344CB8AC3E}">
        <p14:creationId xmlns="" xmlns:p14="http://schemas.microsoft.com/office/powerpoint/2010/main" val="122283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6740306"/>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使徒知道了，就逃往吕高尼的路司得，特庇，两个城，和周围地方去。在那里传</a:t>
            </a:r>
            <a:r>
              <a:rPr lang="en-US" sz="2400" dirty="0" smtClean="0">
                <a:solidFill>
                  <a:srgbClr val="FF0000"/>
                </a:solidFill>
                <a:latin typeface="华文细黑"/>
                <a:ea typeface="华文细黑"/>
                <a:cs typeface="华文细黑"/>
              </a:rPr>
              <a:t>福音</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14:6-7</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p>
          <a:p>
            <a:r>
              <a:rPr lang="en-US" altLang="zh-CN"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他们与分裂做</a:t>
            </a:r>
            <a:r>
              <a:rPr lang="zh-CN" altLang="en-US" sz="2400" dirty="0" smtClean="0">
                <a:solidFill>
                  <a:srgbClr val="FF0000"/>
                </a:solidFill>
                <a:latin typeface="华文细黑"/>
                <a:ea typeface="华文细黑"/>
                <a:cs typeface="华文细黑"/>
              </a:rPr>
              <a:t>斗争</a:t>
            </a:r>
            <a:r>
              <a:rPr lang="zh-CN" altLang="en-US" sz="2400" b="1"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你要为真道打那美好的</a:t>
            </a:r>
            <a:r>
              <a:rPr lang="en-US" sz="2400" dirty="0" smtClean="0">
                <a:solidFill>
                  <a:srgbClr val="FF0000"/>
                </a:solidFill>
                <a:latin typeface="华文细黑"/>
                <a:ea typeface="华文细黑"/>
                <a:cs typeface="华文细黑"/>
              </a:rPr>
              <a:t>仗</a:t>
            </a:r>
            <a:r>
              <a:rPr lang="zh-CN" altLang="en-US" sz="2400" dirty="0" smtClean="0">
                <a:solidFill>
                  <a:srgbClr val="FF0000"/>
                </a:solidFill>
                <a:latin typeface="华文细黑"/>
                <a:ea typeface="华文细黑"/>
                <a:cs typeface="华文细黑"/>
              </a:rPr>
              <a:t>”（提前</a:t>
            </a:r>
            <a:r>
              <a:rPr lang="zh-CN" altLang="zh-CN" sz="2400" dirty="0">
                <a:solidFill>
                  <a:srgbClr val="FF0000"/>
                </a:solidFill>
                <a:latin typeface="华文细黑"/>
                <a:ea typeface="华文细黑"/>
                <a:cs typeface="华文细黑"/>
              </a:rPr>
              <a:t>6</a:t>
            </a:r>
            <a:r>
              <a:rPr lang="en-US" altLang="zh-CN" sz="2400" dirty="0" smtClean="0">
                <a:solidFill>
                  <a:srgbClr val="FF0000"/>
                </a:solidFill>
                <a:latin typeface="华文细黑"/>
                <a:ea typeface="华文细黑"/>
                <a:cs typeface="华文细黑"/>
              </a:rPr>
              <a:t>:</a:t>
            </a:r>
            <a:r>
              <a:rPr lang="zh-CN"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那美好的仗我已经打过了。当跑的路我已经跑尽了。所信的道我已经守住</a:t>
            </a:r>
            <a:r>
              <a:rPr lang="en-US" sz="2400" dirty="0" smtClean="0">
                <a:solidFill>
                  <a:srgbClr val="FF0000"/>
                </a:solidFill>
                <a:latin typeface="华文细黑"/>
                <a:ea typeface="华文细黑"/>
                <a:cs typeface="华文细黑"/>
              </a:rPr>
              <a:t>了</a:t>
            </a:r>
            <a:r>
              <a:rPr lang="zh-CN" altLang="en-US" sz="2400" dirty="0" smtClean="0">
                <a:solidFill>
                  <a:srgbClr val="FF0000"/>
                </a:solidFill>
                <a:latin typeface="华文细黑"/>
                <a:ea typeface="华文细黑"/>
                <a:cs typeface="华文细黑"/>
              </a:rPr>
              <a:t>”（提后</a:t>
            </a:r>
            <a:r>
              <a:rPr lang="en-US" altLang="zh-CN" sz="2400" dirty="0" smtClean="0">
                <a:solidFill>
                  <a:srgbClr val="FF0000"/>
                </a:solidFill>
                <a:latin typeface="华文细黑"/>
                <a:ea typeface="华文细黑"/>
                <a:cs typeface="华文细黑"/>
              </a:rPr>
              <a:t>4:7</a:t>
            </a:r>
            <a:r>
              <a:rPr lang="zh-CN" altLang="en-US" sz="2400" dirty="0" smtClean="0">
                <a:solidFill>
                  <a:srgbClr val="FF0000"/>
                </a:solidFill>
                <a:latin typeface="华文细黑"/>
                <a:ea typeface="华文细黑"/>
                <a:cs typeface="华文细黑"/>
              </a:rPr>
              <a:t>）。</a:t>
            </a:r>
            <a:endParaRPr lang="zh-CN" altLang="en-US" sz="2400" dirty="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他们逃避了</a:t>
            </a:r>
            <a:r>
              <a:rPr lang="zh-CN" altLang="en-US" sz="2400" dirty="0" smtClean="0">
                <a:solidFill>
                  <a:srgbClr val="FF0000"/>
                </a:solidFill>
                <a:latin typeface="华文细黑"/>
                <a:ea typeface="华文细黑"/>
                <a:cs typeface="华文细黑"/>
              </a:rPr>
              <a:t>分裂。 </a:t>
            </a:r>
            <a:r>
              <a:rPr lang="en-US" altLang="zh-CN"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弟兄们，我借我们主耶稣基督的名，劝你们都说一样的话。你们中间也不可分党。只要一心一意彼此相合。 </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（林前</a:t>
            </a:r>
            <a:r>
              <a:rPr lang="zh-CN"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a:t>
            </a:r>
            <a:r>
              <a:rPr lang="zh-CN" altLang="zh-CN" sz="2400" dirty="0" smtClean="0">
                <a:solidFill>
                  <a:srgbClr val="FF0000"/>
                </a:solidFill>
                <a:latin typeface="华文细黑"/>
                <a:ea typeface="华文细黑"/>
                <a:cs typeface="华文细黑"/>
              </a:rPr>
              <a:t>1</a:t>
            </a:r>
            <a:r>
              <a:rPr lang="en-US" altLang="zh-CN" sz="2400" dirty="0" smtClean="0">
                <a:solidFill>
                  <a:srgbClr val="FF0000"/>
                </a:solidFill>
                <a:latin typeface="华文细黑"/>
                <a:ea typeface="华文细黑"/>
                <a:cs typeface="华文细黑"/>
              </a:rPr>
              <a:t>0</a:t>
            </a:r>
            <a:r>
              <a:rPr lang="zh-CN" altLang="en-US" sz="2400" dirty="0" smtClean="0">
                <a:solidFill>
                  <a:srgbClr val="FF0000"/>
                </a:solidFill>
                <a:latin typeface="华文细黑"/>
                <a:ea typeface="华文细黑"/>
                <a:cs typeface="华文细黑"/>
              </a:rPr>
              <a:t>）。</a:t>
            </a:r>
            <a:endParaRPr lang="zh-CN" altLang="en-US" sz="2400" dirty="0">
              <a:solidFill>
                <a:srgbClr val="FF0000"/>
              </a:solidFill>
              <a:latin typeface="华文细黑"/>
              <a:ea typeface="华文细黑"/>
              <a:cs typeface="华文细黑"/>
            </a:endParaRPr>
          </a:p>
          <a:p>
            <a:r>
              <a:rPr lang="en-US" sz="2400" dirty="0" smtClean="0">
                <a:latin typeface="Arial Narrow"/>
                <a:cs typeface="Arial Narrow"/>
              </a:rPr>
              <a:t>“But </a:t>
            </a:r>
            <a:r>
              <a:rPr lang="en-US" sz="2400" dirty="0">
                <a:latin typeface="Arial Narrow"/>
                <a:cs typeface="Arial Narrow"/>
              </a:rPr>
              <a:t>they found out about it and fled to the </a:t>
            </a:r>
            <a:r>
              <a:rPr lang="en-US" sz="2400" dirty="0" err="1">
                <a:latin typeface="Arial Narrow"/>
                <a:cs typeface="Arial Narrow"/>
              </a:rPr>
              <a:t>Lycaonian</a:t>
            </a:r>
            <a:r>
              <a:rPr lang="en-US" sz="2400" dirty="0">
                <a:latin typeface="Arial Narrow"/>
                <a:cs typeface="Arial Narrow"/>
              </a:rPr>
              <a:t> cities of </a:t>
            </a:r>
            <a:r>
              <a:rPr lang="en-US" sz="2400" dirty="0" err="1">
                <a:latin typeface="Arial Narrow"/>
                <a:cs typeface="Arial Narrow"/>
              </a:rPr>
              <a:t>Lystra</a:t>
            </a:r>
            <a:r>
              <a:rPr lang="en-US" sz="2400" dirty="0">
                <a:latin typeface="Arial Narrow"/>
                <a:cs typeface="Arial Narrow"/>
              </a:rPr>
              <a:t> and </a:t>
            </a:r>
            <a:r>
              <a:rPr lang="en-US" sz="2400" dirty="0" err="1">
                <a:latin typeface="Arial Narrow"/>
                <a:cs typeface="Arial Narrow"/>
              </a:rPr>
              <a:t>Derbe</a:t>
            </a:r>
            <a:r>
              <a:rPr lang="en-US" sz="2400" dirty="0">
                <a:latin typeface="Arial Narrow"/>
                <a:cs typeface="Arial Narrow"/>
              </a:rPr>
              <a:t> and to the surrounding country,</a:t>
            </a:r>
            <a:r>
              <a:rPr lang="en-US" sz="2400" b="1" baseline="30000" dirty="0">
                <a:latin typeface="Arial Narrow"/>
                <a:cs typeface="Arial Narrow"/>
              </a:rPr>
              <a:t> </a:t>
            </a:r>
            <a:r>
              <a:rPr lang="en-US" sz="2400" dirty="0">
                <a:latin typeface="Arial Narrow"/>
                <a:cs typeface="Arial Narrow"/>
              </a:rPr>
              <a:t>where they continued to preach the gospel</a:t>
            </a:r>
            <a:r>
              <a:rPr lang="en-US" sz="2400" dirty="0" smtClean="0">
                <a:latin typeface="Arial Narrow"/>
                <a:cs typeface="Arial Narrow"/>
              </a:rPr>
              <a:t>” </a:t>
            </a:r>
          </a:p>
          <a:p>
            <a:r>
              <a:rPr lang="en-US" sz="2400" dirty="0" smtClean="0">
                <a:latin typeface="Arial Narrow"/>
                <a:cs typeface="Arial Narrow"/>
              </a:rPr>
              <a:t>(</a:t>
            </a:r>
            <a:r>
              <a:rPr lang="en-US" sz="2400" dirty="0">
                <a:latin typeface="Arial Narrow"/>
                <a:cs typeface="Arial Narrow"/>
              </a:rPr>
              <a:t>14:6-7).             </a:t>
            </a:r>
          </a:p>
          <a:p>
            <a:r>
              <a:rPr lang="en-US" sz="2400" b="1" dirty="0">
                <a:latin typeface="Arial Narrow"/>
                <a:cs typeface="Arial Narrow"/>
              </a:rPr>
              <a:t>A. They fought against divisions. </a:t>
            </a:r>
            <a:r>
              <a:rPr lang="en-US" sz="2400" dirty="0">
                <a:latin typeface="Arial Narrow"/>
                <a:cs typeface="Arial Narrow"/>
              </a:rPr>
              <a:t>“Fight the good fight of the faith”(1Ti.6:12). “I have fought the good fight, I have finished the race, I have kept the faith”</a:t>
            </a:r>
            <a:r>
              <a:rPr lang="en-US" sz="2000" dirty="0">
                <a:latin typeface="Arial Narrow"/>
                <a:cs typeface="Arial Narrow"/>
              </a:rPr>
              <a:t>(</a:t>
            </a:r>
            <a:r>
              <a:rPr lang="en-US" sz="2000" dirty="0" smtClean="0">
                <a:latin typeface="Arial Narrow"/>
                <a:cs typeface="Arial Narrow"/>
              </a:rPr>
              <a:t>2Ti</a:t>
            </a:r>
            <a:r>
              <a:rPr lang="en-US" sz="2000" dirty="0">
                <a:latin typeface="Arial Narrow"/>
                <a:cs typeface="Arial Narrow"/>
              </a:rPr>
              <a:t>.</a:t>
            </a:r>
            <a:r>
              <a:rPr lang="en-US" sz="2000" dirty="0" smtClean="0">
                <a:latin typeface="Arial Narrow"/>
                <a:cs typeface="Arial Narrow"/>
              </a:rPr>
              <a:t>4</a:t>
            </a:r>
            <a:r>
              <a:rPr lang="en-US" sz="2000" dirty="0">
                <a:latin typeface="Arial Narrow"/>
                <a:cs typeface="Arial Narrow"/>
              </a:rPr>
              <a:t>:7)</a:t>
            </a:r>
            <a:r>
              <a:rPr lang="en-US" sz="2000" dirty="0" smtClean="0">
                <a:latin typeface="Arial Narrow"/>
                <a:cs typeface="Arial Narrow"/>
              </a:rPr>
              <a:t>.</a:t>
            </a:r>
            <a:endParaRPr lang="en-US" sz="2400" dirty="0">
              <a:latin typeface="Arial Narrow"/>
              <a:cs typeface="Arial Narrow"/>
            </a:endParaRPr>
          </a:p>
          <a:p>
            <a:r>
              <a:rPr lang="en-US" sz="2400" b="1" dirty="0">
                <a:latin typeface="Arial Narrow"/>
                <a:cs typeface="Arial Narrow"/>
              </a:rPr>
              <a:t>B. They fled from divisions.</a:t>
            </a:r>
            <a:r>
              <a:rPr lang="en-US" sz="2400" dirty="0">
                <a:latin typeface="Arial Narrow"/>
                <a:cs typeface="Arial Narrow"/>
              </a:rPr>
              <a:t> “I appeal to you, brothers and sisters, in the name of our Lord Jesus Christ, that all of you agree with one another in what you say and that there be no divisions among you, but that you be perfectly united in mind and thought”(1Cor.1:10).</a:t>
            </a:r>
          </a:p>
          <a:p>
            <a:r>
              <a:rPr lang="en-US" sz="2400" dirty="0">
                <a:latin typeface="Arial Narrow"/>
                <a:cs typeface="Arial Narrow"/>
              </a:rPr>
              <a:t>	</a:t>
            </a:r>
            <a:endParaRPr lang="en-US" sz="2400" dirty="0" smtClean="0">
              <a:latin typeface="Arial Narrow"/>
              <a:cs typeface="Arial Narrow"/>
            </a:endParaRP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灵的挑战。</a:t>
            </a:r>
            <a:r>
              <a:rPr lang="en-US" sz="2800" b="1" dirty="0" smtClean="0">
                <a:latin typeface="Arial Narrow"/>
                <a:cs typeface="Arial Narrow"/>
              </a:rPr>
              <a:t>4</a:t>
            </a:r>
            <a:r>
              <a:rPr lang="en-US" sz="2800" b="1" dirty="0">
                <a:latin typeface="Arial Narrow"/>
                <a:cs typeface="Arial Narrow"/>
              </a:rPr>
              <a:t>. </a:t>
            </a:r>
            <a:r>
              <a:rPr lang="en-US" altLang="zh-CN" sz="2800" b="1" dirty="0" smtClean="0">
                <a:latin typeface="Arial Narrow"/>
                <a:cs typeface="Arial Narrow"/>
              </a:rPr>
              <a:t>Spirit of </a:t>
            </a:r>
            <a:r>
              <a:rPr lang="en-US" sz="2800" b="1" dirty="0" smtClean="0">
                <a:latin typeface="Arial Narrow"/>
                <a:cs typeface="Arial Narrow"/>
              </a:rPr>
              <a:t>Christ’s </a:t>
            </a:r>
            <a:r>
              <a:rPr lang="en-US" sz="2800" b="1" dirty="0">
                <a:latin typeface="Arial Narrow"/>
                <a:cs typeface="Arial Narrow"/>
              </a:rPr>
              <a:t>challenge.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Tree>
    <p:extLst>
      <p:ext uri="{BB962C8B-B14F-4D97-AF65-F5344CB8AC3E}">
        <p14:creationId xmlns="" xmlns:p14="http://schemas.microsoft.com/office/powerpoint/2010/main" val="2786722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6001642"/>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en-US" sz="2400" b="1" dirty="0">
                <a:solidFill>
                  <a:srgbClr val="FF0000"/>
                </a:solidFill>
                <a:latin typeface="华文细黑"/>
                <a:ea typeface="华文细黑"/>
                <a:cs typeface="华文细黑"/>
              </a:rPr>
              <a:t>他们</a:t>
            </a:r>
            <a:r>
              <a:rPr lang="en-US" sz="2400" b="1" dirty="0" smtClean="0">
                <a:solidFill>
                  <a:srgbClr val="FF0000"/>
                </a:solidFill>
                <a:latin typeface="华文细黑"/>
                <a:ea typeface="华文细黑"/>
                <a:cs typeface="华文细黑"/>
              </a:rPr>
              <a:t>团结一致</a:t>
            </a:r>
            <a:r>
              <a:rPr lang="zh-CN" altLang="en-US" sz="2400" b="1"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a:t>
            </a:r>
            <a:r>
              <a:rPr lang="en-US" sz="2400" dirty="0">
                <a:solidFill>
                  <a:srgbClr val="FF0000"/>
                </a:solidFill>
              </a:rPr>
              <a:t>在这一切之外，要存着爱心。爱心就是联络全德</a:t>
            </a:r>
            <a:r>
              <a:rPr lang="en-US" sz="2400" dirty="0" smtClean="0">
                <a:solidFill>
                  <a:srgbClr val="FF0000"/>
                </a:solidFill>
              </a:rPr>
              <a:t>的</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西</a:t>
            </a:r>
            <a:r>
              <a:rPr lang="en-US" sz="2400" dirty="0" smtClean="0">
                <a:solidFill>
                  <a:srgbClr val="FF0000"/>
                </a:solidFill>
                <a:latin typeface="华文细黑"/>
                <a:ea typeface="华文细黑"/>
                <a:cs typeface="华文细黑"/>
              </a:rPr>
              <a:t>3</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14</a:t>
            </a:r>
            <a:r>
              <a:rPr lang="en-US" sz="2400" dirty="0">
                <a:solidFill>
                  <a:srgbClr val="FF0000"/>
                </a:solidFill>
                <a:latin typeface="华文细黑"/>
                <a:ea typeface="华文细黑"/>
                <a:cs typeface="华文细黑"/>
              </a:rPr>
              <a:t>）。 </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用和平彼此联络，竭力保守圣灵所赐合而为一的心</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直等到我们众人在真道上同归于一，认识神的儿子，得以长大成人，满有基督长成的身</a:t>
            </a:r>
            <a:r>
              <a:rPr lang="en-US" sz="2400" dirty="0" smtClean="0">
                <a:solidFill>
                  <a:srgbClr val="FF0000"/>
                </a:solidFill>
                <a:latin typeface="华文细黑"/>
                <a:ea typeface="华文细黑"/>
                <a:cs typeface="华文细黑"/>
              </a:rPr>
              <a:t>量”</a:t>
            </a:r>
            <a:r>
              <a:rPr 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弗</a:t>
            </a:r>
            <a:r>
              <a:rPr lang="en-US" sz="2400" dirty="0" smtClean="0">
                <a:solidFill>
                  <a:srgbClr val="FF0000"/>
                </a:solidFill>
                <a:latin typeface="华文细黑"/>
                <a:ea typeface="华文细黑"/>
                <a:cs typeface="华文细黑"/>
              </a:rPr>
              <a:t>4:3,13</a:t>
            </a:r>
            <a:r>
              <a:rPr lang="en-US" sz="2400" dirty="0">
                <a:solidFill>
                  <a:srgbClr val="FF0000"/>
                </a:solidFill>
                <a:latin typeface="华文细黑"/>
                <a:ea typeface="华文细黑"/>
                <a:cs typeface="华文细黑"/>
              </a:rPr>
              <a:t>）。他们也继续传福音。 </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。应用。</a:t>
            </a:r>
            <a:r>
              <a:rPr lang="zh-CN" altLang="en-US" sz="2400" dirty="0">
                <a:solidFill>
                  <a:srgbClr val="FF0000"/>
                </a:solidFill>
                <a:latin typeface="华文细黑"/>
                <a:ea typeface="华文细黑"/>
                <a:cs typeface="华文细黑"/>
              </a:rPr>
              <a:t>有时候你们与分裂做斗争，有时候你们逃避</a:t>
            </a:r>
            <a:r>
              <a:rPr lang="zh-CN" altLang="en-US" sz="2400" dirty="0" smtClean="0">
                <a:solidFill>
                  <a:srgbClr val="FF0000"/>
                </a:solidFill>
                <a:latin typeface="华文细黑"/>
                <a:ea typeface="华文细黑"/>
                <a:cs typeface="华文细黑"/>
              </a:rPr>
              <a:t>分爭，</a:t>
            </a:r>
            <a:r>
              <a:rPr lang="zh-CN" altLang="en-US" sz="2400" dirty="0">
                <a:solidFill>
                  <a:srgbClr val="FF0000"/>
                </a:solidFill>
                <a:latin typeface="华文细黑"/>
                <a:ea typeface="华文细黑"/>
                <a:cs typeface="华文细黑"/>
              </a:rPr>
              <a:t>但总</a:t>
            </a:r>
            <a:r>
              <a:rPr lang="zh-CN" altLang="en-US" sz="2400" dirty="0" smtClean="0">
                <a:solidFill>
                  <a:srgbClr val="FF0000"/>
                </a:solidFill>
                <a:latin typeface="华文细黑"/>
                <a:ea typeface="华文细黑"/>
                <a:cs typeface="华文细黑"/>
              </a:rPr>
              <a:t>是要为合一而努力。</a:t>
            </a:r>
            <a:r>
              <a:rPr lang="en-US" sz="2400" dirty="0" smtClean="0">
                <a:solidFill>
                  <a:srgbClr val="FF0000"/>
                </a:solidFill>
                <a:latin typeface="华文细黑"/>
                <a:ea typeface="华文细黑"/>
                <a:cs typeface="华文细黑"/>
              </a:rPr>
              <a:t> </a:t>
            </a:r>
          </a:p>
          <a:p>
            <a:r>
              <a:rPr lang="en-US" sz="2400" b="1" dirty="0" smtClean="0">
                <a:latin typeface="Arial Narrow"/>
                <a:cs typeface="Arial Narrow"/>
              </a:rPr>
              <a:t>C</a:t>
            </a:r>
            <a:r>
              <a:rPr lang="en-US" sz="2400" b="1" dirty="0">
                <a:latin typeface="Arial Narrow"/>
                <a:cs typeface="Arial Narrow"/>
              </a:rPr>
              <a:t>. They worked for unity. “</a:t>
            </a:r>
            <a:r>
              <a:rPr lang="en-US" sz="2400" dirty="0">
                <a:latin typeface="Arial Narrow"/>
                <a:cs typeface="Arial Narrow"/>
              </a:rPr>
              <a:t>Over all these virtues put on love, which binds them all together in perfect unity”(Col.3:14).</a:t>
            </a:r>
            <a:r>
              <a:rPr lang="en-US" sz="2400" b="1" dirty="0">
                <a:latin typeface="Arial Narrow"/>
                <a:cs typeface="Arial Narrow"/>
              </a:rPr>
              <a:t> </a:t>
            </a:r>
            <a:r>
              <a:rPr lang="en-US" sz="2400" dirty="0">
                <a:latin typeface="Arial Narrow"/>
                <a:cs typeface="Arial Narrow"/>
              </a:rPr>
              <a:t>“Make every effort to keep the unity of the Spirit through the bond of peace…until we all reach unity in the faith and in the knowledge of the Son of God and become </a:t>
            </a:r>
            <a:r>
              <a:rPr lang="en-US" sz="2400" dirty="0" err="1">
                <a:latin typeface="Arial Narrow"/>
                <a:cs typeface="Arial Narrow"/>
              </a:rPr>
              <a:t>mature,attaining</a:t>
            </a:r>
            <a:r>
              <a:rPr lang="en-US" sz="2400" dirty="0">
                <a:latin typeface="Arial Narrow"/>
                <a:cs typeface="Arial Narrow"/>
              </a:rPr>
              <a:t> to the whole measure of the fullness of Christ”(Eph.4:3,13). They also continued to preach the gospel. </a:t>
            </a:r>
          </a:p>
          <a:p>
            <a:r>
              <a:rPr lang="en-US" sz="2400" b="1" dirty="0" smtClean="0">
                <a:latin typeface="Arial Narrow"/>
                <a:cs typeface="Arial Narrow"/>
              </a:rPr>
              <a:t>D. Application</a:t>
            </a:r>
            <a:r>
              <a:rPr lang="en-US" sz="2400" b="1" dirty="0">
                <a:latin typeface="Arial Narrow"/>
                <a:cs typeface="Arial Narrow"/>
              </a:rPr>
              <a:t>.</a:t>
            </a:r>
            <a:r>
              <a:rPr lang="en-US" sz="2400" dirty="0">
                <a:latin typeface="Arial Narrow"/>
                <a:cs typeface="Arial Narrow"/>
              </a:rPr>
              <a:t> Sometimes you fight against </a:t>
            </a:r>
            <a:endParaRPr lang="en-US" sz="2400" dirty="0" smtClean="0">
              <a:latin typeface="Arial Narrow"/>
              <a:cs typeface="Arial Narrow"/>
            </a:endParaRPr>
          </a:p>
          <a:p>
            <a:r>
              <a:rPr lang="en-US" sz="2400" dirty="0" smtClean="0">
                <a:latin typeface="Arial Narrow"/>
                <a:cs typeface="Arial Narrow"/>
              </a:rPr>
              <a:t>divisions </a:t>
            </a:r>
            <a:r>
              <a:rPr lang="en-US" sz="2400" dirty="0">
                <a:latin typeface="Arial Narrow"/>
                <a:cs typeface="Arial Narrow"/>
              </a:rPr>
              <a:t>and sometimes you flee from </a:t>
            </a:r>
            <a:endParaRPr lang="en-US" sz="2400" dirty="0" smtClean="0">
              <a:latin typeface="Arial Narrow"/>
              <a:cs typeface="Arial Narrow"/>
            </a:endParaRPr>
          </a:p>
          <a:p>
            <a:r>
              <a:rPr lang="en-US" sz="2400" dirty="0" smtClean="0">
                <a:latin typeface="Arial Narrow"/>
                <a:cs typeface="Arial Narrow"/>
              </a:rPr>
              <a:t>divisions</a:t>
            </a:r>
            <a:r>
              <a:rPr lang="en-US" sz="2400" dirty="0">
                <a:latin typeface="Arial Narrow"/>
                <a:cs typeface="Arial Narrow"/>
              </a:rPr>
              <a:t>, but always working for unity. 	</a:t>
            </a:r>
            <a:endParaRPr lang="en-US" sz="2400" dirty="0" smtClean="0">
              <a:latin typeface="Arial Narrow"/>
              <a:cs typeface="Arial Narrow"/>
            </a:endParaRP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灵的挑战。</a:t>
            </a:r>
            <a:r>
              <a:rPr lang="en-US" sz="2800" b="1" dirty="0" smtClean="0">
                <a:latin typeface="Arial Narrow"/>
                <a:cs typeface="Arial Narrow"/>
              </a:rPr>
              <a:t>4</a:t>
            </a:r>
            <a:r>
              <a:rPr lang="en-US" sz="2800" b="1" dirty="0">
                <a:latin typeface="Arial Narrow"/>
                <a:cs typeface="Arial Narrow"/>
              </a:rPr>
              <a:t>. </a:t>
            </a:r>
            <a:r>
              <a:rPr lang="en-US" altLang="zh-CN" sz="2800" b="1" dirty="0" smtClean="0">
                <a:latin typeface="Arial Narrow"/>
                <a:cs typeface="Arial Narrow"/>
              </a:rPr>
              <a:t>Spirit of </a:t>
            </a:r>
            <a:r>
              <a:rPr lang="en-US" sz="2800" b="1" dirty="0" smtClean="0">
                <a:latin typeface="Arial Narrow"/>
                <a:cs typeface="Arial Narrow"/>
              </a:rPr>
              <a:t>Christ’s </a:t>
            </a:r>
            <a:r>
              <a:rPr lang="en-US" sz="2800" b="1" dirty="0">
                <a:latin typeface="Arial Narrow"/>
                <a:cs typeface="Arial Narrow"/>
              </a:rPr>
              <a:t>challenge.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5334000" y="4885266"/>
            <a:ext cx="3810000" cy="2857500"/>
          </a:xfrm>
          <a:prstGeom prst="rect">
            <a:avLst/>
          </a:prstGeom>
        </p:spPr>
      </p:pic>
    </p:spTree>
    <p:extLst>
      <p:ext uri="{BB962C8B-B14F-4D97-AF65-F5344CB8AC3E}">
        <p14:creationId xmlns="" xmlns:p14="http://schemas.microsoft.com/office/powerpoint/2010/main" val="2551372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5"/>
            <a:ext cx="9141412" cy="41111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r>
              <a:rPr lang="en-US" altLang="zh-CN" sz="2800" dirty="0">
                <a:solidFill>
                  <a:srgbClr val="0000FF"/>
                </a:solidFill>
                <a:latin typeface="Times"/>
                <a:cs typeface="Times"/>
              </a:rPr>
              <a:t>4</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10873" y="2898038"/>
            <a:ext cx="9141412" cy="3416320"/>
          </a:xfrm>
          <a:prstGeom prst="rect">
            <a:avLst/>
          </a:prstGeom>
        </p:spPr>
        <p:txBody>
          <a:bodyPr wrap="square">
            <a:spAutoFit/>
          </a:bodyPr>
          <a:lstStyle/>
          <a:p>
            <a:r>
              <a:rPr lang="en-US" sz="2400" dirty="0">
                <a:latin typeface="Arial Narrow"/>
                <a:cs typeface="Arial Narrow"/>
              </a:rPr>
              <a:t>When you put into close contact individuals from different backgrounds, different cultures, different personalities, different ages, and different genders, sooner or later there will be misunderstandings and conflict. If you expand the numbers to 100 or more in a local church, the potential for conflict is at the alert stage! Unity among believers is a big deal in the Bible. Jesus prayed for it just before He went to the cross</a:t>
            </a:r>
            <a:r>
              <a:rPr lang="en-US" sz="2400" dirty="0" smtClean="0">
                <a:latin typeface="Arial Narrow"/>
                <a:cs typeface="Arial Narrow"/>
              </a:rPr>
              <a:t>.“</a:t>
            </a:r>
            <a:r>
              <a:rPr lang="en-US" sz="2400" dirty="0">
                <a:latin typeface="Arial Narrow"/>
                <a:cs typeface="Arial Narrow"/>
              </a:rPr>
              <a:t>I have given them the glory that you </a:t>
            </a:r>
            <a:r>
              <a:rPr lang="en-US" sz="2400" dirty="0" smtClean="0">
                <a:latin typeface="Arial Narrow"/>
                <a:cs typeface="Arial Narrow"/>
              </a:rPr>
              <a:t>gave </a:t>
            </a:r>
            <a:r>
              <a:rPr lang="en-US" sz="2400" dirty="0">
                <a:latin typeface="Arial Narrow"/>
                <a:cs typeface="Arial Narrow"/>
              </a:rPr>
              <a:t>me, that they may be one as we are </a:t>
            </a:r>
            <a:r>
              <a:rPr lang="en-US" sz="2400" dirty="0" smtClean="0">
                <a:latin typeface="Arial Narrow"/>
                <a:cs typeface="Arial Narrow"/>
              </a:rPr>
              <a:t>one—I </a:t>
            </a:r>
            <a:r>
              <a:rPr lang="en-US" sz="2400" dirty="0">
                <a:latin typeface="Arial Narrow"/>
                <a:cs typeface="Arial Narrow"/>
              </a:rPr>
              <a:t>in them and you in </a:t>
            </a:r>
            <a:r>
              <a:rPr lang="en-US" sz="2400" dirty="0" smtClean="0">
                <a:latin typeface="Arial Narrow"/>
                <a:cs typeface="Arial Narrow"/>
              </a:rPr>
              <a:t>me—</a:t>
            </a:r>
          </a:p>
          <a:p>
            <a:r>
              <a:rPr lang="en-US" sz="2400" dirty="0" smtClean="0">
                <a:latin typeface="Arial Narrow"/>
                <a:cs typeface="Arial Narrow"/>
              </a:rPr>
              <a:t>so </a:t>
            </a:r>
            <a:r>
              <a:rPr lang="en-US" sz="2400" dirty="0">
                <a:latin typeface="Arial Narrow"/>
                <a:cs typeface="Arial Narrow"/>
              </a:rPr>
              <a:t>that they may be </a:t>
            </a:r>
            <a:r>
              <a:rPr lang="en-US" sz="2400" dirty="0" smtClean="0">
                <a:latin typeface="Arial Narrow"/>
                <a:cs typeface="Arial Narrow"/>
              </a:rPr>
              <a:t>brought </a:t>
            </a:r>
            <a:r>
              <a:rPr lang="en-US" sz="2400" dirty="0">
                <a:latin typeface="Arial Narrow"/>
                <a:cs typeface="Arial Narrow"/>
              </a:rPr>
              <a:t>to complete unity</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Jn.17:22-23). </a:t>
            </a:r>
          </a:p>
        </p:txBody>
      </p:sp>
      <p:sp>
        <p:nvSpPr>
          <p:cNvPr id="12" name="Rectangle 11"/>
          <p:cNvSpPr/>
          <p:nvPr/>
        </p:nvSpPr>
        <p:spPr>
          <a:xfrm>
            <a:off x="0" y="406645"/>
            <a:ext cx="9144000" cy="2677656"/>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当你与</a:t>
            </a:r>
            <a:r>
              <a:rPr lang="zh-CN" altLang="en-US" sz="2400" dirty="0">
                <a:solidFill>
                  <a:srgbClr val="FF0000"/>
                </a:solidFill>
                <a:latin typeface="华文细黑"/>
                <a:ea typeface="华文细黑"/>
                <a:cs typeface="华文细黑"/>
              </a:rPr>
              <a:t>来自不同背景，不同文化，不</a:t>
            </a:r>
            <a:r>
              <a:rPr lang="zh-CN" altLang="en-US" sz="2400" dirty="0" smtClean="0">
                <a:solidFill>
                  <a:srgbClr val="FF0000"/>
                </a:solidFill>
                <a:latin typeface="华文细黑"/>
                <a:ea typeface="华文细黑"/>
                <a:cs typeface="华文细黑"/>
              </a:rPr>
              <a:t>同性格</a:t>
            </a:r>
            <a:r>
              <a:rPr lang="zh-CN" altLang="en-US" sz="2400" dirty="0">
                <a:solidFill>
                  <a:srgbClr val="FF0000"/>
                </a:solidFill>
                <a:latin typeface="华文细黑"/>
                <a:ea typeface="华文细黑"/>
                <a:cs typeface="华文细黑"/>
              </a:rPr>
              <a:t>，不同年龄，不同性别的个人进行紧密联系时，迟早会产生误解和冲突。</a:t>
            </a:r>
            <a:r>
              <a:rPr lang="zh-CN" altLang="en-US" sz="2400" dirty="0" smtClean="0">
                <a:solidFill>
                  <a:srgbClr val="FF0000"/>
                </a:solidFill>
                <a:latin typeface="华文细黑"/>
                <a:ea typeface="华文细黑"/>
                <a:cs typeface="华文细黑"/>
              </a:rPr>
              <a:t>如果在</a:t>
            </a:r>
            <a:r>
              <a:rPr lang="zh-CN" altLang="en-US" sz="2400" dirty="0">
                <a:solidFill>
                  <a:srgbClr val="FF0000"/>
                </a:solidFill>
                <a:latin typeface="华文细黑"/>
                <a:ea typeface="华文细黑"/>
                <a:cs typeface="华文细黑"/>
              </a:rPr>
              <a:t>当地教会中</a:t>
            </a:r>
            <a:r>
              <a:rPr lang="zh-CN" altLang="en-US" sz="2400" dirty="0" smtClean="0">
                <a:solidFill>
                  <a:srgbClr val="FF0000"/>
                </a:solidFill>
                <a:latin typeface="华文细黑"/>
                <a:ea typeface="华文细黑"/>
                <a:cs typeface="华文细黑"/>
              </a:rPr>
              <a:t>将人数扩</a:t>
            </a:r>
            <a:r>
              <a:rPr lang="zh-CN" altLang="en-US" sz="2400" dirty="0">
                <a:solidFill>
                  <a:srgbClr val="FF0000"/>
                </a:solidFill>
                <a:latin typeface="华文细黑"/>
                <a:ea typeface="华文细黑"/>
                <a:cs typeface="华文细黑"/>
              </a:rPr>
              <a:t>大到</a:t>
            </a:r>
            <a:r>
              <a:rPr lang="en-US" sz="2400" dirty="0">
                <a:solidFill>
                  <a:srgbClr val="FF0000"/>
                </a:solidFill>
                <a:latin typeface="华文细黑"/>
                <a:ea typeface="华文细黑"/>
                <a:cs typeface="华文细黑"/>
              </a:rPr>
              <a:t>100</a:t>
            </a:r>
            <a:r>
              <a:rPr lang="zh-CN" altLang="en-US" sz="2400" dirty="0">
                <a:solidFill>
                  <a:srgbClr val="FF0000"/>
                </a:solidFill>
                <a:latin typeface="华文细黑"/>
                <a:ea typeface="华文细黑"/>
                <a:cs typeface="华文细黑"/>
              </a:rPr>
              <a:t>个以上，那</a:t>
            </a:r>
            <a:r>
              <a:rPr lang="zh-CN" altLang="en-US" sz="2400" dirty="0" smtClean="0">
                <a:solidFill>
                  <a:srgbClr val="FF0000"/>
                </a:solidFill>
                <a:latin typeface="华文细黑"/>
                <a:ea typeface="华文细黑"/>
                <a:cs typeface="华文细黑"/>
              </a:rPr>
              <a:t>么</a:t>
            </a:r>
            <a:r>
              <a:rPr lang="zh-CN" altLang="en-US" sz="2400" dirty="0" smtClean="0">
                <a:solidFill>
                  <a:srgbClr val="FF0000"/>
                </a:solidFill>
              </a:rPr>
              <a:t>发</a:t>
            </a:r>
            <a:r>
              <a:rPr lang="zh-CN" altLang="en-US" sz="2400" dirty="0" smtClean="0">
                <a:solidFill>
                  <a:srgbClr val="FF0000"/>
                </a:solidFill>
                <a:latin typeface="华文细黑"/>
                <a:ea typeface="华文细黑"/>
                <a:cs typeface="华文细黑"/>
              </a:rPr>
              <a:t>生</a:t>
            </a:r>
            <a:r>
              <a:rPr lang="zh-CN" altLang="en-US" sz="2400" dirty="0" smtClean="0">
                <a:solidFill>
                  <a:srgbClr val="FF0000"/>
                </a:solidFill>
                <a:latin typeface="华文细黑"/>
                <a:ea typeface="华文细黑"/>
                <a:cs typeface="华文细黑"/>
              </a:rPr>
              <a:t>冲</a:t>
            </a:r>
            <a:r>
              <a:rPr lang="zh-CN" altLang="en-US" sz="2400" dirty="0">
                <a:solidFill>
                  <a:srgbClr val="FF0000"/>
                </a:solidFill>
                <a:latin typeface="华文细黑"/>
                <a:ea typeface="华文细黑"/>
                <a:cs typeface="华文细黑"/>
              </a:rPr>
              <a:t>突</a:t>
            </a:r>
            <a:r>
              <a:rPr lang="zh-CN" altLang="en-US" sz="2400" dirty="0" smtClean="0">
                <a:solidFill>
                  <a:srgbClr val="FF0000"/>
                </a:solidFill>
                <a:latin typeface="华文细黑"/>
                <a:ea typeface="华文细黑"/>
                <a:cs typeface="华文细黑"/>
              </a:rPr>
              <a:t>的可能性就</a:t>
            </a:r>
            <a:r>
              <a:rPr lang="zh-CN" altLang="en-US" sz="2400" dirty="0">
                <a:solidFill>
                  <a:srgbClr val="FF0000"/>
                </a:solidFill>
                <a:latin typeface="华文细黑"/>
                <a:ea typeface="华文细黑"/>
                <a:cs typeface="华文细黑"/>
              </a:rPr>
              <a:t>处于</a:t>
            </a:r>
            <a:r>
              <a:rPr lang="zh-CN" altLang="en-US" sz="2400" dirty="0" smtClean="0">
                <a:solidFill>
                  <a:srgbClr val="FF0000"/>
                </a:solidFill>
                <a:latin typeface="华文细黑"/>
                <a:ea typeface="华文细黑"/>
                <a:cs typeface="华文细黑"/>
              </a:rPr>
              <a:t>警報阶</a:t>
            </a:r>
            <a:r>
              <a:rPr lang="zh-CN" altLang="en-US" sz="2400" dirty="0">
                <a:solidFill>
                  <a:srgbClr val="FF0000"/>
                </a:solidFill>
                <a:latin typeface="华文细黑"/>
                <a:ea typeface="华文细黑"/>
                <a:cs typeface="华文细黑"/>
              </a:rPr>
              <a:t>段！信徒之间</a:t>
            </a:r>
            <a:r>
              <a:rPr lang="zh-CN" altLang="en-US" sz="2400" dirty="0" smtClean="0">
                <a:solidFill>
                  <a:srgbClr val="FF0000"/>
                </a:solidFill>
                <a:latin typeface="华文细黑"/>
                <a:ea typeface="华文细黑"/>
                <a:cs typeface="华文细黑"/>
              </a:rPr>
              <a:t>的合一是</a:t>
            </a:r>
            <a:r>
              <a:rPr lang="zh-CN" altLang="en-US" sz="2400" dirty="0">
                <a:solidFill>
                  <a:srgbClr val="FF0000"/>
                </a:solidFill>
                <a:latin typeface="华文细黑"/>
                <a:ea typeface="华文细黑"/>
                <a:cs typeface="华文细黑"/>
              </a:rPr>
              <a:t>圣经中的</a:t>
            </a:r>
            <a:r>
              <a:rPr lang="zh-CN" altLang="en-US" sz="2400" dirty="0" smtClean="0">
                <a:solidFill>
                  <a:srgbClr val="FF0000"/>
                </a:solidFill>
                <a:latin typeface="华文细黑"/>
                <a:ea typeface="华文细黑"/>
                <a:cs typeface="华文细黑"/>
              </a:rPr>
              <a:t>一大要点</a:t>
            </a:r>
            <a:r>
              <a:rPr lang="zh-CN" altLang="en-US" sz="2400" dirty="0">
                <a:solidFill>
                  <a:srgbClr val="FF0000"/>
                </a:solidFill>
                <a:latin typeface="华文细黑"/>
                <a:ea typeface="华文细黑"/>
                <a:cs typeface="华文细黑"/>
              </a:rPr>
              <a:t>。耶稣</a:t>
            </a:r>
            <a:r>
              <a:rPr lang="zh-CN" altLang="en-US" sz="2400" dirty="0" smtClean="0">
                <a:solidFill>
                  <a:srgbClr val="FF0000"/>
                </a:solidFill>
                <a:latin typeface="华文细黑"/>
                <a:ea typeface="华文细黑"/>
                <a:cs typeface="华文细黑"/>
              </a:rPr>
              <a:t>在祂上十字架前就为此祷告</a:t>
            </a:r>
            <a:r>
              <a:rPr lang="zh-CN" alt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你所赐给我的荣耀，我已赐给他们，使他们合而为一，像我们合而为一。我在他们里面，你在我里面，使他们完完全全的合而为</a:t>
            </a:r>
            <a:r>
              <a:rPr lang="en-US" sz="2400" dirty="0" smtClean="0">
                <a:solidFill>
                  <a:srgbClr val="FF0000"/>
                </a:solidFill>
                <a:latin typeface="华文细黑"/>
                <a:ea typeface="华文细黑"/>
                <a:cs typeface="华文细黑"/>
              </a:rPr>
              <a:t>一</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约</a:t>
            </a:r>
            <a:r>
              <a:rPr lang="en-US" sz="2400" dirty="0" smtClean="0">
                <a:solidFill>
                  <a:srgbClr val="FF0000"/>
                </a:solidFill>
                <a:latin typeface="华文细黑"/>
                <a:ea typeface="华文细黑"/>
                <a:cs typeface="华文细黑"/>
              </a:rPr>
              <a:t>17</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22</a:t>
            </a:r>
            <a:r>
              <a:rPr lang="en-US" sz="2400" dirty="0">
                <a:solidFill>
                  <a:srgbClr val="FF0000"/>
                </a:solidFill>
                <a:latin typeface="华文细黑"/>
                <a:ea typeface="华文细黑"/>
                <a:cs typeface="华文细黑"/>
              </a:rPr>
              <a:t>-23</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pic>
        <p:nvPicPr>
          <p:cNvPr id="3" name="Picture 2"/>
          <p:cNvPicPr>
            <a:picLocks noChangeAspect="1"/>
          </p:cNvPicPr>
          <p:nvPr/>
        </p:nvPicPr>
        <p:blipFill>
          <a:blip r:embed="rId3"/>
          <a:stretch>
            <a:fillRect/>
          </a:stretch>
        </p:blipFill>
        <p:spPr>
          <a:xfrm>
            <a:off x="5477934" y="5139267"/>
            <a:ext cx="3674352" cy="1718733"/>
          </a:xfrm>
          <a:prstGeom prst="rect">
            <a:avLst/>
          </a:prstGeom>
        </p:spPr>
      </p:pic>
    </p:spTree>
    <p:extLst>
      <p:ext uri="{BB962C8B-B14F-4D97-AF65-F5344CB8AC3E}">
        <p14:creationId xmlns="" xmlns:p14="http://schemas.microsoft.com/office/powerpoint/2010/main" val="340323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5"/>
            <a:ext cx="9141412" cy="41111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r>
              <a:rPr lang="en-US" altLang="zh-CN" sz="2800" dirty="0">
                <a:solidFill>
                  <a:srgbClr val="0000FF"/>
                </a:solidFill>
                <a:latin typeface="Times"/>
                <a:cs typeface="Times"/>
              </a:rPr>
              <a:t>4</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0" y="2948837"/>
            <a:ext cx="9141412" cy="3785652"/>
          </a:xfrm>
          <a:prstGeom prst="rect">
            <a:avLst/>
          </a:prstGeom>
        </p:spPr>
        <p:txBody>
          <a:bodyPr wrap="square">
            <a:spAutoFit/>
          </a:bodyPr>
          <a:lstStyle/>
          <a:p>
            <a:r>
              <a:rPr lang="en-US" sz="2400" dirty="0" smtClean="0">
                <a:latin typeface="Arial Narrow"/>
                <a:cs typeface="Arial Narrow"/>
              </a:rPr>
              <a:t>Paul </a:t>
            </a:r>
            <a:r>
              <a:rPr lang="en-US" sz="2400" dirty="0">
                <a:latin typeface="Arial Narrow"/>
                <a:cs typeface="Arial Narrow"/>
              </a:rPr>
              <a:t>spent the first three chapters of Ephesians arguing that God’s eternal purpose is to sum up all things in Christ. “To bring unity to all things in heaven and on earth under Christ” (1:10). He has shown that the mystery of the gospel includes God bringing together two formerly alienated and hostile groups, the Jews and the Gentiles. He has made them into </a:t>
            </a:r>
            <a:endParaRPr lang="en-US" sz="2400" dirty="0" smtClean="0">
              <a:latin typeface="Arial Narrow"/>
              <a:cs typeface="Arial Narrow"/>
            </a:endParaRPr>
          </a:p>
          <a:p>
            <a:r>
              <a:rPr lang="en-US" sz="2400" dirty="0" smtClean="0">
                <a:latin typeface="Arial Narrow"/>
                <a:cs typeface="Arial Narrow"/>
              </a:rPr>
              <a:t>one </a:t>
            </a:r>
            <a:r>
              <a:rPr lang="en-US" sz="2400" dirty="0">
                <a:latin typeface="Arial Narrow"/>
                <a:cs typeface="Arial Narrow"/>
              </a:rPr>
              <a:t>new man, establishing peace (2:14-16). In </a:t>
            </a:r>
            <a:endParaRPr lang="en-US" sz="2400" dirty="0" smtClean="0">
              <a:latin typeface="Arial Narrow"/>
              <a:cs typeface="Arial Narrow"/>
            </a:endParaRPr>
          </a:p>
          <a:p>
            <a:r>
              <a:rPr lang="en-US" sz="2400" dirty="0" smtClean="0">
                <a:latin typeface="Arial Narrow"/>
                <a:cs typeface="Arial Narrow"/>
              </a:rPr>
              <a:t>Christ</a:t>
            </a:r>
            <a:r>
              <a:rPr lang="en-US" sz="2400" dirty="0">
                <a:latin typeface="Arial Narrow"/>
                <a:cs typeface="Arial Narrow"/>
              </a:rPr>
              <a:t>, both groups have access in one Spirit to </a:t>
            </a:r>
            <a:endParaRPr lang="en-US" sz="2400" dirty="0" smtClean="0">
              <a:latin typeface="Arial Narrow"/>
              <a:cs typeface="Arial Narrow"/>
            </a:endParaRPr>
          </a:p>
          <a:p>
            <a:r>
              <a:rPr lang="en-US" sz="2400" dirty="0" smtClean="0">
                <a:latin typeface="Arial Narrow"/>
                <a:cs typeface="Arial Narrow"/>
              </a:rPr>
              <a:t>the Father(</a:t>
            </a:r>
            <a:r>
              <a:rPr lang="en-US" sz="2400" dirty="0">
                <a:latin typeface="Arial Narrow"/>
                <a:cs typeface="Arial Narrow"/>
              </a:rPr>
              <a:t>2:18). Together, we are being built </a:t>
            </a:r>
            <a:endParaRPr lang="en-US" sz="2400" dirty="0" smtClean="0">
              <a:latin typeface="Arial Narrow"/>
              <a:cs typeface="Arial Narrow"/>
            </a:endParaRPr>
          </a:p>
          <a:p>
            <a:r>
              <a:rPr lang="en-US" sz="2400" dirty="0" smtClean="0">
                <a:latin typeface="Arial Narrow"/>
                <a:cs typeface="Arial Narrow"/>
              </a:rPr>
              <a:t>into </a:t>
            </a:r>
            <a:r>
              <a:rPr lang="en-US" sz="2400" dirty="0">
                <a:latin typeface="Arial Narrow"/>
                <a:cs typeface="Arial Narrow"/>
              </a:rPr>
              <a:t>a holy temple or dwelling place of God in </a:t>
            </a:r>
            <a:endParaRPr lang="en-US" sz="2400" dirty="0" smtClean="0">
              <a:latin typeface="Arial Narrow"/>
              <a:cs typeface="Arial Narrow"/>
            </a:endParaRPr>
          </a:p>
          <a:p>
            <a:r>
              <a:rPr lang="en-US" sz="2400" dirty="0" smtClean="0">
                <a:latin typeface="Arial Narrow"/>
                <a:cs typeface="Arial Narrow"/>
              </a:rPr>
              <a:t>the Spirit(</a:t>
            </a:r>
            <a:r>
              <a:rPr lang="en-US" sz="2400" dirty="0">
                <a:latin typeface="Arial Narrow"/>
                <a:cs typeface="Arial Narrow"/>
              </a:rPr>
              <a:t>2:21-22)</a:t>
            </a:r>
            <a:r>
              <a:rPr lang="en-US" sz="2400" dirty="0" smtClean="0">
                <a:latin typeface="Arial Narrow"/>
                <a:cs typeface="Arial Narrow"/>
              </a:rPr>
              <a:t>.Christ </a:t>
            </a:r>
            <a:r>
              <a:rPr lang="en-US" sz="2400" dirty="0">
                <a:latin typeface="Arial Narrow"/>
                <a:cs typeface="Arial Narrow"/>
              </a:rPr>
              <a:t>is building His Church. </a:t>
            </a:r>
          </a:p>
        </p:txBody>
      </p:sp>
      <p:sp>
        <p:nvSpPr>
          <p:cNvPr id="12" name="Rectangle 11"/>
          <p:cNvSpPr/>
          <p:nvPr/>
        </p:nvSpPr>
        <p:spPr>
          <a:xfrm>
            <a:off x="0" y="406645"/>
            <a:ext cx="9144000" cy="2677656"/>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保罗花了以弗所书</a:t>
            </a:r>
            <a:r>
              <a:rPr lang="zh-CN" altLang="en-US" sz="2400" dirty="0">
                <a:solidFill>
                  <a:srgbClr val="FF0000"/>
                </a:solidFill>
                <a:latin typeface="华文细黑"/>
                <a:ea typeface="华文细黑"/>
                <a:cs typeface="华文细黑"/>
              </a:rPr>
              <a:t>的前三章</a:t>
            </a:r>
            <a:r>
              <a:rPr lang="zh-CN" altLang="en-US" sz="2400" dirty="0" smtClean="0">
                <a:solidFill>
                  <a:srgbClr val="FF0000"/>
                </a:solidFill>
                <a:latin typeface="华文细黑"/>
                <a:ea typeface="华文细黑"/>
                <a:cs typeface="华文细黑"/>
              </a:rPr>
              <a:t>，强调上帝的</a:t>
            </a:r>
            <a:r>
              <a:rPr lang="zh-CN" altLang="en-US" sz="2400" dirty="0">
                <a:solidFill>
                  <a:srgbClr val="FF0000"/>
                </a:solidFill>
                <a:latin typeface="华文细黑"/>
                <a:ea typeface="华文细黑"/>
                <a:cs typeface="华文细黑"/>
              </a:rPr>
              <a:t>永</a:t>
            </a:r>
            <a:r>
              <a:rPr lang="zh-CN" altLang="en-US" sz="2400" dirty="0" smtClean="0">
                <a:solidFill>
                  <a:srgbClr val="FF0000"/>
                </a:solidFill>
                <a:latin typeface="华文细黑"/>
                <a:ea typeface="华文细黑"/>
                <a:cs typeface="华文细黑"/>
              </a:rPr>
              <a:t>恒的旨意是</a:t>
            </a:r>
            <a:r>
              <a:rPr lang="zh-CN" altLang="en-US" sz="2400" dirty="0">
                <a:solidFill>
                  <a:srgbClr val="FF0000"/>
                </a:solidFill>
                <a:latin typeface="华文细黑"/>
                <a:ea typeface="华文细黑"/>
                <a:cs typeface="华文细黑"/>
              </a:rPr>
              <a:t>将万物在基督</a:t>
            </a:r>
            <a:r>
              <a:rPr lang="zh-CN" altLang="en-US" sz="2400" dirty="0" smtClean="0">
                <a:solidFill>
                  <a:srgbClr val="FF0000"/>
                </a:solidFill>
                <a:latin typeface="华文细黑"/>
                <a:ea typeface="华文细黑"/>
                <a:cs typeface="华文细黑"/>
              </a:rPr>
              <a:t>里同归于一。 “</a:t>
            </a:r>
            <a:r>
              <a:rPr lang="en-US" sz="2400" dirty="0" smtClean="0">
                <a:solidFill>
                  <a:srgbClr val="FF0000"/>
                </a:solidFill>
                <a:latin typeface="华文细黑"/>
                <a:ea typeface="华文细黑"/>
                <a:cs typeface="华文细黑"/>
              </a:rPr>
              <a:t>使</a:t>
            </a:r>
            <a:r>
              <a:rPr lang="en-US" sz="2400" dirty="0">
                <a:solidFill>
                  <a:srgbClr val="FF0000"/>
                </a:solidFill>
                <a:latin typeface="华文细黑"/>
                <a:ea typeface="华文细黑"/>
                <a:cs typeface="华文细黑"/>
              </a:rPr>
              <a:t>天上地上一切所有的，都在基督里面同归于</a:t>
            </a:r>
            <a:r>
              <a:rPr lang="en-US" sz="2400" dirty="0" smtClean="0">
                <a:solidFill>
                  <a:srgbClr val="FF0000"/>
                </a:solidFill>
                <a:latin typeface="华文细黑"/>
                <a:ea typeface="华文细黑"/>
                <a:cs typeface="华文细黑"/>
              </a:rPr>
              <a:t>一</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10</a:t>
            </a:r>
            <a:r>
              <a:rPr lang="zh-CN" altLang="en-US" sz="2400" dirty="0">
                <a:solidFill>
                  <a:srgbClr val="FF0000"/>
                </a:solidFill>
                <a:latin typeface="华文细黑"/>
                <a:ea typeface="华文细黑"/>
                <a:cs typeface="华文细黑"/>
              </a:rPr>
              <a:t>）。他表明，福音的奥秘包括神将两个以前疏远和敌对的团体，犹太人和外邦人聚集在一起。他使他们成为一个新人，建立和平（</a:t>
            </a:r>
            <a:r>
              <a:rPr lang="en-US" sz="2400" dirty="0" smtClean="0">
                <a:solidFill>
                  <a:srgbClr val="FF0000"/>
                </a:solidFill>
                <a:latin typeface="华文细黑"/>
                <a:ea typeface="华文细黑"/>
                <a:cs typeface="华文细黑"/>
              </a:rPr>
              <a:t>2</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14</a:t>
            </a:r>
            <a:r>
              <a:rPr lang="en-US" sz="2400" dirty="0">
                <a:solidFill>
                  <a:srgbClr val="FF0000"/>
                </a:solidFill>
                <a:latin typeface="华文细黑"/>
                <a:ea typeface="华文细黑"/>
                <a:cs typeface="华文细黑"/>
              </a:rPr>
              <a:t>-16</a:t>
            </a:r>
            <a:r>
              <a:rPr lang="zh-CN" altLang="en-US" sz="2400" dirty="0">
                <a:solidFill>
                  <a:srgbClr val="FF0000"/>
                </a:solidFill>
                <a:latin typeface="华文细黑"/>
                <a:ea typeface="华文细黑"/>
                <a:cs typeface="华文细黑"/>
              </a:rPr>
              <a:t>）。在基督里，两个</a:t>
            </a:r>
            <a:r>
              <a:rPr lang="zh-CN" altLang="en-US" sz="2400" dirty="0" smtClean="0">
                <a:solidFill>
                  <a:srgbClr val="FF0000"/>
                </a:solidFill>
                <a:latin typeface="华文细黑"/>
                <a:ea typeface="华文细黑"/>
                <a:cs typeface="华文细黑"/>
              </a:rPr>
              <a:t>群体都由一个圣灵进入</a:t>
            </a:r>
            <a:r>
              <a:rPr lang="zh-CN" altLang="en-US" sz="2400" dirty="0">
                <a:solidFill>
                  <a:srgbClr val="FF0000"/>
                </a:solidFill>
                <a:latin typeface="华文细黑"/>
                <a:ea typeface="华文细黑"/>
                <a:cs typeface="华文细黑"/>
              </a:rPr>
              <a:t>父（</a:t>
            </a:r>
            <a:r>
              <a:rPr lang="en-US" sz="2400" dirty="0" smtClean="0">
                <a:solidFill>
                  <a:srgbClr val="FF0000"/>
                </a:solidFill>
                <a:latin typeface="华文细黑"/>
                <a:ea typeface="华文细黑"/>
                <a:cs typeface="华文细黑"/>
              </a:rPr>
              <a:t>2:18</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我们一起被建造成圣殿或者神的</a:t>
            </a:r>
            <a:r>
              <a:rPr lang="zh-CN" altLang="en-US" sz="2400" dirty="0" smtClean="0">
                <a:solidFill>
                  <a:srgbClr val="FF0000"/>
                </a:solidFill>
                <a:latin typeface="华文细黑"/>
                <a:ea typeface="华文细黑"/>
                <a:cs typeface="华文细黑"/>
              </a:rPr>
              <a:t>居所（</a:t>
            </a:r>
            <a:r>
              <a:rPr lang="en-US" sz="2400" dirty="0" smtClean="0">
                <a:solidFill>
                  <a:srgbClr val="FF0000"/>
                </a:solidFill>
                <a:latin typeface="华文细黑"/>
                <a:ea typeface="华文细黑"/>
                <a:cs typeface="华文细黑"/>
              </a:rPr>
              <a:t>2</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21</a:t>
            </a:r>
            <a:r>
              <a:rPr lang="en-US" sz="2400" dirty="0">
                <a:solidFill>
                  <a:srgbClr val="FF0000"/>
                </a:solidFill>
                <a:latin typeface="华文细黑"/>
                <a:ea typeface="华文细黑"/>
                <a:cs typeface="华文细黑"/>
              </a:rPr>
              <a:t>-22</a:t>
            </a:r>
            <a:r>
              <a:rPr lang="zh-CN" altLang="en-US" sz="2400" dirty="0">
                <a:solidFill>
                  <a:srgbClr val="FF0000"/>
                </a:solidFill>
                <a:latin typeface="华文细黑"/>
                <a:ea typeface="华文细黑"/>
                <a:cs typeface="华文细黑"/>
              </a:rPr>
              <a:t>）。基督正在建</a:t>
            </a:r>
            <a:r>
              <a:rPr lang="zh-CN" altLang="en-US" sz="2400" dirty="0" smtClean="0">
                <a:solidFill>
                  <a:srgbClr val="FF0000"/>
                </a:solidFill>
                <a:latin typeface="华文细黑"/>
                <a:ea typeface="华文细黑"/>
                <a:cs typeface="华文细黑"/>
              </a:rPr>
              <a:t>造祂的</a:t>
            </a:r>
            <a:r>
              <a:rPr lang="zh-CN" altLang="en-US" sz="2400" dirty="0">
                <a:solidFill>
                  <a:srgbClr val="FF0000"/>
                </a:solidFill>
                <a:latin typeface="华文细黑"/>
                <a:ea typeface="华文细黑"/>
                <a:cs typeface="华文细黑"/>
              </a:rPr>
              <a:t>教会。</a:t>
            </a:r>
            <a:r>
              <a:rPr lang="en-US" sz="2400" dirty="0">
                <a:solidFill>
                  <a:srgbClr val="FF0000"/>
                </a:solidFill>
                <a:latin typeface="华文细黑"/>
                <a:ea typeface="华文细黑"/>
                <a:cs typeface="华文细黑"/>
              </a:rPr>
              <a:t> </a:t>
            </a:r>
          </a:p>
        </p:txBody>
      </p:sp>
      <p:pic>
        <p:nvPicPr>
          <p:cNvPr id="9" name="Picture 8"/>
          <p:cNvPicPr>
            <a:picLocks noChangeAspect="1"/>
          </p:cNvPicPr>
          <p:nvPr/>
        </p:nvPicPr>
        <p:blipFill>
          <a:blip r:embed="rId3"/>
          <a:stretch>
            <a:fillRect/>
          </a:stretch>
        </p:blipFill>
        <p:spPr>
          <a:xfrm>
            <a:off x="5461000" y="4648200"/>
            <a:ext cx="3683000" cy="2209800"/>
          </a:xfrm>
          <a:prstGeom prst="rect">
            <a:avLst/>
          </a:prstGeom>
        </p:spPr>
      </p:pic>
    </p:spTree>
    <p:extLst>
      <p:ext uri="{BB962C8B-B14F-4D97-AF65-F5344CB8AC3E}">
        <p14:creationId xmlns="" xmlns:p14="http://schemas.microsoft.com/office/powerpoint/2010/main" val="550121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89732"/>
            <a:ext cx="9198681" cy="6839201"/>
          </a:xfrm>
        </p:spPr>
        <p:txBody>
          <a:bodyPr>
            <a:noAutofit/>
          </a:bodyPr>
          <a:lstStyle/>
          <a:p>
            <a:pPr algn="l"/>
            <a:r>
              <a:rPr lang="zh-CN" altLang="en-US" sz="4000" b="1" dirty="0">
                <a:solidFill>
                  <a:schemeClr val="tx1"/>
                </a:solidFill>
                <a:latin typeface="Arial Narrow"/>
                <a:ea typeface="华文细黑"/>
                <a:cs typeface="Arial Narrow"/>
              </a:rPr>
              <a:t>主日</a:t>
            </a:r>
            <a:r>
              <a:rPr lang="en-US" altLang="zh-CN" sz="4000" b="1" dirty="0">
                <a:solidFill>
                  <a:schemeClr val="tx1"/>
                </a:solidFill>
                <a:latin typeface="Arial Narrow"/>
                <a:ea typeface="华文细黑"/>
                <a:cs typeface="Arial Narrow"/>
              </a:rPr>
              <a:t>:</a:t>
            </a:r>
            <a:r>
              <a:rPr lang="zh-CN" altLang="en-US" sz="4000" dirty="0">
                <a:solidFill>
                  <a:schemeClr val="tx1"/>
                </a:solidFill>
                <a:latin typeface="Arial Narrow"/>
                <a:ea typeface="华文细黑"/>
                <a:cs typeface="Arial Narrow"/>
              </a:rPr>
              <a:t>二零</a:t>
            </a:r>
            <a:r>
              <a:rPr lang="zh-CN" altLang="en-US" sz="4000" smtClean="0">
                <a:solidFill>
                  <a:schemeClr val="tx1"/>
                </a:solidFill>
                <a:latin typeface="Arial Narrow"/>
                <a:ea typeface="华文细黑"/>
                <a:cs typeface="Arial Narrow"/>
              </a:rPr>
              <a:t>一七年七月十六日</a:t>
            </a:r>
            <a:endParaRPr lang="en-US" altLang="zh-CN" sz="4000" dirty="0">
              <a:solidFill>
                <a:schemeClr val="tx1"/>
              </a:solidFill>
              <a:latin typeface="Arial Narrow"/>
              <a:ea typeface="华文细黑"/>
              <a:cs typeface="Arial Narrow"/>
            </a:endParaRPr>
          </a:p>
          <a:p>
            <a:pPr algn="l"/>
            <a:r>
              <a:rPr lang="en-US" altLang="zh-CN" sz="4000" b="1" dirty="0">
                <a:solidFill>
                  <a:schemeClr val="tx1"/>
                </a:solidFill>
                <a:latin typeface="Arial Narrow"/>
                <a:ea typeface="华文细黑"/>
                <a:cs typeface="Arial Narrow"/>
              </a:rPr>
              <a:t>Sunday: </a:t>
            </a:r>
            <a:r>
              <a:rPr lang="en-US" altLang="zh-CN" sz="4000" dirty="0" smtClean="0">
                <a:solidFill>
                  <a:schemeClr val="tx1"/>
                </a:solidFill>
                <a:latin typeface="Arial Narrow"/>
                <a:ea typeface="华文细黑"/>
                <a:cs typeface="Arial Narrow"/>
              </a:rPr>
              <a:t>July 16, </a:t>
            </a:r>
            <a:r>
              <a:rPr lang="en-US" altLang="zh-CN" sz="4000" dirty="0">
                <a:solidFill>
                  <a:schemeClr val="tx1"/>
                </a:solidFill>
                <a:latin typeface="Arial Narrow"/>
                <a:ea typeface="华文细黑"/>
                <a:cs typeface="Arial Narrow"/>
              </a:rPr>
              <a:t>2017 </a:t>
            </a:r>
          </a:p>
          <a:p>
            <a:pPr algn="l"/>
            <a:r>
              <a:rPr lang="zh-CN" altLang="en-US" sz="4000" dirty="0">
                <a:solidFill>
                  <a:srgbClr val="0000FF"/>
                </a:solidFill>
                <a:latin typeface="Arial Narrow"/>
                <a:ea typeface="华文细黑"/>
                <a:cs typeface="Arial Narrow"/>
              </a:rPr>
              <a:t>何礼义牧师</a:t>
            </a:r>
            <a:r>
              <a:rPr lang="en-US" altLang="zh-CN" sz="4000" dirty="0">
                <a:solidFill>
                  <a:srgbClr val="0000FF"/>
                </a:solidFill>
                <a:latin typeface="Arial Narrow"/>
                <a:ea typeface="华文细黑"/>
                <a:cs typeface="Arial Narrow"/>
              </a:rPr>
              <a:t> </a:t>
            </a:r>
            <a:r>
              <a:rPr lang="en-US" sz="4000" dirty="0">
                <a:solidFill>
                  <a:srgbClr val="0000FF"/>
                </a:solidFill>
                <a:latin typeface="Arial Narrow"/>
                <a:ea typeface="华文细黑"/>
                <a:cs typeface="Arial Narrow"/>
              </a:rPr>
              <a:t>Pastor Gary Hart</a:t>
            </a:r>
          </a:p>
          <a:p>
            <a:pPr algn="l"/>
            <a:r>
              <a:rPr lang="zh-CN" altLang="en-US" sz="4000" b="1" dirty="0">
                <a:solidFill>
                  <a:srgbClr val="660066"/>
                </a:solidFill>
                <a:latin typeface="Arial Narrow"/>
                <a:ea typeface="华文细黑"/>
                <a:cs typeface="Arial Narrow"/>
              </a:rPr>
              <a:t>题目：</a:t>
            </a:r>
            <a:r>
              <a:rPr lang="en-US" altLang="zh-CN" sz="4000" b="1" dirty="0" smtClean="0">
                <a:solidFill>
                  <a:srgbClr val="660066"/>
                </a:solidFill>
                <a:latin typeface="华文细黑"/>
                <a:ea typeface="华文细黑"/>
                <a:cs typeface="华文细黑"/>
              </a:rPr>
              <a:t>“</a:t>
            </a:r>
            <a:r>
              <a:rPr lang="en-US" sz="4000" dirty="0">
                <a:solidFill>
                  <a:srgbClr val="660066"/>
                </a:solidFill>
              </a:rPr>
              <a:t>分裂的</a:t>
            </a:r>
            <a:r>
              <a:rPr lang="en-US" sz="4000" dirty="0" smtClean="0">
                <a:solidFill>
                  <a:srgbClr val="660066"/>
                </a:solidFill>
              </a:rPr>
              <a:t>教会</a:t>
            </a:r>
            <a:r>
              <a:rPr lang="zh-TW" altLang="en-US" sz="4000" b="1" dirty="0" smtClean="0">
                <a:solidFill>
                  <a:srgbClr val="660066"/>
                </a:solidFill>
                <a:latin typeface="华文细黑"/>
                <a:ea typeface="华文细黑"/>
                <a:cs typeface="华文细黑"/>
              </a:rPr>
              <a:t>。</a:t>
            </a:r>
            <a:r>
              <a:rPr lang="en-US" altLang="zh-TW" sz="4000" b="1" dirty="0">
                <a:solidFill>
                  <a:srgbClr val="660066"/>
                </a:solidFill>
                <a:latin typeface="华文细黑"/>
                <a:ea typeface="华文细黑"/>
                <a:cs typeface="华文细黑"/>
              </a:rPr>
              <a:t>”</a:t>
            </a:r>
          </a:p>
          <a:p>
            <a:pPr algn="l"/>
            <a:r>
              <a:rPr lang="en-US" sz="4000" b="1" dirty="0">
                <a:solidFill>
                  <a:srgbClr val="660066"/>
                </a:solidFill>
                <a:latin typeface="Arial Narrow"/>
                <a:ea typeface="华文细黑"/>
                <a:cs typeface="Arial Narrow"/>
              </a:rPr>
              <a:t>Topic: </a:t>
            </a:r>
            <a:r>
              <a:rPr lang="en-US" sz="4000" dirty="0" smtClean="0">
                <a:solidFill>
                  <a:srgbClr val="660066"/>
                </a:solidFill>
                <a:latin typeface="Arial Narrow"/>
                <a:cs typeface="Arial Narrow"/>
              </a:rPr>
              <a:t>“Divided Church</a:t>
            </a:r>
            <a:r>
              <a:rPr lang="en-US" sz="4000" dirty="0">
                <a:solidFill>
                  <a:srgbClr val="660066"/>
                </a:solidFill>
                <a:latin typeface="Arial Narrow"/>
                <a:cs typeface="Arial Narrow"/>
              </a:rPr>
              <a:t>.”</a:t>
            </a:r>
          </a:p>
          <a:p>
            <a:pPr algn="l"/>
            <a:r>
              <a:rPr lang="zh-CN" altLang="en-US" sz="4000" b="1" dirty="0">
                <a:solidFill>
                  <a:srgbClr val="FF0000"/>
                </a:solidFill>
                <a:latin typeface="华文细黑"/>
                <a:ea typeface="华文细黑"/>
                <a:cs typeface="华文细黑"/>
              </a:rPr>
              <a:t>经文</a:t>
            </a:r>
            <a:r>
              <a:rPr lang="en-US" altLang="zh-CN" sz="4000" b="1" dirty="0" smtClean="0">
                <a:solidFill>
                  <a:srgbClr val="FF0000"/>
                </a:solidFill>
                <a:latin typeface="华文细黑"/>
                <a:ea typeface="华文细黑"/>
                <a:cs typeface="华文细黑"/>
              </a:rPr>
              <a:t>:</a:t>
            </a:r>
            <a:r>
              <a:rPr lang="zh-CN" altLang="en-US" sz="4000" b="1" dirty="0" smtClean="0">
                <a:solidFill>
                  <a:srgbClr val="FF0000"/>
                </a:solidFill>
                <a:latin typeface="华文细黑"/>
                <a:ea typeface="华文细黑"/>
                <a:cs typeface="华文细黑"/>
              </a:rPr>
              <a:t>徒</a:t>
            </a:r>
            <a:r>
              <a:rPr lang="en-US" altLang="zh-CN" sz="4000" b="1" dirty="0" smtClean="0">
                <a:solidFill>
                  <a:srgbClr val="FF0000"/>
                </a:solidFill>
                <a:latin typeface="华文细黑"/>
                <a:ea typeface="华文细黑"/>
                <a:cs typeface="华文细黑"/>
              </a:rPr>
              <a:t>14:1-7 </a:t>
            </a:r>
            <a:r>
              <a:rPr lang="en-US" sz="4000" b="1" dirty="0" smtClean="0">
                <a:solidFill>
                  <a:srgbClr val="FF0000"/>
                </a:solidFill>
                <a:latin typeface="Arial Narrow"/>
                <a:ea typeface="华文细黑"/>
                <a:cs typeface="Arial Narrow"/>
              </a:rPr>
              <a:t>Text</a:t>
            </a:r>
            <a:r>
              <a:rPr lang="en-US" sz="4000" b="1" dirty="0">
                <a:solidFill>
                  <a:srgbClr val="FF0000"/>
                </a:solidFill>
                <a:latin typeface="Arial Narrow"/>
                <a:ea typeface="华文细黑"/>
                <a:cs typeface="Arial Narrow"/>
              </a:rPr>
              <a:t>: Acts </a:t>
            </a:r>
            <a:r>
              <a:rPr lang="en-US" sz="4000" b="1" dirty="0" smtClean="0">
                <a:solidFill>
                  <a:srgbClr val="FF0000"/>
                </a:solidFill>
                <a:latin typeface="Arial Narrow"/>
                <a:ea typeface="华文细黑"/>
                <a:cs typeface="Arial Narrow"/>
              </a:rPr>
              <a:t>14:1-7</a:t>
            </a:r>
            <a:endParaRPr lang="en-US" altLang="zh-CN" sz="4000" b="1" dirty="0">
              <a:solidFill>
                <a:srgbClr val="FF0000"/>
              </a:solidFill>
              <a:latin typeface="华文细黑"/>
              <a:ea typeface="华文细黑"/>
              <a:cs typeface="华文细黑"/>
            </a:endParaRPr>
          </a:p>
          <a:p>
            <a:pPr algn="l"/>
            <a:r>
              <a:rPr lang="zh-TW" altLang="en-US" sz="4000" dirty="0" smtClean="0">
                <a:solidFill>
                  <a:srgbClr val="008000"/>
                </a:solidFill>
                <a:latin typeface="华文细黑"/>
                <a:ea typeface="华文细黑"/>
                <a:cs typeface="华文细黑"/>
              </a:rPr>
              <a:t>“</a:t>
            </a:r>
            <a:r>
              <a:rPr lang="zh-CN" altLang="en-US" sz="4000" dirty="0" smtClean="0">
                <a:solidFill>
                  <a:srgbClr val="008000"/>
                </a:solidFill>
                <a:latin typeface="华文细黑"/>
                <a:ea typeface="华文细黑"/>
                <a:cs typeface="华文细黑"/>
              </a:rPr>
              <a:t>二人在以哥念同进犹太人的会堂</a:t>
            </a:r>
            <a:r>
              <a:rPr lang="zh-TW" altLang="en-US" sz="4000" dirty="0" smtClean="0">
                <a:solidFill>
                  <a:srgbClr val="008000"/>
                </a:solidFill>
                <a:latin typeface="华文细黑"/>
                <a:ea typeface="华文细黑"/>
                <a:cs typeface="华文细黑"/>
              </a:rPr>
              <a:t>”</a:t>
            </a:r>
            <a:r>
              <a:rPr lang="en-US" altLang="zh-TW" sz="4000" dirty="0" smtClean="0">
                <a:solidFill>
                  <a:srgbClr val="008000"/>
                </a:solidFill>
                <a:latin typeface="华文细黑"/>
                <a:ea typeface="华文细黑"/>
                <a:cs typeface="华文细黑"/>
              </a:rPr>
              <a:t>(</a:t>
            </a:r>
            <a:r>
              <a:rPr lang="zh-CN" altLang="en-US" sz="4000" dirty="0" smtClean="0">
                <a:solidFill>
                  <a:srgbClr val="008000"/>
                </a:solidFill>
                <a:latin typeface="华文细黑"/>
                <a:ea typeface="华文细黑"/>
                <a:cs typeface="华文细黑"/>
              </a:rPr>
              <a:t>徒</a:t>
            </a:r>
            <a:r>
              <a:rPr lang="en-US" altLang="zh-CN" sz="4000" dirty="0" smtClean="0">
                <a:solidFill>
                  <a:srgbClr val="008000"/>
                </a:solidFill>
                <a:latin typeface="华文细黑"/>
                <a:ea typeface="华文细黑"/>
                <a:cs typeface="华文细黑"/>
              </a:rPr>
              <a:t>14:1)</a:t>
            </a:r>
            <a:r>
              <a:rPr lang="zh-CN" altLang="en-US" sz="4000" dirty="0" smtClean="0">
                <a:solidFill>
                  <a:srgbClr val="008000"/>
                </a:solidFill>
                <a:latin typeface="华文细黑"/>
                <a:ea typeface="华文细黑"/>
                <a:cs typeface="华文细黑"/>
              </a:rPr>
              <a:t>。</a:t>
            </a:r>
            <a:endParaRPr lang="en-US" altLang="zh-TW" sz="4000" dirty="0">
              <a:solidFill>
                <a:srgbClr val="008000"/>
              </a:solidFill>
              <a:latin typeface="华文细黑"/>
              <a:ea typeface="华文细黑"/>
              <a:cs typeface="华文细黑"/>
            </a:endParaRPr>
          </a:p>
          <a:p>
            <a:pPr algn="l"/>
            <a:r>
              <a:rPr lang="en-US" sz="4000" dirty="0" smtClean="0">
                <a:solidFill>
                  <a:srgbClr val="008000"/>
                </a:solidFill>
                <a:latin typeface="Arial Narrow"/>
                <a:cs typeface="Arial Narrow"/>
              </a:rPr>
              <a:t>“</a:t>
            </a:r>
            <a:r>
              <a:rPr lang="en-US" sz="4000" dirty="0">
                <a:solidFill>
                  <a:srgbClr val="008000"/>
                </a:solidFill>
                <a:latin typeface="Arial Narrow"/>
                <a:cs typeface="Arial Narrow"/>
              </a:rPr>
              <a:t>At </a:t>
            </a:r>
            <a:r>
              <a:rPr lang="en-US" sz="4000" dirty="0" err="1">
                <a:solidFill>
                  <a:srgbClr val="008000"/>
                </a:solidFill>
                <a:latin typeface="Arial Narrow"/>
                <a:cs typeface="Arial Narrow"/>
              </a:rPr>
              <a:t>Iconium</a:t>
            </a:r>
            <a:r>
              <a:rPr lang="en-US" sz="4000" dirty="0">
                <a:solidFill>
                  <a:srgbClr val="008000"/>
                </a:solidFill>
                <a:latin typeface="Arial Narrow"/>
                <a:cs typeface="Arial Narrow"/>
              </a:rPr>
              <a:t> Paul and Barnabas went as usual into the Jewish synagogue”(Ac.14:1). </a:t>
            </a:r>
            <a:endParaRPr lang="en-US" sz="4000" dirty="0">
              <a:solidFill>
                <a:srgbClr val="008000"/>
              </a:solidFill>
              <a:latin typeface="Arial Narrow"/>
              <a:ea typeface="华文细黑"/>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53200" y="1628643"/>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503254" y="-1"/>
            <a:ext cx="2640745" cy="1640757"/>
          </a:xfrm>
          <a:prstGeom prst="rect">
            <a:avLst/>
          </a:prstGeom>
        </p:spPr>
      </p:pic>
    </p:spTree>
    <p:extLst>
      <p:ext uri="{BB962C8B-B14F-4D97-AF65-F5344CB8AC3E}">
        <p14:creationId xmlns="" xmlns:p14="http://schemas.microsoft.com/office/powerpoint/2010/main" val="798226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引言</a:t>
            </a:r>
            <a:r>
              <a:rPr lang="en-US" altLang="zh-CN" sz="2400" b="1" dirty="0" smtClean="0">
                <a:solidFill>
                  <a:srgbClr val="FF0000"/>
                </a:solidFill>
                <a:latin typeface="Arial Narrow"/>
                <a:ea typeface="华文细黑"/>
                <a:cs typeface="Arial Narrow"/>
              </a:rPr>
              <a:t>:A</a:t>
            </a:r>
            <a:r>
              <a:rPr lang="zh-CN" altLang="en-US" sz="2400" b="1" dirty="0" smtClean="0">
                <a:solidFill>
                  <a:srgbClr val="FF0000"/>
                </a:solidFill>
                <a:latin typeface="Arial Narrow"/>
                <a:ea typeface="华文细黑"/>
                <a:cs typeface="Arial Narrow"/>
              </a:rPr>
              <a:t>。使徒行传的信息。</a:t>
            </a:r>
            <a:r>
              <a:rPr lang="en-US" sz="2400" b="1" dirty="0" smtClean="0">
                <a:effectLst/>
                <a:latin typeface="Arial Narrow"/>
                <a:ea typeface="华文细黑"/>
                <a:cs typeface="Arial Narrow"/>
              </a:rPr>
              <a:t> </a:t>
            </a:r>
            <a:r>
              <a:rPr lang="en-US" sz="2400" b="1" dirty="0" smtClean="0">
                <a:latin typeface="Arial Narrow"/>
                <a:cs typeface="Arial Narrow"/>
              </a:rPr>
              <a:t>Intro: </a:t>
            </a:r>
            <a:r>
              <a:rPr lang="en-US" sz="2400" b="1" dirty="0" err="1" smtClean="0">
                <a:latin typeface="Arial Narrow"/>
                <a:cs typeface="Arial Narrow"/>
              </a:rPr>
              <a:t>A.Message</a:t>
            </a:r>
            <a:r>
              <a:rPr lang="en-US" sz="2400" b="1" dirty="0" smtClean="0">
                <a:latin typeface="Arial Narrow"/>
                <a:cs typeface="Arial Narrow"/>
              </a:rPr>
              <a:t> </a:t>
            </a:r>
            <a:r>
              <a:rPr lang="en-US" sz="2400" b="1" dirty="0">
                <a:latin typeface="Arial Narrow"/>
                <a:cs typeface="Arial Narrow"/>
              </a:rPr>
              <a:t>of </a:t>
            </a:r>
            <a:r>
              <a:rPr lang="en-US" sz="2400" b="1" dirty="0" smtClean="0">
                <a:latin typeface="Arial Narrow"/>
                <a:cs typeface="Arial Narrow"/>
              </a:rPr>
              <a:t>Acts </a:t>
            </a:r>
            <a:r>
              <a:rPr lang="en-US" sz="2400" b="1" dirty="0">
                <a:latin typeface="Arial Narrow"/>
                <a:cs typeface="Arial Narrow"/>
              </a:rPr>
              <a:t>of the </a:t>
            </a:r>
            <a:r>
              <a:rPr lang="en-US" sz="2400" b="1" dirty="0" smtClean="0">
                <a:latin typeface="Arial Narrow"/>
                <a:cs typeface="Arial Narrow"/>
              </a:rPr>
              <a:t>Apostles.</a:t>
            </a:r>
            <a:r>
              <a:rPr lang="en-US" sz="2400" dirty="0" smtClean="0">
                <a:latin typeface="Arial Narrow"/>
                <a:cs typeface="Arial Narrow"/>
              </a:rPr>
              <a:t> </a:t>
            </a:r>
            <a:endParaRPr lang="en-US" sz="2400" b="1" dirty="0">
              <a:latin typeface="Arial Narrow"/>
              <a:ea typeface="华文细黑"/>
              <a:cs typeface="Arial Narrow"/>
            </a:endParaRPr>
          </a:p>
        </p:txBody>
      </p:sp>
      <p:sp>
        <p:nvSpPr>
          <p:cNvPr id="8" name="Rectangle 7"/>
          <p:cNvSpPr/>
          <p:nvPr/>
        </p:nvSpPr>
        <p:spPr>
          <a:xfrm>
            <a:off x="-43896" y="367602"/>
            <a:ext cx="9394730" cy="6370974"/>
          </a:xfrm>
          <a:prstGeom prst="rect">
            <a:avLst/>
          </a:prstGeom>
        </p:spPr>
        <p:txBody>
          <a:bodyPr wrap="square">
            <a:spAutoFit/>
          </a:bodyPr>
          <a:lstStyle/>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一</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基督建造祂的教会（基督的灵借着使徒在作工）。</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二</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圣灵的指挥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控制和赋权的事工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创立和加强了教</a:t>
            </a:r>
            <a:r>
              <a:rPr lang="zh-TW" altLang="en-US" sz="2400" dirty="0" smtClean="0">
                <a:solidFill>
                  <a:srgbClr val="FF0000"/>
                </a:solidFill>
                <a:latin typeface="华文细黑"/>
                <a:ea typeface="华文细黑"/>
                <a:cs typeface="华文细黑"/>
              </a:rPr>
              <a:t>会</a:t>
            </a:r>
            <a:r>
              <a:rPr lang="en-US" altLang="zh-TW" sz="2400" smtClean="0">
                <a:solidFill>
                  <a:srgbClr val="FF0000"/>
                </a:solidFill>
                <a:latin typeface="华文细黑"/>
                <a:ea typeface="华文细黑"/>
                <a:cs typeface="华文细黑"/>
              </a:rPr>
              <a:t>,</a:t>
            </a:r>
            <a:r>
              <a:rPr lang="zh-TW" altLang="en-US" sz="2400" smtClean="0">
                <a:solidFill>
                  <a:srgbClr val="FF0000"/>
                </a:solidFill>
                <a:latin typeface="华文细黑"/>
                <a:ea typeface="华文细黑"/>
                <a:cs typeface="华文细黑"/>
              </a:rPr>
              <a:t>并</a:t>
            </a:r>
            <a:r>
              <a:rPr lang="zh-TW" altLang="en-US" sz="2400" dirty="0">
                <a:solidFill>
                  <a:srgbClr val="FF0000"/>
                </a:solidFill>
                <a:latin typeface="华文细黑"/>
                <a:ea typeface="华文细黑"/>
                <a:cs typeface="华文细黑"/>
              </a:rPr>
              <a:t>使它成长</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三</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一个过渡时期</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从耶稣的</a:t>
            </a:r>
            <a:r>
              <a:rPr lang="zh-CN" altLang="en-US" sz="2400" dirty="0">
                <a:solidFill>
                  <a:srgbClr val="FF0000"/>
                </a:solidFill>
                <a:latin typeface="华文细黑"/>
                <a:ea typeface="华文细黑"/>
                <a:cs typeface="华文细黑"/>
              </a:rPr>
              <a:t>事工</a:t>
            </a:r>
            <a:r>
              <a:rPr lang="zh-TW" altLang="en-US" sz="2400" dirty="0">
                <a:solidFill>
                  <a:srgbClr val="FF0000"/>
                </a:solidFill>
                <a:latin typeface="华文细黑"/>
                <a:ea typeface="华文细黑"/>
                <a:cs typeface="华文细黑"/>
              </a:rPr>
              <a:t>到使徒的</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从旧约到新约</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从以色列作神的见证</a:t>
            </a:r>
            <a:r>
              <a:rPr lang="zh-CN" altLang="en-US" sz="2400" dirty="0">
                <a:solidFill>
                  <a:srgbClr val="FF0000"/>
                </a:solidFill>
                <a:latin typeface="华文细黑"/>
                <a:ea typeface="华文细黑"/>
                <a:cs typeface="华文细黑"/>
              </a:rPr>
              <a:t>到教会作神</a:t>
            </a:r>
            <a:r>
              <a:rPr lang="zh-TW" altLang="en-US" sz="2400" dirty="0">
                <a:solidFill>
                  <a:srgbClr val="FF0000"/>
                </a:solidFill>
                <a:latin typeface="华文细黑"/>
                <a:ea typeface="华文细黑"/>
                <a:cs typeface="华文细黑"/>
              </a:rPr>
              <a:t>的见证</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从犹太教出来</a:t>
            </a:r>
            <a:r>
              <a:rPr lang="en-US" altLang="zh-TW"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教会</a:t>
            </a:r>
            <a:r>
              <a:rPr lang="zh-CN" altLang="en-US" sz="2400" dirty="0">
                <a:solidFill>
                  <a:srgbClr val="FF0000"/>
                </a:solidFill>
                <a:latin typeface="华文细黑"/>
                <a:ea typeface="华文细黑"/>
                <a:cs typeface="华文细黑"/>
              </a:rPr>
              <a:t>诞生</a:t>
            </a:r>
            <a:r>
              <a:rPr lang="zh-TW" altLang="en-US" sz="2400" dirty="0">
                <a:solidFill>
                  <a:srgbClr val="FF0000"/>
                </a:solidFill>
                <a:latin typeface="华文细黑"/>
                <a:ea typeface="华文细黑"/>
                <a:cs typeface="华文细黑"/>
              </a:rPr>
              <a:t>了。</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四</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a:t>
            </a:r>
            <a:r>
              <a:rPr lang="zh-TW" altLang="en-US" sz="2400" dirty="0">
                <a:solidFill>
                  <a:srgbClr val="FF0000"/>
                </a:solidFill>
                <a:latin typeface="华文细黑"/>
                <a:ea typeface="华文细黑"/>
                <a:cs typeface="华文细黑"/>
              </a:rPr>
              <a:t>显示大使命</a:t>
            </a:r>
            <a:r>
              <a:rPr lang="zh-CN" altLang="en-US" sz="2400" dirty="0">
                <a:solidFill>
                  <a:srgbClr val="FF0000"/>
                </a:solidFill>
                <a:latin typeface="华文细黑"/>
                <a:ea typeface="华文细黑"/>
                <a:cs typeface="华文细黑"/>
              </a:rPr>
              <a:t>得以遵行</a:t>
            </a:r>
            <a:r>
              <a:rPr lang="en-US" altLang="zh-TW" sz="2400" dirty="0">
                <a:solidFill>
                  <a:srgbClr val="FF0000"/>
                </a:solidFill>
                <a:latin typeface="华文细黑"/>
                <a:ea typeface="华文细黑"/>
                <a:cs typeface="华文细黑"/>
              </a:rPr>
              <a:t>(1:8)</a:t>
            </a:r>
            <a:r>
              <a:rPr lang="zh-TW" altLang="en-US" sz="2400" dirty="0">
                <a:solidFill>
                  <a:srgbClr val="FF0000"/>
                </a:solidFill>
                <a:latin typeface="华文细黑"/>
                <a:ea typeface="华文细黑"/>
                <a:cs typeface="华文细黑"/>
              </a:rPr>
              <a:t>从证人到耶路撒冷</a:t>
            </a:r>
            <a:r>
              <a:rPr lang="en-US" altLang="zh-TW" sz="2400" dirty="0">
                <a:solidFill>
                  <a:srgbClr val="FF0000"/>
                </a:solidFill>
                <a:latin typeface="华文细黑"/>
                <a:ea typeface="华文细黑"/>
                <a:cs typeface="华文细黑"/>
              </a:rPr>
              <a:t>(1-8),</a:t>
            </a:r>
            <a:r>
              <a:rPr lang="zh-CN" altLang="en-US" sz="2400" dirty="0">
                <a:solidFill>
                  <a:srgbClr val="FF0000"/>
                </a:solidFill>
                <a:latin typeface="华文细黑"/>
                <a:ea typeface="华文细黑"/>
                <a:cs typeface="华文细黑"/>
              </a:rPr>
              <a:t>到</a:t>
            </a:r>
            <a:r>
              <a:rPr lang="zh-TW" altLang="en-US" sz="2400" dirty="0">
                <a:solidFill>
                  <a:srgbClr val="FF0000"/>
                </a:solidFill>
                <a:latin typeface="华文细黑"/>
                <a:ea typeface="华文细黑"/>
                <a:cs typeface="华文细黑"/>
              </a:rPr>
              <a:t>犹太和撒玛利亚</a:t>
            </a:r>
            <a:r>
              <a:rPr lang="en-US" altLang="zh-TW" sz="2400" dirty="0">
                <a:solidFill>
                  <a:srgbClr val="FF0000"/>
                </a:solidFill>
                <a:latin typeface="华文细黑"/>
                <a:ea typeface="华文细黑"/>
                <a:cs typeface="华文细黑"/>
              </a:rPr>
              <a:t>(8-12)</a:t>
            </a:r>
            <a:r>
              <a:rPr lang="zh-CN" altLang="en-US" sz="2400" dirty="0">
                <a:solidFill>
                  <a:srgbClr val="FF0000"/>
                </a:solidFill>
                <a:latin typeface="华文细黑"/>
                <a:ea typeface="华文细黑"/>
                <a:cs typeface="华文细黑"/>
              </a:rPr>
              <a:t>并到</a:t>
            </a:r>
            <a:r>
              <a:rPr lang="zh-TW" altLang="en-US" sz="2400" dirty="0">
                <a:solidFill>
                  <a:srgbClr val="FF0000"/>
                </a:solidFill>
                <a:latin typeface="华文细黑"/>
                <a:ea typeface="华文细黑"/>
                <a:cs typeface="华文细黑"/>
              </a:rPr>
              <a:t>地</a:t>
            </a:r>
            <a:r>
              <a:rPr lang="zh-CN" altLang="en-US" sz="2400" dirty="0">
                <a:solidFill>
                  <a:srgbClr val="FF0000"/>
                </a:solidFill>
                <a:latin typeface="华文细黑"/>
                <a:ea typeface="华文细黑"/>
                <a:cs typeface="华文细黑"/>
              </a:rPr>
              <a:t>极</a:t>
            </a:r>
            <a:r>
              <a:rPr lang="en-US" altLang="zh-CN"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13-28)</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五</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圣灵将</a:t>
            </a:r>
            <a:r>
              <a:rPr lang="zh-TW" altLang="en-US" sz="2400" dirty="0">
                <a:solidFill>
                  <a:srgbClr val="FF0000"/>
                </a:solidFill>
                <a:latin typeface="华文细黑"/>
                <a:ea typeface="华文细黑"/>
                <a:cs typeface="华文细黑"/>
              </a:rPr>
              <a:t>继续</a:t>
            </a:r>
            <a:r>
              <a:rPr lang="zh-CN" altLang="en-US" sz="2400" dirty="0">
                <a:solidFill>
                  <a:srgbClr val="FF0000"/>
                </a:solidFill>
                <a:latin typeface="华文细黑"/>
                <a:ea typeface="华文细黑"/>
                <a:cs typeface="华文细黑"/>
              </a:rPr>
              <a:t>在教会作工，书写使徒行传</a:t>
            </a:r>
            <a:r>
              <a:rPr lang="en-US" altLang="zh-CN" sz="2400" dirty="0">
                <a:solidFill>
                  <a:srgbClr val="FF0000"/>
                </a:solidFill>
                <a:latin typeface="华文细黑"/>
                <a:ea typeface="华文细黑"/>
                <a:cs typeface="华文细黑"/>
              </a:rPr>
              <a:t>28</a:t>
            </a:r>
            <a:r>
              <a:rPr lang="zh-CN" altLang="en-US" sz="2400" dirty="0">
                <a:solidFill>
                  <a:srgbClr val="FF0000"/>
                </a:solidFill>
                <a:latin typeface="华文细黑"/>
                <a:ea typeface="华文细黑"/>
                <a:cs typeface="华文细黑"/>
              </a:rPr>
              <a:t>章</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加上）。</a:t>
            </a:r>
            <a:endParaRPr lang="en-US" altLang="zh-CN" sz="2400" dirty="0">
              <a:solidFill>
                <a:srgbClr val="FF0000"/>
              </a:solidFill>
              <a:latin typeface="华文细黑"/>
              <a:ea typeface="华文细黑"/>
              <a:cs typeface="华文细黑"/>
            </a:endParaRPr>
          </a:p>
          <a:p>
            <a:r>
              <a:rPr lang="en-US" sz="2400" dirty="0">
                <a:latin typeface="Arial Narrow"/>
                <a:cs typeface="Arial Narrow"/>
              </a:rPr>
              <a:t>(1)Christ builds His Church(the Acts of the Spirit of Christ through the Apostles). (2)The Acts were the Spirit’s directing, controlling, and empowering ministry that founded and strengthened the church and caused it to grow. </a:t>
            </a:r>
          </a:p>
          <a:p>
            <a:r>
              <a:rPr lang="en-US" sz="2400" dirty="0">
                <a:latin typeface="Arial Narrow"/>
                <a:cs typeface="Arial Narrow"/>
              </a:rPr>
              <a:t>(3)The Acts is a time of transitions: from ministry of Jesus to that of the apostles; from the Old Covenant to the New Covenant; from Israel as God’s witness to the Church as God’s witness; from Judaism is going out and Church is coming in. </a:t>
            </a:r>
          </a:p>
          <a:p>
            <a:r>
              <a:rPr lang="en-US" sz="2400" dirty="0">
                <a:latin typeface="Arial Narrow"/>
                <a:cs typeface="Arial Narrow"/>
              </a:rPr>
              <a:t>(4)The Acts show the fulfillment of the Great Commission(1:8) from the witness to Jerusalem(1-8), to Judea and Samaria(8-12), and to the ends of earth(13-28). </a:t>
            </a:r>
          </a:p>
          <a:p>
            <a:r>
              <a:rPr lang="en-US" sz="2400" dirty="0">
                <a:latin typeface="Arial Narrow"/>
                <a:cs typeface="Arial Narrow"/>
              </a:rPr>
              <a:t>(5)The Acts are the continuing Acts of the Spirit in Churches in 28 chapters(plus).</a:t>
            </a:r>
            <a:endParaRPr lang="en-US" altLang="zh-TW" sz="2400" dirty="0">
              <a:latin typeface="Arial Narrow"/>
              <a:ea typeface="华文细黑"/>
              <a:cs typeface="Arial Narrow"/>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(2)</a:t>
            </a:r>
            <a:endParaRPr lang="en-US" sz="2800" dirty="0">
              <a:solidFill>
                <a:srgbClr val="0000FF"/>
              </a:solidFill>
              <a:latin typeface="华文细黑"/>
              <a:ea typeface="华文细黑"/>
              <a:cs typeface="华文细黑"/>
            </a:endParaRPr>
          </a:p>
        </p:txBody>
      </p:sp>
    </p:spTree>
    <p:extLst>
      <p:ext uri="{BB962C8B-B14F-4D97-AF65-F5344CB8AC3E}">
        <p14:creationId xmlns="" xmlns:p14="http://schemas.microsoft.com/office/powerpoint/2010/main" val="169163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8621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以哥</a:t>
            </a:r>
            <a:r>
              <a:rPr lang="zh-CN" altLang="en-US" sz="2800" b="1" dirty="0">
                <a:solidFill>
                  <a:srgbClr val="FF0000"/>
                </a:solidFill>
                <a:latin typeface="华文细黑"/>
                <a:ea typeface="华文细黑"/>
                <a:cs typeface="华文细黑"/>
              </a:rPr>
              <a:t>念</a:t>
            </a:r>
            <a:r>
              <a:rPr lang="zh-CN" altLang="en-US" sz="2800" b="1" dirty="0" smtClean="0">
                <a:solidFill>
                  <a:srgbClr val="FF0000"/>
                </a:solidFill>
                <a:latin typeface="Arial Narrow"/>
                <a:ea typeface="华文细黑"/>
                <a:cs typeface="Arial Narrow"/>
              </a:rPr>
              <a:t>地理</a:t>
            </a:r>
            <a:r>
              <a:rPr lang="zh-CN" altLang="en-US" sz="2800" b="1" dirty="0">
                <a:solidFill>
                  <a:srgbClr val="FF0000"/>
                </a:solidFill>
                <a:latin typeface="Arial Narrow"/>
                <a:ea typeface="华文细黑"/>
                <a:cs typeface="Arial Narrow"/>
              </a:rPr>
              <a:t>位置</a:t>
            </a:r>
            <a:r>
              <a:rPr lang="zh-CN" altLang="en-US" sz="2800" b="1" dirty="0" smtClean="0">
                <a:solidFill>
                  <a:srgbClr val="FF0000"/>
                </a:solidFill>
                <a:latin typeface="Arial Narrow"/>
                <a:ea typeface="华文细黑"/>
                <a:cs typeface="Arial Narrow"/>
              </a:rPr>
              <a:t>。</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B. </a:t>
            </a:r>
            <a:r>
              <a:rPr lang="en-US" sz="2800" b="1" dirty="0" err="1" smtClean="0"/>
              <a:t>Iconium</a:t>
            </a:r>
            <a:r>
              <a:rPr lang="en-US" sz="2800" b="1" dirty="0" smtClean="0"/>
              <a:t> </a:t>
            </a:r>
            <a:r>
              <a:rPr lang="en-US" altLang="zh-CN" sz="2800" b="1" dirty="0" smtClean="0">
                <a:latin typeface="Arial Narrow"/>
                <a:cs typeface="Arial Narrow"/>
              </a:rPr>
              <a:t>l</a:t>
            </a:r>
            <a:r>
              <a:rPr lang="en-US" sz="2800" b="1" dirty="0" smtClean="0">
                <a:latin typeface="Arial Narrow"/>
                <a:cs typeface="Arial Narrow"/>
              </a:rPr>
              <a:t>ocation.</a:t>
            </a:r>
            <a:r>
              <a:rPr lang="en-US" sz="2800" dirty="0" smtClean="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52513"/>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(3)</a:t>
            </a:r>
            <a:endParaRPr lang="en-US" sz="2800" dirty="0">
              <a:solidFill>
                <a:srgbClr val="0000FF"/>
              </a:solidFill>
              <a:latin typeface="华文细黑"/>
              <a:ea typeface="华文细黑"/>
              <a:cs typeface="华文细黑"/>
            </a:endParaRPr>
          </a:p>
        </p:txBody>
      </p:sp>
      <p:pic>
        <p:nvPicPr>
          <p:cNvPr id="7" name="Picture 6"/>
          <p:cNvPicPr>
            <a:picLocks noChangeAspect="1"/>
          </p:cNvPicPr>
          <p:nvPr/>
        </p:nvPicPr>
        <p:blipFill>
          <a:blip r:embed="rId3"/>
          <a:stretch>
            <a:fillRect/>
          </a:stretch>
        </p:blipFill>
        <p:spPr>
          <a:xfrm>
            <a:off x="0" y="936017"/>
            <a:ext cx="9144000" cy="5603984"/>
          </a:xfrm>
          <a:prstGeom prst="rect">
            <a:avLst/>
          </a:prstGeom>
        </p:spPr>
      </p:pic>
      <p:sp>
        <p:nvSpPr>
          <p:cNvPr id="6" name="Donut 5"/>
          <p:cNvSpPr/>
          <p:nvPr/>
        </p:nvSpPr>
        <p:spPr>
          <a:xfrm>
            <a:off x="6680199" y="2726264"/>
            <a:ext cx="965199" cy="778933"/>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203840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58020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a:solidFill>
                  <a:srgbClr val="FF0000"/>
                </a:solidFill>
                <a:latin typeface="Arial Narrow"/>
                <a:ea typeface="华文细黑"/>
                <a:cs typeface="Arial Narrow"/>
              </a:rPr>
              <a:t>B</a:t>
            </a:r>
            <a:r>
              <a:rPr lang="zh-CN" altLang="en-US" sz="2800" b="1" dirty="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以哥念</a:t>
            </a:r>
            <a:r>
              <a:rPr lang="zh-CN" altLang="en-US" sz="2800" b="1" dirty="0">
                <a:solidFill>
                  <a:srgbClr val="FF0000"/>
                </a:solidFill>
                <a:latin typeface="Arial Narrow"/>
                <a:ea typeface="华文细黑"/>
                <a:cs typeface="Arial Narrow"/>
              </a:rPr>
              <a:t>地理位置</a:t>
            </a:r>
            <a:r>
              <a:rPr lang="zh-CN" altLang="en-US" sz="2800" b="1" dirty="0" smtClean="0">
                <a:solidFill>
                  <a:srgbClr val="FF0000"/>
                </a:solidFill>
                <a:latin typeface="Arial Narrow"/>
                <a:ea typeface="华文细黑"/>
                <a:cs typeface="Arial Narrow"/>
              </a:rPr>
              <a:t>。</a:t>
            </a:r>
            <a:r>
              <a:rPr lang="en-US" sz="2800" b="1" dirty="0" smtClean="0">
                <a:latin typeface="Arial Narrow"/>
                <a:cs typeface="Arial Narrow"/>
              </a:rPr>
              <a:t>B</a:t>
            </a:r>
            <a:r>
              <a:rPr lang="en-US" sz="2800" b="1" dirty="0">
                <a:latin typeface="Arial Narrow"/>
                <a:cs typeface="Arial Narrow"/>
              </a:rPr>
              <a:t>. </a:t>
            </a:r>
            <a:r>
              <a:rPr lang="en-US" sz="2800" b="1" dirty="0" err="1"/>
              <a:t>Iconium</a:t>
            </a:r>
            <a:r>
              <a:rPr lang="en-US" sz="2800" b="1" dirty="0"/>
              <a:t>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52513"/>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(4)</a:t>
            </a:r>
            <a:endParaRPr lang="en-US" sz="2800" dirty="0">
              <a:solidFill>
                <a:srgbClr val="0000FF"/>
              </a:solidFill>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79396" y="603293"/>
            <a:ext cx="8559803" cy="6254708"/>
          </a:xfrm>
          <a:prstGeom prst="rect">
            <a:avLst/>
          </a:prstGeom>
        </p:spPr>
      </p:pic>
      <p:sp>
        <p:nvSpPr>
          <p:cNvPr id="2" name="Donut 1"/>
          <p:cNvSpPr/>
          <p:nvPr/>
        </p:nvSpPr>
        <p:spPr>
          <a:xfrm>
            <a:off x="5638809" y="2861724"/>
            <a:ext cx="965199" cy="778933"/>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2016625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94287"/>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1" y="-5840"/>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以哥念的历</a:t>
            </a:r>
            <a:r>
              <a:rPr lang="zh-CN" altLang="en-US" sz="2800" b="1" dirty="0" smtClean="0">
                <a:solidFill>
                  <a:srgbClr val="FF0000"/>
                </a:solidFill>
                <a:latin typeface="Arial Narrow"/>
                <a:ea typeface="华文细黑"/>
                <a:cs typeface="Arial Narrow"/>
              </a:rPr>
              <a:t>史背景。</a:t>
            </a:r>
            <a:r>
              <a:rPr lang="en-US" sz="2800" b="1" dirty="0" smtClean="0">
                <a:latin typeface="Arial Narrow"/>
                <a:cs typeface="Arial Narrow"/>
              </a:rPr>
              <a:t>C</a:t>
            </a:r>
            <a:r>
              <a:rPr lang="en-US" sz="2800" b="1" dirty="0">
                <a:latin typeface="Arial Narrow"/>
                <a:cs typeface="Arial Narrow"/>
              </a:rPr>
              <a:t>. </a:t>
            </a:r>
            <a:r>
              <a:rPr lang="en-US" sz="2800" b="1" dirty="0" err="1" smtClean="0"/>
              <a:t>Iconium</a:t>
            </a:r>
            <a:r>
              <a:rPr lang="en-US" sz="2800" b="1" dirty="0" smtClean="0"/>
              <a:t> </a:t>
            </a:r>
            <a:r>
              <a:rPr lang="en-US" sz="2800" b="1" dirty="0" smtClean="0">
                <a:latin typeface="Arial Narrow"/>
                <a:cs typeface="Arial Narrow"/>
              </a:rPr>
              <a:t>historical background</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0" y="531437"/>
            <a:ext cx="9187896" cy="6370974"/>
          </a:xfrm>
          <a:prstGeom prst="rect">
            <a:avLst/>
          </a:prstGeom>
        </p:spPr>
        <p:txBody>
          <a:bodyPr wrap="square">
            <a:spAutoFit/>
          </a:bodyPr>
          <a:lstStyle/>
          <a:p>
            <a:pPr lvl="0"/>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a:t>
            </a:r>
            <a:r>
              <a:rPr 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以哥念是小亚细亚的城市</a:t>
            </a:r>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保罗</a:t>
            </a:r>
            <a:r>
              <a:rPr lang="zh-CN" altLang="en-US" sz="2400" dirty="0">
                <a:solidFill>
                  <a:srgbClr val="FF0000"/>
                </a:solidFill>
                <a:latin typeface="华文细黑"/>
                <a:ea typeface="华文细黑"/>
                <a:cs typeface="华文细黑"/>
              </a:rPr>
              <a:t>在第一次宣教</a:t>
            </a:r>
            <a:r>
              <a:rPr lang="zh-CN" altLang="en-US" sz="2400" dirty="0" smtClean="0">
                <a:solidFill>
                  <a:srgbClr val="FF0000"/>
                </a:solidFill>
                <a:latin typeface="华文细黑"/>
                <a:ea typeface="华文细黑"/>
                <a:cs typeface="华文细黑"/>
              </a:rPr>
              <a:t>旅程中去了那里</a:t>
            </a:r>
            <a:r>
              <a:rPr lang="en-US" altLang="zh-CN"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13:51; 14:1,19,21;16:2</a:t>
            </a:r>
            <a:r>
              <a:rPr 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 </a:t>
            </a:r>
            <a:endParaRPr lang="en-US" altLang="zh-CN" sz="2400" dirty="0" smtClean="0">
              <a:solidFill>
                <a:srgbClr val="FF0000"/>
              </a:solidFill>
              <a:latin typeface="华文细黑"/>
              <a:ea typeface="华文细黑"/>
              <a:cs typeface="华文细黑"/>
            </a:endParaRPr>
          </a:p>
          <a:p>
            <a:pPr lvl="0"/>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以哥</a:t>
            </a:r>
            <a:r>
              <a:rPr lang="zh-CN" altLang="en-US" sz="2400" dirty="0" smtClean="0">
                <a:solidFill>
                  <a:srgbClr val="FF0000"/>
                </a:solidFill>
                <a:latin typeface="华文细黑"/>
                <a:ea typeface="华文细黑"/>
                <a:cs typeface="华文细黑"/>
              </a:rPr>
              <a:t>念教</a:t>
            </a:r>
            <a:r>
              <a:rPr lang="zh-CN" altLang="en-US" sz="2400" dirty="0" smtClean="0">
                <a:solidFill>
                  <a:srgbClr val="FF0000"/>
                </a:solidFill>
                <a:latin typeface="华文细黑"/>
                <a:ea typeface="华文细黑"/>
                <a:cs typeface="华文细黑"/>
              </a:rPr>
              <a:t>会是由保罗创立的。他在那里忍受了痛苦和迫害。 </a:t>
            </a:r>
            <a:endParaRPr lang="en-US" altLang="zh-CN" sz="2400" dirty="0" smtClean="0">
              <a:solidFill>
                <a:srgbClr val="FF0000"/>
              </a:solidFill>
              <a:latin typeface="华文细黑"/>
              <a:ea typeface="华文细黑"/>
              <a:cs typeface="华文细黑"/>
            </a:endParaRPr>
          </a:p>
          <a:p>
            <a:pPr lvl="0"/>
            <a:r>
              <a:rPr lang="en-US" altLang="zh-CN"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3)</a:t>
            </a:r>
            <a:r>
              <a:rPr lang="zh-CN" altLang="en-US" sz="2400" dirty="0">
                <a:solidFill>
                  <a:srgbClr val="FF0000"/>
                </a:solidFill>
                <a:latin typeface="华文细黑"/>
                <a:ea typeface="华文细黑"/>
                <a:cs typeface="华文细黑"/>
              </a:rPr>
              <a:t>以哥念</a:t>
            </a:r>
            <a:r>
              <a:rPr lang="zh-CN" altLang="en-US" sz="2400" dirty="0" smtClean="0">
                <a:solidFill>
                  <a:srgbClr val="FF0000"/>
                </a:solidFill>
                <a:latin typeface="华文细黑"/>
                <a:ea typeface="华文细黑"/>
                <a:cs typeface="华文细黑"/>
              </a:rPr>
              <a:t>教会</a:t>
            </a:r>
            <a:r>
              <a:rPr lang="zh-CN" altLang="en-US" sz="2400" dirty="0">
                <a:solidFill>
                  <a:srgbClr val="FF0000"/>
                </a:solidFill>
                <a:latin typeface="华文细黑"/>
                <a:ea typeface="华文细黑"/>
                <a:cs typeface="华文细黑"/>
              </a:rPr>
              <a:t>代表“分裂的教会”。 </a:t>
            </a:r>
            <a:endParaRPr lang="en-US" altLang="zh-CN" sz="2400" dirty="0" smtClean="0">
              <a:solidFill>
                <a:srgbClr val="FF0000"/>
              </a:solidFill>
              <a:latin typeface="华文细黑"/>
              <a:ea typeface="华文细黑"/>
              <a:cs typeface="华文细黑"/>
            </a:endParaRPr>
          </a:p>
          <a:p>
            <a:pPr lvl="0"/>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4)</a:t>
            </a:r>
            <a:r>
              <a:rPr lang="zh-CN" altLang="en-US" sz="2400" dirty="0">
                <a:solidFill>
                  <a:srgbClr val="FF0000"/>
                </a:solidFill>
                <a:latin typeface="华文细黑"/>
                <a:ea typeface="华文细黑"/>
                <a:cs typeface="华文细黑"/>
              </a:rPr>
              <a:t>以哥念</a:t>
            </a:r>
            <a:r>
              <a:rPr lang="zh-CN" altLang="en-US" sz="2400" dirty="0" smtClean="0">
                <a:solidFill>
                  <a:srgbClr val="FF0000"/>
                </a:solidFill>
                <a:latin typeface="华文细黑"/>
                <a:ea typeface="华文细黑"/>
                <a:cs typeface="华文细黑"/>
              </a:rPr>
              <a:t>是</a:t>
            </a:r>
            <a:r>
              <a:rPr lang="zh-CN" altLang="en-US" sz="2400" dirty="0">
                <a:solidFill>
                  <a:srgbClr val="FF0000"/>
                </a:solidFill>
                <a:latin typeface="华文细黑"/>
                <a:ea typeface="华文细黑"/>
                <a:cs typeface="华文细黑"/>
              </a:rPr>
              <a:t>“形象之城”</a:t>
            </a:r>
            <a:r>
              <a:rPr lang="zh-CN" altLang="en-US" sz="2400" dirty="0" smtClean="0">
                <a:solidFill>
                  <a:srgbClr val="FF0000"/>
                </a:solidFill>
                <a:latin typeface="华文细黑"/>
                <a:ea typeface="华文细黑"/>
                <a:cs typeface="华文细黑"/>
              </a:rPr>
              <a:t>。人是以神的形象被创造的</a:t>
            </a:r>
            <a:r>
              <a:rPr lang="zh-CN" altLang="en-US" sz="2400" dirty="0">
                <a:solidFill>
                  <a:srgbClr val="FF0000"/>
                </a:solidFill>
                <a:latin typeface="华文细黑"/>
                <a:ea typeface="华文细黑"/>
                <a:cs typeface="华文细黑"/>
              </a:rPr>
              <a:t>（创</a:t>
            </a:r>
            <a:r>
              <a:rPr lang="en-US" altLang="zh-CN" sz="2400" dirty="0" smtClean="0">
                <a:solidFill>
                  <a:srgbClr val="FF0000"/>
                </a:solidFill>
                <a:latin typeface="华文细黑"/>
                <a:ea typeface="华文细黑"/>
                <a:cs typeface="华文细黑"/>
              </a:rPr>
              <a:t>1:27</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，但因罪而失去了形象。 基督是神</a:t>
            </a:r>
            <a:r>
              <a:rPr lang="zh-CN" alt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本</a:t>
            </a:r>
            <a:r>
              <a:rPr lang="zh-CN" altLang="en-US" sz="2400" dirty="0" smtClean="0">
                <a:solidFill>
                  <a:srgbClr val="FF0000"/>
                </a:solidFill>
                <a:latin typeface="华文细黑"/>
                <a:ea typeface="华文细黑"/>
                <a:cs typeface="华文细黑"/>
              </a:rPr>
              <a:t>象</a:t>
            </a:r>
            <a:r>
              <a:rPr lang="zh-CN" altLang="en-US" sz="2400" dirty="0" smtClean="0">
                <a:solidFill>
                  <a:srgbClr val="FF0000"/>
                </a:solidFill>
                <a:latin typeface="华文细黑"/>
                <a:ea typeface="华文细黑"/>
                <a:cs typeface="华文细黑"/>
              </a:rPr>
              <a:t>（林后</a:t>
            </a:r>
            <a:r>
              <a:rPr lang="en-US" altLang="zh-CN" sz="2400" dirty="0" smtClean="0">
                <a:solidFill>
                  <a:srgbClr val="FF0000"/>
                </a:solidFill>
                <a:latin typeface="华文细黑"/>
                <a:ea typeface="华文细黑"/>
                <a:cs typeface="华文细黑"/>
              </a:rPr>
              <a:t>4:4;</a:t>
            </a:r>
            <a:r>
              <a:rPr lang="zh-CN" altLang="en-US" sz="2400" dirty="0" smtClean="0">
                <a:solidFill>
                  <a:srgbClr val="FF0000"/>
                </a:solidFill>
                <a:latin typeface="华文细黑"/>
                <a:ea typeface="华文细黑"/>
                <a:cs typeface="华文细黑"/>
              </a:rPr>
              <a:t>林前</a:t>
            </a:r>
            <a:r>
              <a:rPr lang="en-US" altLang="zh-CN" sz="2400" dirty="0" smtClean="0">
                <a:solidFill>
                  <a:srgbClr val="FF0000"/>
                </a:solidFill>
                <a:latin typeface="华文细黑"/>
                <a:ea typeface="华文细黑"/>
                <a:cs typeface="华文细黑"/>
              </a:rPr>
              <a:t>1</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15</a:t>
            </a:r>
            <a:r>
              <a:rPr lang="zh-CN" altLang="en-US" sz="2400" dirty="0">
                <a:solidFill>
                  <a:srgbClr val="FF0000"/>
                </a:solidFill>
                <a:latin typeface="华文细黑"/>
                <a:ea typeface="华文细黑"/>
                <a:cs typeface="华文细黑"/>
              </a:rPr>
              <a:t>），他的追随者是基督形</a:t>
            </a:r>
            <a:r>
              <a:rPr lang="zh-CN" altLang="en-US" sz="2400" dirty="0" smtClean="0">
                <a:solidFill>
                  <a:srgbClr val="FF0000"/>
                </a:solidFill>
                <a:latin typeface="华文细黑"/>
                <a:ea typeface="华文细黑"/>
                <a:cs typeface="华文细黑"/>
              </a:rPr>
              <a:t>象裡的</a:t>
            </a:r>
            <a:r>
              <a:rPr lang="zh-CN" altLang="en-US" sz="2400" dirty="0" smtClean="0">
                <a:solidFill>
                  <a:srgbClr val="FF0000"/>
                </a:solidFill>
                <a:latin typeface="华文细黑"/>
                <a:ea typeface="华文细黑"/>
                <a:cs typeface="华文细黑"/>
              </a:rPr>
              <a:t>新造（林后</a:t>
            </a:r>
            <a:r>
              <a:rPr lang="en-US" altLang="zh-CN" sz="2400" dirty="0" smtClean="0">
                <a:solidFill>
                  <a:srgbClr val="FF0000"/>
                </a:solidFill>
                <a:latin typeface="华文细黑"/>
                <a:ea typeface="华文细黑"/>
                <a:cs typeface="华文细黑"/>
              </a:rPr>
              <a:t>5:17</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罗</a:t>
            </a:r>
            <a:r>
              <a:rPr lang="en-US" altLang="zh-CN" sz="2400" dirty="0" smtClean="0">
                <a:solidFill>
                  <a:srgbClr val="FF0000"/>
                </a:solidFill>
                <a:latin typeface="华文细黑"/>
                <a:ea typeface="华文细黑"/>
                <a:cs typeface="华文细黑"/>
              </a:rPr>
              <a:t>8:29</a:t>
            </a:r>
            <a:r>
              <a:rPr lang="zh-CN" altLang="en-US" sz="2400" dirty="0">
                <a:solidFill>
                  <a:srgbClr val="FF0000"/>
                </a:solidFill>
                <a:latin typeface="华文细黑"/>
                <a:ea typeface="华文细黑"/>
                <a:cs typeface="华文细黑"/>
              </a:rPr>
              <a:t>）。</a:t>
            </a:r>
            <a:endParaRPr lang="en-US" sz="2400" dirty="0" smtClean="0">
              <a:solidFill>
                <a:srgbClr val="FF0000"/>
              </a:solidFill>
              <a:latin typeface="华文细黑"/>
              <a:ea typeface="华文细黑"/>
              <a:cs typeface="华文细黑"/>
            </a:endParaRPr>
          </a:p>
          <a:p>
            <a:pPr lvl="0"/>
            <a:r>
              <a:rPr lang="en-US" sz="2400" dirty="0" smtClean="0">
                <a:latin typeface="Arial Narrow"/>
                <a:cs typeface="Arial Narrow"/>
              </a:rPr>
              <a:t>(1) </a:t>
            </a:r>
            <a:r>
              <a:rPr lang="en-US" sz="2400" dirty="0" err="1" smtClean="0">
                <a:latin typeface="Arial Narrow"/>
                <a:cs typeface="Arial Narrow"/>
              </a:rPr>
              <a:t>Iconium</a:t>
            </a:r>
            <a:r>
              <a:rPr lang="en-US" sz="2400" dirty="0" smtClean="0">
                <a:latin typeface="Arial Narrow"/>
                <a:cs typeface="Arial Narrow"/>
              </a:rPr>
              <a:t> </a:t>
            </a:r>
            <a:r>
              <a:rPr lang="en-US" sz="2400" dirty="0">
                <a:latin typeface="Arial Narrow"/>
                <a:cs typeface="Arial Narrow"/>
              </a:rPr>
              <a:t>was a city of Asia </a:t>
            </a:r>
            <a:r>
              <a:rPr lang="en-US" sz="2400" dirty="0" smtClean="0">
                <a:latin typeface="Arial Narrow"/>
                <a:cs typeface="Arial Narrow"/>
              </a:rPr>
              <a:t>Minor, </a:t>
            </a:r>
            <a:r>
              <a:rPr lang="en-US" sz="2400" dirty="0">
                <a:latin typeface="Arial Narrow"/>
                <a:cs typeface="Arial Narrow"/>
              </a:rPr>
              <a:t>that Paul traveled to during his first missionary journey(13:51;14:1,19,21;16:2).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 </a:t>
            </a:r>
            <a:r>
              <a:rPr lang="en-US" sz="2400" dirty="0" err="1">
                <a:latin typeface="Arial Narrow"/>
                <a:cs typeface="Arial Narrow"/>
              </a:rPr>
              <a:t>Iconium</a:t>
            </a:r>
            <a:r>
              <a:rPr lang="en-US" sz="2400" dirty="0">
                <a:latin typeface="Arial Narrow"/>
                <a:cs typeface="Arial Narrow"/>
              </a:rPr>
              <a:t> church was founded by Paul. </a:t>
            </a:r>
            <a:endParaRPr lang="en-US" sz="2400" dirty="0" smtClean="0">
              <a:latin typeface="Arial Narrow"/>
              <a:cs typeface="Arial Narrow"/>
            </a:endParaRPr>
          </a:p>
          <a:p>
            <a:r>
              <a:rPr lang="en-US" sz="2400" dirty="0" smtClean="0">
                <a:latin typeface="Arial Narrow"/>
                <a:cs typeface="Arial Narrow"/>
              </a:rPr>
              <a:t>He </a:t>
            </a:r>
            <a:r>
              <a:rPr lang="en-US" sz="2400" dirty="0">
                <a:latin typeface="Arial Narrow"/>
                <a:cs typeface="Arial Narrow"/>
              </a:rPr>
              <a:t>endured sufferings and persecution there(2Ti.3:11).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3) </a:t>
            </a:r>
            <a:r>
              <a:rPr lang="en-US" sz="2400" dirty="0" err="1">
                <a:latin typeface="Arial Narrow"/>
                <a:cs typeface="Arial Narrow"/>
              </a:rPr>
              <a:t>Iconium</a:t>
            </a:r>
            <a:r>
              <a:rPr lang="en-US" sz="2400" dirty="0">
                <a:latin typeface="Arial Narrow"/>
                <a:cs typeface="Arial Narrow"/>
              </a:rPr>
              <a:t> church represents the “Divided Church”.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4) </a:t>
            </a:r>
            <a:r>
              <a:rPr lang="en-US" sz="2400" dirty="0" err="1">
                <a:latin typeface="Arial Narrow"/>
                <a:cs typeface="Arial Narrow"/>
              </a:rPr>
              <a:t>Iconium</a:t>
            </a:r>
            <a:r>
              <a:rPr lang="en-US" sz="2400" dirty="0">
                <a:latin typeface="Arial Narrow"/>
                <a:cs typeface="Arial Narrow"/>
              </a:rPr>
              <a:t> means “city of the image”</a:t>
            </a:r>
            <a:r>
              <a:rPr lang="en-US" sz="2400" dirty="0" smtClean="0">
                <a:latin typeface="Arial Narrow"/>
                <a:cs typeface="Arial Narrow"/>
              </a:rPr>
              <a:t>. Man was created </a:t>
            </a:r>
          </a:p>
          <a:p>
            <a:r>
              <a:rPr lang="en-US" sz="2400" dirty="0" smtClean="0">
                <a:latin typeface="Arial Narrow"/>
                <a:cs typeface="Arial Narrow"/>
              </a:rPr>
              <a:t>in the image of God (Gen.1:27), but lost that image </a:t>
            </a:r>
          </a:p>
          <a:p>
            <a:r>
              <a:rPr lang="en-US" sz="2400" dirty="0" smtClean="0">
                <a:latin typeface="Arial Narrow"/>
                <a:cs typeface="Arial Narrow"/>
              </a:rPr>
              <a:t>because of sin. Christ </a:t>
            </a:r>
            <a:r>
              <a:rPr lang="en-US" sz="2400" dirty="0">
                <a:latin typeface="Arial Narrow"/>
                <a:cs typeface="Arial Narrow"/>
              </a:rPr>
              <a:t>is the image of </a:t>
            </a:r>
            <a:r>
              <a:rPr lang="en-US" sz="2400" dirty="0" smtClean="0">
                <a:latin typeface="Arial Narrow"/>
                <a:cs typeface="Arial Narrow"/>
              </a:rPr>
              <a:t>God (</a:t>
            </a:r>
            <a:r>
              <a:rPr lang="en-US" sz="2400" dirty="0">
                <a:latin typeface="Arial Narrow"/>
                <a:cs typeface="Arial Narrow"/>
              </a:rPr>
              <a:t>2Co.4:4</a:t>
            </a:r>
            <a:r>
              <a:rPr lang="en-US" sz="2400" dirty="0" smtClean="0">
                <a:latin typeface="Arial Narrow"/>
                <a:cs typeface="Arial Narrow"/>
              </a:rPr>
              <a:t>;</a:t>
            </a:r>
          </a:p>
          <a:p>
            <a:r>
              <a:rPr lang="en-US" sz="2400" dirty="0" smtClean="0">
                <a:latin typeface="Arial Narrow"/>
                <a:cs typeface="Arial Narrow"/>
              </a:rPr>
              <a:t>Col</a:t>
            </a:r>
            <a:r>
              <a:rPr lang="en-US" sz="2400" dirty="0">
                <a:latin typeface="Arial Narrow"/>
                <a:cs typeface="Arial Narrow"/>
              </a:rPr>
              <a:t>.1:15), </a:t>
            </a:r>
            <a:r>
              <a:rPr lang="en-US" sz="2400" dirty="0" smtClean="0">
                <a:latin typeface="Arial Narrow"/>
                <a:cs typeface="Arial Narrow"/>
              </a:rPr>
              <a:t>His </a:t>
            </a:r>
            <a:r>
              <a:rPr lang="en-US" sz="2400" dirty="0">
                <a:latin typeface="Arial Narrow"/>
                <a:cs typeface="Arial Narrow"/>
              </a:rPr>
              <a:t>followers are </a:t>
            </a:r>
            <a:r>
              <a:rPr lang="en-US" sz="2400" dirty="0" smtClean="0">
                <a:latin typeface="Arial Narrow"/>
                <a:cs typeface="Arial Narrow"/>
              </a:rPr>
              <a:t>a new creation in the </a:t>
            </a:r>
            <a:r>
              <a:rPr lang="en-US" sz="2400" dirty="0">
                <a:latin typeface="Arial Narrow"/>
                <a:cs typeface="Arial Narrow"/>
              </a:rPr>
              <a:t>image </a:t>
            </a:r>
            <a:endParaRPr lang="en-US" sz="2400" dirty="0" smtClean="0">
              <a:latin typeface="Arial Narrow"/>
              <a:cs typeface="Arial Narrow"/>
            </a:endParaRPr>
          </a:p>
          <a:p>
            <a:r>
              <a:rPr lang="en-US" sz="2400" dirty="0" smtClean="0">
                <a:latin typeface="Arial Narrow"/>
                <a:cs typeface="Arial Narrow"/>
              </a:rPr>
              <a:t>of Christ (2Co.5:17;Ro</a:t>
            </a:r>
            <a:r>
              <a:rPr lang="en-US" sz="2400" dirty="0">
                <a:latin typeface="Arial Narrow"/>
                <a:cs typeface="Arial Narrow"/>
              </a:rPr>
              <a:t>.8:29</a:t>
            </a:r>
            <a:r>
              <a:rPr lang="en-US" sz="2400" dirty="0" smtClean="0">
                <a:latin typeface="Arial Narrow"/>
                <a:cs typeface="Arial Narrow"/>
              </a:rPr>
              <a:t>)</a:t>
            </a:r>
            <a:r>
              <a:rPr lang="en-US" sz="2400" dirty="0">
                <a:latin typeface="Arial Narrow"/>
                <a:cs typeface="Arial Narrow"/>
              </a:rPr>
              <a:t>.</a:t>
            </a:r>
          </a:p>
        </p:txBody>
      </p:sp>
      <p:sp>
        <p:nvSpPr>
          <p:cNvPr id="10" name="TextBox 9"/>
          <p:cNvSpPr txBox="1"/>
          <p:nvPr/>
        </p:nvSpPr>
        <p:spPr>
          <a:xfrm>
            <a:off x="8516130" y="-28894"/>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(5)</a:t>
            </a:r>
            <a:endParaRPr lang="en-US" sz="2800" dirty="0">
              <a:solidFill>
                <a:srgbClr val="0000FF"/>
              </a:solidFill>
              <a:latin typeface="华文细黑"/>
              <a:ea typeface="华文细黑"/>
              <a:cs typeface="华文细黑"/>
            </a:endParaRPr>
          </a:p>
        </p:txBody>
      </p:sp>
      <p:pic>
        <p:nvPicPr>
          <p:cNvPr id="2" name="Picture 1"/>
          <p:cNvPicPr>
            <a:picLocks noChangeAspect="1"/>
          </p:cNvPicPr>
          <p:nvPr/>
        </p:nvPicPr>
        <p:blipFill>
          <a:blip r:embed="rId3"/>
          <a:stretch>
            <a:fillRect/>
          </a:stretch>
        </p:blipFill>
        <p:spPr>
          <a:xfrm>
            <a:off x="6330396" y="4000500"/>
            <a:ext cx="2857500" cy="2857500"/>
          </a:xfrm>
          <a:prstGeom prst="rect">
            <a:avLst/>
          </a:prstGeom>
        </p:spPr>
      </p:pic>
    </p:spTree>
    <p:extLst>
      <p:ext uri="{BB962C8B-B14F-4D97-AF65-F5344CB8AC3E}">
        <p14:creationId xmlns="" xmlns:p14="http://schemas.microsoft.com/office/powerpoint/2010/main" val="22615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49" y="521904"/>
            <a:ext cx="9175649" cy="2308324"/>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en-US" sz="2400" dirty="0" err="1">
                <a:solidFill>
                  <a:srgbClr val="FF0000"/>
                </a:solidFill>
                <a:latin typeface="华文细黑"/>
                <a:ea typeface="华文细黑"/>
                <a:cs typeface="华文细黑"/>
              </a:rPr>
              <a:t>二人在以哥念同进犹太人的会堂，</a:t>
            </a:r>
            <a:r>
              <a:rPr lang="en-US" sz="2400" dirty="0" err="1" smtClean="0">
                <a:solidFill>
                  <a:srgbClr val="FF0000"/>
                </a:solidFill>
                <a:latin typeface="华文细黑"/>
                <a:ea typeface="华文细黑"/>
                <a:cs typeface="华文细黑"/>
              </a:rPr>
              <a:t>在那里讲的</a:t>
            </a:r>
            <a:r>
              <a:rPr lang="zh-CN" altLang="en-US" sz="2400" dirty="0" smtClean="0">
                <a:solidFill>
                  <a:srgbClr val="FF0000"/>
                </a:solidFill>
                <a:latin typeface="华文细黑"/>
                <a:ea typeface="华文细黑"/>
                <a:cs typeface="华文细黑"/>
              </a:rPr>
              <a:t>，</a:t>
            </a:r>
            <a:r>
              <a:rPr lang="en-US" sz="2400" dirty="0" err="1" smtClean="0">
                <a:solidFill>
                  <a:srgbClr val="FF0000"/>
                </a:solidFill>
                <a:latin typeface="华文细黑"/>
                <a:ea typeface="华文细黑"/>
                <a:cs typeface="华文细黑"/>
              </a:rPr>
              <a:t>叫犹太人和希利尼人信的很多</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14:1</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他们接受领导</a:t>
            </a:r>
            <a:r>
              <a:rPr lang="zh-CN" altLang="en-US" sz="2400" dirty="0">
                <a:solidFill>
                  <a:srgbClr val="FF0000"/>
                </a:solidFill>
                <a:latin typeface="华文细黑"/>
                <a:ea typeface="华文细黑"/>
                <a:cs typeface="华文细黑"/>
              </a:rPr>
              <a:t>权</a:t>
            </a:r>
            <a:r>
              <a:rPr lang="zh-CN" altLang="en-US" sz="2400" dirty="0" smtClean="0">
                <a:solidFill>
                  <a:srgbClr val="FF0000"/>
                </a:solidFill>
                <a:latin typeface="华文细黑"/>
                <a:ea typeface="华文细黑"/>
                <a:cs typeface="华文细黑"/>
              </a:rPr>
              <a:t>的改</a:t>
            </a:r>
            <a:r>
              <a:rPr lang="zh-CN" altLang="en-US" sz="2400" dirty="0" smtClean="0">
                <a:solidFill>
                  <a:srgbClr val="FF0000"/>
                </a:solidFill>
                <a:latin typeface="华文细黑"/>
                <a:ea typeface="华文细黑"/>
                <a:cs typeface="华文细黑"/>
              </a:rPr>
              <a:t>变。（</a:t>
            </a:r>
            <a:r>
              <a:rPr lang="en-US" sz="2400" dirty="0">
                <a:solidFill>
                  <a:srgbClr val="FF0000"/>
                </a:solidFill>
                <a:latin typeface="华文细黑"/>
                <a:ea typeface="华文细黑"/>
                <a:cs typeface="华文细黑"/>
              </a:rPr>
              <a:t>1</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巴拿巴领导</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巴拿巴和保罗”</a:t>
            </a:r>
            <a:r>
              <a:rPr lang="en-US" sz="2400" dirty="0">
                <a:solidFill>
                  <a:srgbClr val="FF0000"/>
                </a:solidFill>
                <a:latin typeface="华文细黑"/>
                <a:ea typeface="华文细黑"/>
                <a:cs typeface="华文细黑"/>
              </a:rPr>
              <a:t>8x</a:t>
            </a:r>
            <a:r>
              <a:rPr lang="en-US" sz="2400" dirty="0" smtClean="0">
                <a:solidFill>
                  <a:srgbClr val="FF0000"/>
                </a:solidFill>
                <a:latin typeface="华文细黑"/>
                <a:ea typeface="华文细黑"/>
                <a:cs typeface="华文细黑"/>
              </a:rPr>
              <a:t>- 11</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26,30</a:t>
            </a:r>
            <a:r>
              <a:rPr lang="en-US" sz="2400" dirty="0">
                <a:solidFill>
                  <a:srgbClr val="FF0000"/>
                </a:solidFill>
                <a:latin typeface="华文细黑"/>
                <a:ea typeface="华文细黑"/>
                <a:cs typeface="华文细黑"/>
              </a:rPr>
              <a:t>; </a:t>
            </a:r>
            <a:r>
              <a:rPr lang="en-US" sz="2400" dirty="0" smtClean="0">
                <a:solidFill>
                  <a:srgbClr val="FF0000"/>
                </a:solidFill>
                <a:latin typeface="华文细黑"/>
                <a:ea typeface="华文细黑"/>
                <a:cs typeface="华文细黑"/>
              </a:rPr>
              <a:t>12</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25</a:t>
            </a:r>
            <a:r>
              <a:rPr lang="en-US" sz="2400" dirty="0">
                <a:solidFill>
                  <a:srgbClr val="FF0000"/>
                </a:solidFill>
                <a:latin typeface="华文细黑"/>
                <a:ea typeface="华文细黑"/>
                <a:cs typeface="华文细黑"/>
              </a:rPr>
              <a:t>; </a:t>
            </a:r>
            <a:r>
              <a:rPr lang="en-US" sz="2400" dirty="0" smtClean="0">
                <a:solidFill>
                  <a:srgbClr val="FF0000"/>
                </a:solidFill>
                <a:latin typeface="华文细黑"/>
                <a:ea typeface="华文细黑"/>
                <a:cs typeface="华文细黑"/>
              </a:rPr>
              <a:t>13</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2,7;14</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14</a:t>
            </a:r>
            <a:r>
              <a:rPr lang="en-US" sz="2400" dirty="0">
                <a:solidFill>
                  <a:srgbClr val="FF0000"/>
                </a:solidFill>
                <a:latin typeface="华文细黑"/>
                <a:ea typeface="华文细黑"/>
                <a:cs typeface="华文细黑"/>
              </a:rPr>
              <a:t>; </a:t>
            </a:r>
            <a:r>
              <a:rPr lang="en-US" sz="2400" dirty="0" smtClean="0">
                <a:solidFill>
                  <a:srgbClr val="FF0000"/>
                </a:solidFill>
                <a:latin typeface="华文细黑"/>
                <a:ea typeface="华文细黑"/>
                <a:cs typeface="华文细黑"/>
              </a:rPr>
              <a:t>15</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12,25</a:t>
            </a:r>
            <a:r>
              <a:rPr 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2</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然后保罗领导</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保罗和巴拿巴”</a:t>
            </a:r>
            <a:r>
              <a:rPr lang="en-US" sz="2400" dirty="0">
                <a:solidFill>
                  <a:srgbClr val="FF0000"/>
                </a:solidFill>
                <a:latin typeface="华文细黑"/>
                <a:ea typeface="华文细黑"/>
                <a:cs typeface="华文细黑"/>
              </a:rPr>
              <a:t>11x-</a:t>
            </a:r>
            <a:r>
              <a:rPr lang="en-US" sz="2400" dirty="0" smtClean="0">
                <a:solidFill>
                  <a:srgbClr val="FF0000"/>
                </a:solidFill>
                <a:latin typeface="华文细黑"/>
                <a:ea typeface="华文细黑"/>
                <a:cs typeface="华文细黑"/>
              </a:rPr>
              <a:t>13</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42,43,46,50;14</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1,3,23;15</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2,22,35, 36</a:t>
            </a:r>
            <a:r>
              <a:rPr 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团结一致的领导权过</a:t>
            </a:r>
            <a:r>
              <a:rPr lang="zh-CN" altLang="en-US" sz="2400" dirty="0" smtClean="0">
                <a:solidFill>
                  <a:srgbClr val="FF0000"/>
                </a:solidFill>
                <a:latin typeface="华文细黑"/>
                <a:ea typeface="华文细黑"/>
                <a:cs typeface="华文细黑"/>
              </a:rPr>
              <a:t>渡。</a:t>
            </a:r>
            <a:r>
              <a:rPr lang="en-US" sz="2400" dirty="0" smtClean="0">
                <a:solidFill>
                  <a:srgbClr val="FF0000"/>
                </a:solidFill>
                <a:latin typeface="华文细黑"/>
                <a:ea typeface="华文细黑"/>
                <a:cs typeface="华文细黑"/>
              </a:rPr>
              <a:t> </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一。基督之灵的称许。</a:t>
            </a:r>
            <a:r>
              <a:rPr lang="en-US" sz="2800" b="1" dirty="0" smtClean="0">
                <a:latin typeface="Arial Narrow"/>
                <a:cs typeface="Arial Narrow"/>
              </a:rPr>
              <a:t>1. Spirit of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80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0" y="2710081"/>
            <a:ext cx="9144000" cy="3416320"/>
          </a:xfrm>
          <a:prstGeom prst="rect">
            <a:avLst/>
          </a:prstGeom>
        </p:spPr>
        <p:txBody>
          <a:bodyPr wrap="square">
            <a:spAutoFit/>
          </a:bodyPr>
          <a:lstStyle/>
          <a:p>
            <a:r>
              <a:rPr lang="en-US" sz="2400" b="1" dirty="0">
                <a:latin typeface="Arial Narrow"/>
                <a:cs typeface="Arial Narrow"/>
              </a:rPr>
              <a:t>“</a:t>
            </a:r>
            <a:r>
              <a:rPr lang="en-US" sz="2400" dirty="0">
                <a:latin typeface="Arial Narrow"/>
                <a:cs typeface="Arial Narrow"/>
              </a:rPr>
              <a:t>At </a:t>
            </a:r>
            <a:r>
              <a:rPr lang="en-US" sz="2400" dirty="0" err="1">
                <a:latin typeface="Arial Narrow"/>
                <a:cs typeface="Arial Narrow"/>
              </a:rPr>
              <a:t>Iconium</a:t>
            </a:r>
            <a:r>
              <a:rPr lang="en-US" sz="2400" dirty="0">
                <a:latin typeface="Arial Narrow"/>
                <a:cs typeface="Arial Narrow"/>
              </a:rPr>
              <a:t> Paul and Barnabas went as usual into the Jewish synagogue. There they spoke so effectively that a great number of Jews and </a:t>
            </a:r>
            <a:r>
              <a:rPr lang="en-US" sz="2400" dirty="0" smtClean="0">
                <a:latin typeface="Arial Narrow"/>
                <a:cs typeface="Arial Narrow"/>
              </a:rPr>
              <a:t>Greeks believed” </a:t>
            </a:r>
          </a:p>
          <a:p>
            <a:r>
              <a:rPr lang="en-US" sz="2400" dirty="0" smtClean="0">
                <a:latin typeface="Arial Narrow"/>
                <a:cs typeface="Arial Narrow"/>
              </a:rPr>
              <a:t>(</a:t>
            </a:r>
            <a:r>
              <a:rPr lang="en-US" sz="2400" dirty="0">
                <a:latin typeface="Arial Narrow"/>
                <a:cs typeface="Arial Narrow"/>
              </a:rPr>
              <a:t>14:1).</a:t>
            </a:r>
          </a:p>
          <a:p>
            <a:r>
              <a:rPr lang="en-US" sz="2400" b="1" dirty="0" smtClean="0">
                <a:latin typeface="Arial Narrow"/>
                <a:cs typeface="Arial Narrow"/>
              </a:rPr>
              <a:t>A. They </a:t>
            </a:r>
            <a:r>
              <a:rPr lang="en-US" sz="2400" b="1" dirty="0">
                <a:latin typeface="Arial Narrow"/>
                <a:cs typeface="Arial Narrow"/>
              </a:rPr>
              <a:t>were accepting of change in </a:t>
            </a:r>
            <a:endParaRPr lang="en-US" sz="2400" b="1" dirty="0" smtClean="0">
              <a:latin typeface="Arial Narrow"/>
              <a:cs typeface="Arial Narrow"/>
            </a:endParaRPr>
          </a:p>
          <a:p>
            <a:r>
              <a:rPr lang="en-US" sz="2400" b="1" dirty="0" smtClean="0">
                <a:latin typeface="Arial Narrow"/>
                <a:cs typeface="Arial Narrow"/>
              </a:rPr>
              <a:t>leadership</a:t>
            </a:r>
            <a:r>
              <a:rPr lang="en-US" sz="2400" b="1" dirty="0">
                <a:latin typeface="Arial Narrow"/>
                <a:cs typeface="Arial Narrow"/>
              </a:rPr>
              <a:t>. </a:t>
            </a:r>
            <a:r>
              <a:rPr lang="en-US" sz="2400" dirty="0">
                <a:latin typeface="Arial Narrow"/>
                <a:cs typeface="Arial Narrow"/>
              </a:rPr>
              <a:t>(1)Barnabas lead(“Barnabas and Paul”8x-11:26;30;12:25;13:</a:t>
            </a:r>
            <a:r>
              <a:rPr lang="en-US" sz="2400" dirty="0" smtClean="0">
                <a:latin typeface="Arial Narrow"/>
                <a:cs typeface="Arial Narrow"/>
              </a:rPr>
              <a:t>2,7;14</a:t>
            </a:r>
            <a:r>
              <a:rPr lang="en-US" sz="2400" dirty="0">
                <a:latin typeface="Arial Narrow"/>
                <a:cs typeface="Arial Narrow"/>
              </a:rPr>
              <a:t>:14; 15:12,25)</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2) Then Paul lead (“Paul and Barnabas”11x</a:t>
            </a:r>
            <a:r>
              <a:rPr lang="en-US" sz="2400" dirty="0" smtClean="0">
                <a:latin typeface="Arial Narrow"/>
                <a:cs typeface="Arial Narrow"/>
              </a:rPr>
              <a:t>-</a:t>
            </a:r>
          </a:p>
          <a:p>
            <a:r>
              <a:rPr lang="en-US" sz="2400" dirty="0" smtClean="0">
                <a:latin typeface="Arial Narrow"/>
                <a:cs typeface="Arial Narrow"/>
              </a:rPr>
              <a:t>13</a:t>
            </a:r>
            <a:r>
              <a:rPr lang="en-US" sz="2400" dirty="0">
                <a:latin typeface="Arial Narrow"/>
                <a:cs typeface="Arial Narrow"/>
              </a:rPr>
              <a:t>:</a:t>
            </a:r>
            <a:r>
              <a:rPr lang="en-US" sz="2400" dirty="0" smtClean="0">
                <a:latin typeface="Arial Narrow"/>
                <a:cs typeface="Arial Narrow"/>
              </a:rPr>
              <a:t>42 ,43,46,50;14</a:t>
            </a:r>
            <a:r>
              <a:rPr lang="en-US" sz="2400" dirty="0">
                <a:latin typeface="Arial Narrow"/>
                <a:cs typeface="Arial Narrow"/>
              </a:rPr>
              <a:t>:1,3,23;15:2,22,35,36). </a:t>
            </a:r>
            <a:endParaRPr lang="en-US" sz="2400" dirty="0" smtClean="0">
              <a:latin typeface="Arial Narrow"/>
              <a:cs typeface="Arial Narrow"/>
            </a:endParaRPr>
          </a:p>
          <a:p>
            <a:r>
              <a:rPr lang="en-US" sz="2400" dirty="0" smtClean="0">
                <a:latin typeface="Arial Narrow"/>
                <a:cs typeface="Arial Narrow"/>
              </a:rPr>
              <a:t>There </a:t>
            </a:r>
            <a:r>
              <a:rPr lang="en-US" sz="2400" dirty="0">
                <a:latin typeface="Arial Narrow"/>
                <a:cs typeface="Arial Narrow"/>
              </a:rPr>
              <a:t>was a united transition in leadership.</a:t>
            </a:r>
          </a:p>
        </p:txBody>
      </p:sp>
      <p:pic>
        <p:nvPicPr>
          <p:cNvPr id="2" name="Picture 1"/>
          <p:cNvPicPr>
            <a:picLocks noChangeAspect="1"/>
          </p:cNvPicPr>
          <p:nvPr/>
        </p:nvPicPr>
        <p:blipFill>
          <a:blip r:embed="rId3"/>
          <a:stretch>
            <a:fillRect/>
          </a:stretch>
        </p:blipFill>
        <p:spPr>
          <a:xfrm>
            <a:off x="5334000" y="4000500"/>
            <a:ext cx="3810000" cy="2857500"/>
          </a:xfrm>
          <a:prstGeom prst="rect">
            <a:avLst/>
          </a:prstGeom>
        </p:spPr>
      </p:pic>
    </p:spTree>
    <p:extLst>
      <p:ext uri="{BB962C8B-B14F-4D97-AF65-F5344CB8AC3E}">
        <p14:creationId xmlns="" xmlns:p14="http://schemas.microsoft.com/office/powerpoint/2010/main" val="295960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0" y="440306"/>
            <a:ext cx="9289569" cy="3046988"/>
          </a:xfrm>
          <a:prstGeom prst="rect">
            <a:avLst/>
          </a:prstGeom>
        </p:spPr>
        <p:txBody>
          <a:bodyPr wrap="square">
            <a:spAutoFit/>
          </a:bodyPr>
          <a:lstStyle/>
          <a:p>
            <a:r>
              <a:rPr lang="en-US" altLang="zh-TW" sz="2400" dirty="0" smtClean="0">
                <a:solidFill>
                  <a:srgbClr val="FF0000"/>
                </a:solidFill>
                <a:latin typeface="华文细黑"/>
                <a:ea typeface="华文细黑"/>
                <a:cs typeface="华文细黑"/>
              </a:rPr>
              <a:t>B</a:t>
            </a:r>
            <a:r>
              <a:rPr lang="zh-CN"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不断地撒种</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保罗和巴拿</a:t>
            </a:r>
            <a:r>
              <a:rPr lang="en-US" sz="2400" dirty="0" smtClean="0">
                <a:solidFill>
                  <a:srgbClr val="FF0000"/>
                </a:solidFill>
                <a:latin typeface="华文细黑"/>
                <a:ea typeface="华文细黑"/>
                <a:cs typeface="华文细黑"/>
              </a:rPr>
              <a:t>巴在犹太会堂</a:t>
            </a:r>
            <a:r>
              <a:rPr lang="zh-CN" altLang="en-US" sz="2400" dirty="0" smtClean="0">
                <a:solidFill>
                  <a:srgbClr val="FF0000"/>
                </a:solidFill>
                <a:latin typeface="华文细黑"/>
                <a:ea typeface="华文细黑"/>
                <a:cs typeface="华文细黑"/>
              </a:rPr>
              <a:t>讲道</a:t>
            </a:r>
            <a:r>
              <a:rPr lang="en-US" sz="2400" dirty="0" smtClean="0">
                <a:solidFill>
                  <a:srgbClr val="FF0000"/>
                </a:solidFill>
                <a:latin typeface="华文细黑"/>
                <a:ea typeface="华文细黑"/>
                <a:cs typeface="华文细黑"/>
              </a:rPr>
              <a:t>(21x-9:20;13:5,14,15, 42;14:1;15:21;17:1,2,10,17;18</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17,19,26; 19:8;22:19;24:12;26:11)。</a:t>
            </a:r>
            <a:r>
              <a:rPr lang="en-US" sz="2400" dirty="0">
                <a:solidFill>
                  <a:srgbClr val="FF0000"/>
                </a:solidFill>
                <a:latin typeface="华文细黑"/>
                <a:ea typeface="华文细黑"/>
                <a:cs typeface="华文细黑"/>
              </a:rPr>
              <a:t>去传福音</a:t>
            </a:r>
            <a:r>
              <a:rPr lang="en-US" sz="2400" dirty="0" smtClean="0">
                <a:solidFill>
                  <a:srgbClr val="FF0000"/>
                </a:solidFill>
                <a:latin typeface="华文细黑"/>
                <a:ea typeface="华文细黑"/>
                <a:cs typeface="华文细黑"/>
              </a:rPr>
              <a:t>（可16:15</a:t>
            </a:r>
            <a:r>
              <a:rPr lang="en-US" sz="2400" dirty="0">
                <a:solidFill>
                  <a:srgbClr val="FF0000"/>
                </a:solidFill>
                <a:latin typeface="华文细黑"/>
                <a:ea typeface="华文细黑"/>
                <a:cs typeface="华文细黑"/>
              </a:rPr>
              <a:t>）。 </a:t>
            </a:r>
            <a:r>
              <a:rPr lang="en-US" sz="2400" dirty="0" smtClean="0">
                <a:solidFill>
                  <a:srgbClr val="FF0000"/>
                </a:solidFill>
                <a:latin typeface="华文细黑"/>
                <a:ea typeface="华文细黑"/>
                <a:cs typeface="华文细黑"/>
              </a:rPr>
              <a:t>请记住</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少种的少收，多种的多收。这话是</a:t>
            </a:r>
            <a:r>
              <a:rPr lang="en-US" sz="2400" dirty="0" smtClean="0">
                <a:solidFill>
                  <a:srgbClr val="FF0000"/>
                </a:solidFill>
                <a:latin typeface="华文细黑"/>
                <a:ea typeface="华文细黑"/>
                <a:cs typeface="华文细黑"/>
              </a:rPr>
              <a:t>真的”（林</a:t>
            </a:r>
            <a:r>
              <a:rPr lang="zh-CN" altLang="en-US" sz="2400" dirty="0" smtClean="0">
                <a:solidFill>
                  <a:srgbClr val="FF0000"/>
                </a:solidFill>
                <a:latin typeface="华文细黑"/>
                <a:ea typeface="华文细黑"/>
                <a:cs typeface="华文细黑"/>
              </a:rPr>
              <a:t>后</a:t>
            </a:r>
            <a:r>
              <a:rPr lang="en-US" sz="2400" dirty="0" smtClean="0">
                <a:solidFill>
                  <a:srgbClr val="FF0000"/>
                </a:solidFill>
                <a:latin typeface="华文细黑"/>
                <a:ea typeface="华文细黑"/>
                <a:cs typeface="华文细黑"/>
              </a:rPr>
              <a:t>9</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6</a:t>
            </a:r>
            <a:r>
              <a:rPr lang="en-US" sz="2400" dirty="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a:t>
            </a:r>
          </a:p>
          <a:p>
            <a:r>
              <a:rPr lang="en-US"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en-US" sz="2400" b="1" dirty="0" smtClean="0">
                <a:solidFill>
                  <a:srgbClr val="FF0000"/>
                </a:solidFill>
                <a:latin typeface="华文细黑"/>
                <a:ea typeface="华文细黑"/>
                <a:cs typeface="华文细黑"/>
              </a:rPr>
              <a:t>他们</a:t>
            </a:r>
            <a:r>
              <a:rPr lang="en-US" sz="2400" b="1" dirty="0">
                <a:solidFill>
                  <a:srgbClr val="FF0000"/>
                </a:solidFill>
                <a:latin typeface="华文细黑"/>
                <a:ea typeface="华文细黑"/>
                <a:cs typeface="华文细黑"/>
              </a:rPr>
              <a:t>有效地收获。</a:t>
            </a:r>
            <a:r>
              <a:rPr lang="en-US" sz="2400" dirty="0">
                <a:solidFill>
                  <a:srgbClr val="FF0000"/>
                </a:solidFill>
                <a:latin typeface="华文细黑"/>
                <a:ea typeface="华文细黑"/>
                <a:cs typeface="华文细黑"/>
              </a:rPr>
              <a:t>许多犹太人和希腊人相信</a:t>
            </a:r>
            <a:r>
              <a:rPr lang="en-US" sz="2400" dirty="0" smtClean="0">
                <a:solidFill>
                  <a:srgbClr val="FF0000"/>
                </a:solidFill>
                <a:latin typeface="华文细黑"/>
                <a:ea typeface="华文细黑"/>
                <a:cs typeface="华文细黑"/>
              </a:rPr>
              <a:t>。</a:t>
            </a:r>
            <a:r>
              <a:rPr lang="en-US" sz="2400" dirty="0" err="1" smtClean="0">
                <a:solidFill>
                  <a:srgbClr val="FF0000"/>
                </a:solidFill>
                <a:latin typeface="华文细黑"/>
                <a:ea typeface="华文细黑"/>
                <a:cs typeface="华文细黑"/>
              </a:rPr>
              <a:t>让</a:t>
            </a:r>
            <a:r>
              <a:rPr lang="en-US" sz="2400" dirty="0" err="1">
                <a:solidFill>
                  <a:srgbClr val="FF0000"/>
                </a:solidFill>
                <a:latin typeface="华文细黑"/>
                <a:ea typeface="华文细黑"/>
                <a:cs typeface="华文细黑"/>
              </a:rPr>
              <a:t>我们不要</a:t>
            </a:r>
            <a:r>
              <a:rPr lang="en-US" sz="2400" dirty="0" err="1" smtClean="0">
                <a:solidFill>
                  <a:srgbClr val="FF0000"/>
                </a:solidFill>
                <a:latin typeface="华文细黑"/>
                <a:ea typeface="华文细黑"/>
                <a:cs typeface="华文细黑"/>
              </a:rPr>
              <a:t>厌倦</a:t>
            </a:r>
            <a:r>
              <a:rPr lang="en-US"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行善</a:t>
            </a:r>
            <a:r>
              <a:rPr lang="en-US" sz="2400" dirty="0" smtClean="0">
                <a:solidFill>
                  <a:srgbClr val="FF0000"/>
                </a:solidFill>
                <a:latin typeface="华文细黑"/>
                <a:ea typeface="华文细黑"/>
                <a:cs typeface="华文细黑"/>
              </a:rPr>
              <a:t>,</a:t>
            </a:r>
            <a:r>
              <a:rPr lang="en-US" sz="2400" dirty="0" err="1" smtClean="0">
                <a:solidFill>
                  <a:srgbClr val="FF0000"/>
                </a:solidFill>
                <a:latin typeface="华文细黑"/>
                <a:ea typeface="华文细黑"/>
                <a:cs typeface="华文细黑"/>
              </a:rPr>
              <a:t>因为</a:t>
            </a:r>
            <a:r>
              <a:rPr lang="en-US" sz="2400" dirty="0" err="1">
                <a:solidFill>
                  <a:srgbClr val="FF0000"/>
                </a:solidFill>
                <a:latin typeface="华文细黑"/>
                <a:ea typeface="华文细黑"/>
                <a:cs typeface="华文细黑"/>
              </a:rPr>
              <a:t>如果我们不</a:t>
            </a:r>
            <a:r>
              <a:rPr lang="en-US" sz="2400" dirty="0" err="1" smtClean="0">
                <a:solidFill>
                  <a:srgbClr val="FF0000"/>
                </a:solidFill>
                <a:latin typeface="华文细黑"/>
                <a:ea typeface="华文细黑"/>
                <a:cs typeface="华文细黑"/>
              </a:rPr>
              <a:t>放弃,在</a:t>
            </a:r>
            <a:r>
              <a:rPr lang="en-US" sz="2400" dirty="0" err="1">
                <a:solidFill>
                  <a:srgbClr val="FF0000"/>
                </a:solidFill>
                <a:latin typeface="华文细黑"/>
                <a:ea typeface="华文细黑"/>
                <a:cs typeface="华文细黑"/>
              </a:rPr>
              <a:t>适当的时候我们</a:t>
            </a:r>
            <a:r>
              <a:rPr lang="en-US" sz="2400" dirty="0" err="1" smtClean="0">
                <a:solidFill>
                  <a:srgbClr val="FF0000"/>
                </a:solidFill>
                <a:latin typeface="华文细黑"/>
                <a:ea typeface="华文细黑"/>
                <a:cs typeface="华文细黑"/>
              </a:rPr>
              <a:t>将获</a:t>
            </a:r>
            <a:r>
              <a:rPr lang="zh-CN" altLang="en-US" sz="2400" dirty="0" smtClean="0">
                <a:solidFill>
                  <a:srgbClr val="FF0000"/>
                </a:solidFill>
                <a:latin typeface="华文细黑"/>
                <a:ea typeface="华文细黑"/>
                <a:cs typeface="华文细黑"/>
              </a:rPr>
              <a:t>得</a:t>
            </a:r>
            <a:r>
              <a:rPr lang="en-US" sz="2400" dirty="0" smtClean="0">
                <a:solidFill>
                  <a:srgbClr val="FF0000"/>
                </a:solidFill>
                <a:latin typeface="华文细黑"/>
                <a:ea typeface="华文细黑"/>
                <a:cs typeface="华文细黑"/>
              </a:rPr>
              <a:t>丰收(加6:9)</a:t>
            </a:r>
            <a:r>
              <a:rPr lang="zh-CN" altLang="en-US"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 </a:t>
            </a:r>
          </a:p>
          <a:p>
            <a:r>
              <a:rPr lang="en-US" sz="2400" b="1" dirty="0">
                <a:solidFill>
                  <a:srgbClr val="FF0000"/>
                </a:solidFill>
                <a:latin typeface="华文细黑"/>
                <a:ea typeface="华文细黑"/>
                <a:cs typeface="华文细黑"/>
              </a:rPr>
              <a:t>D</a:t>
            </a:r>
            <a:r>
              <a:rPr lang="zh-CN" altLang="en-US" sz="2400" b="1" dirty="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应用</a:t>
            </a:r>
            <a:r>
              <a:rPr lang="en-US" altLang="zh-CN" sz="2400" b="1"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你和领导人团结一致吗</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你是否一直播种</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你</a:t>
            </a:r>
            <a:r>
              <a:rPr lang="zh-CN" altLang="en-US" sz="2400" dirty="0" smtClean="0">
                <a:solidFill>
                  <a:srgbClr val="FF0000"/>
                </a:solidFill>
                <a:latin typeface="华文细黑"/>
                <a:ea typeface="华文细黑"/>
                <a:cs typeface="华文细黑"/>
              </a:rPr>
              <a:t>有好的收获吗</a:t>
            </a:r>
            <a:r>
              <a:rPr lang="en-US" altLang="zh-CN" sz="2400" dirty="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 </a:t>
            </a:r>
          </a:p>
          <a:p>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基督</a:t>
            </a:r>
            <a:r>
              <a:rPr lang="zh-CN" altLang="en-US" sz="2800" b="1" dirty="0">
                <a:solidFill>
                  <a:srgbClr val="FF0000"/>
                </a:solidFill>
                <a:latin typeface="华文细黑"/>
                <a:ea typeface="华文细黑"/>
                <a:cs typeface="华文细黑"/>
              </a:rPr>
              <a:t>之</a:t>
            </a:r>
            <a:r>
              <a:rPr lang="zh-CN" altLang="en-US" sz="2800" b="1" dirty="0" smtClean="0">
                <a:solidFill>
                  <a:srgbClr val="FF0000"/>
                </a:solidFill>
                <a:latin typeface="华文细黑"/>
                <a:ea typeface="华文细黑"/>
                <a:cs typeface="华文细黑"/>
              </a:rPr>
              <a:t>灵</a:t>
            </a:r>
            <a:r>
              <a:rPr lang="zh-CN" altLang="en-US" sz="2800" b="1" dirty="0">
                <a:solidFill>
                  <a:srgbClr val="FF0000"/>
                </a:solidFill>
                <a:latin typeface="华文细黑"/>
                <a:ea typeface="华文细黑"/>
                <a:cs typeface="华文细黑"/>
              </a:rPr>
              <a:t>的称许。</a:t>
            </a:r>
            <a:r>
              <a:rPr lang="en-US" sz="2800" b="1" dirty="0">
                <a:latin typeface="Arial Narrow"/>
                <a:cs typeface="Arial Narrow"/>
              </a:rPr>
              <a:t>1. Spirit of Christ’s commendation.</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
        <p:nvSpPr>
          <p:cNvPr id="9" name="Rectangle 8"/>
          <p:cNvSpPr/>
          <p:nvPr/>
        </p:nvSpPr>
        <p:spPr>
          <a:xfrm>
            <a:off x="6831" y="3008527"/>
            <a:ext cx="9156126" cy="4154983"/>
          </a:xfrm>
          <a:prstGeom prst="rect">
            <a:avLst/>
          </a:prstGeom>
        </p:spPr>
        <p:txBody>
          <a:bodyPr wrap="square">
            <a:spAutoFit/>
          </a:bodyPr>
          <a:lstStyle/>
          <a:p>
            <a:r>
              <a:rPr lang="en-US" sz="2400" b="1" dirty="0">
                <a:latin typeface="Arial Narrow"/>
                <a:cs typeface="Arial Narrow"/>
              </a:rPr>
              <a:t>B. They were consistent in sowing. </a:t>
            </a:r>
            <a:r>
              <a:rPr lang="en-US" sz="2400" dirty="0">
                <a:latin typeface="Arial Narrow"/>
                <a:cs typeface="Arial Narrow"/>
              </a:rPr>
              <a:t>Paul and Barnabas preached in Jewish synagogues(21x-9:20;13:5,14,15,42;14:1;15:21;17:</a:t>
            </a:r>
            <a:r>
              <a:rPr lang="en-US" sz="2400" dirty="0" smtClean="0">
                <a:latin typeface="Arial Narrow"/>
                <a:cs typeface="Arial Narrow"/>
              </a:rPr>
              <a:t>1,2,10,17;18</a:t>
            </a:r>
            <a:r>
              <a:rPr lang="en-US" sz="2400" dirty="0">
                <a:latin typeface="Arial Narrow"/>
                <a:cs typeface="Arial Narrow"/>
              </a:rPr>
              <a:t>:</a:t>
            </a:r>
            <a:r>
              <a:rPr lang="en-US" sz="2400" dirty="0" smtClean="0">
                <a:latin typeface="Arial Narrow"/>
                <a:cs typeface="Arial Narrow"/>
              </a:rPr>
              <a:t>4,7,8,17,19,26; 19</a:t>
            </a:r>
            <a:r>
              <a:rPr lang="en-US" sz="2400" dirty="0">
                <a:latin typeface="Arial Narrow"/>
                <a:cs typeface="Arial Narrow"/>
              </a:rPr>
              <a:t>:8;22:19;24:12; 26:11). Go and preach the gospel(Mk.16:15). </a:t>
            </a:r>
            <a:r>
              <a:rPr lang="en-US" sz="2400" dirty="0" smtClean="0">
                <a:latin typeface="Arial Narrow"/>
                <a:cs typeface="Arial Narrow"/>
              </a:rPr>
              <a:t>Remember </a:t>
            </a:r>
            <a:r>
              <a:rPr lang="en-US" sz="2400" dirty="0">
                <a:latin typeface="Arial Narrow"/>
                <a:cs typeface="Arial Narrow"/>
              </a:rPr>
              <a:t>this: </a:t>
            </a:r>
            <a:r>
              <a:rPr lang="en-US" sz="2400" dirty="0" smtClean="0">
                <a:latin typeface="Arial Narrow"/>
                <a:cs typeface="Arial Narrow"/>
              </a:rPr>
              <a:t>“Whoever</a:t>
            </a:r>
            <a:r>
              <a:rPr lang="en-US" sz="2400" dirty="0">
                <a:latin typeface="Arial Narrow"/>
                <a:cs typeface="Arial Narrow"/>
              </a:rPr>
              <a:t> sows sparingly will also reap sparingly, and whoever sows generously will also reap generously”(2Co.9:6). </a:t>
            </a:r>
          </a:p>
          <a:p>
            <a:r>
              <a:rPr lang="en-US" sz="2400" b="1" dirty="0">
                <a:latin typeface="Arial Narrow"/>
                <a:cs typeface="Arial Narrow"/>
              </a:rPr>
              <a:t>C. They were effective in reaping. </a:t>
            </a:r>
            <a:r>
              <a:rPr lang="en-US" sz="2400" dirty="0">
                <a:latin typeface="Arial Narrow"/>
                <a:cs typeface="Arial Narrow"/>
              </a:rPr>
              <a:t>A great number of Jews and Greeks believed. “Let us not become weary in doing good, for at the proper time we will reap a harvest if we do not give up”(Gal.6:9)</a:t>
            </a:r>
            <a:r>
              <a:rPr lang="en-US" sz="2400" dirty="0" smtClean="0">
                <a:latin typeface="Arial Narrow"/>
                <a:cs typeface="Arial Narrow"/>
              </a:rPr>
              <a:t>.</a:t>
            </a:r>
          </a:p>
          <a:p>
            <a:r>
              <a:rPr lang="en-US" sz="2400" b="1" dirty="0">
                <a:latin typeface="Arial Narrow"/>
                <a:cs typeface="Arial Narrow"/>
              </a:rPr>
              <a:t>D. Application.</a:t>
            </a:r>
            <a:r>
              <a:rPr lang="en-US" sz="2400" dirty="0">
                <a:latin typeface="Arial Narrow"/>
                <a:cs typeface="Arial Narrow"/>
              </a:rPr>
              <a:t> Are you united with the leaders? Are you consistent in sowing?</a:t>
            </a:r>
          </a:p>
          <a:p>
            <a:r>
              <a:rPr lang="en-US" sz="2400" dirty="0">
                <a:latin typeface="Arial Narrow"/>
                <a:cs typeface="Arial Narrow"/>
              </a:rPr>
              <a:t>Are you effective in reaping?</a:t>
            </a:r>
          </a:p>
          <a:p>
            <a:endParaRPr lang="en-US" sz="2400" dirty="0">
              <a:latin typeface="Arial Narrow"/>
              <a:cs typeface="Arial Narrow"/>
            </a:endParaRPr>
          </a:p>
        </p:txBody>
      </p:sp>
    </p:spTree>
    <p:extLst>
      <p:ext uri="{BB962C8B-B14F-4D97-AF65-F5344CB8AC3E}">
        <p14:creationId xmlns="" xmlns:p14="http://schemas.microsoft.com/office/powerpoint/2010/main" val="2860235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81086"/>
            <a:ext cx="9137169" cy="2308324"/>
          </a:xfrm>
          <a:prstGeom prst="rect">
            <a:avLst/>
          </a:prstGeom>
        </p:spPr>
        <p:txBody>
          <a:bodyPr wrap="square">
            <a:spAutoFit/>
          </a:bodyPr>
          <a:lstStyle/>
          <a:p>
            <a:r>
              <a:rPr lang="en-US" sz="2400" dirty="0">
                <a:solidFill>
                  <a:srgbClr val="FF0000"/>
                </a:solidFill>
                <a:latin typeface="华文细黑"/>
                <a:ea typeface="华文细黑"/>
                <a:cs typeface="华文细黑"/>
              </a:rPr>
              <a:t>但那不顺从的犹太人耸动外邦人，叫他们心里恼恨弟兄。…城里的众人就分了党。有附从犹太人的，有附从使徒的。那时，外邦人和犹太人，并他们的官长，一齐拥上来，要凌辱使徒，用石头打</a:t>
            </a:r>
            <a:r>
              <a:rPr lang="en-US" sz="2400" dirty="0" smtClean="0">
                <a:solidFill>
                  <a:srgbClr val="FF0000"/>
                </a:solidFill>
                <a:latin typeface="华文细黑"/>
                <a:ea typeface="华文细黑"/>
                <a:cs typeface="华文细黑"/>
              </a:rPr>
              <a:t>他们(14:2,4,5)。 </a:t>
            </a:r>
          </a:p>
          <a:p>
            <a:r>
              <a:rPr lang="zh-CN" altLang="en-US" sz="2400" dirty="0" smtClean="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。第一波反对：</a:t>
            </a:r>
            <a:r>
              <a:rPr lang="zh-CN" altLang="en-US" sz="2400" dirty="0">
                <a:solidFill>
                  <a:srgbClr val="FF0000"/>
                </a:solidFill>
                <a:latin typeface="华文细黑"/>
                <a:ea typeface="华文细黑"/>
                <a:cs typeface="华文细黑"/>
              </a:rPr>
              <a:t>他们拒绝相信。他们有“硬心，僵硬的脖子，盲目的眼睛，耳聋，反叛的态度”。</a:t>
            </a:r>
            <a:r>
              <a:rPr lang="en-US" sz="2400" dirty="0">
                <a:solidFill>
                  <a:srgbClr val="FF0000"/>
                </a:solidFill>
                <a:latin typeface="华文细黑"/>
                <a:ea typeface="华文细黑"/>
                <a:cs typeface="华文细黑"/>
              </a:rPr>
              <a:t> </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
        <p:nvSpPr>
          <p:cNvPr id="7" name="Rectangle 6"/>
          <p:cNvSpPr/>
          <p:nvPr/>
        </p:nvSpPr>
        <p:spPr>
          <a:xfrm>
            <a:off x="23764" y="2704745"/>
            <a:ext cx="9120236" cy="3046988"/>
          </a:xfrm>
          <a:prstGeom prst="rect">
            <a:avLst/>
          </a:prstGeom>
        </p:spPr>
        <p:txBody>
          <a:bodyPr wrap="square">
            <a:spAutoFit/>
          </a:bodyPr>
          <a:lstStyle/>
          <a:p>
            <a:r>
              <a:rPr lang="en-US" sz="2400" dirty="0">
                <a:latin typeface="Arial Narrow"/>
                <a:cs typeface="Arial Narrow"/>
              </a:rPr>
              <a:t>“But the Jews who refused to believe stirred up the other Gentiles and poisoned their minds against the brothers…The people of the city were divided; some sided with the Jews, others with the apostles. There was a plot afoot among both Gentiles and Jews, together with their leaders, to mistreat them and stone them”(14:</a:t>
            </a:r>
            <a:r>
              <a:rPr lang="en-US" sz="2400" dirty="0" smtClean="0">
                <a:latin typeface="Arial Narrow"/>
                <a:cs typeface="Arial Narrow"/>
              </a:rPr>
              <a:t>2,4,5</a:t>
            </a:r>
            <a:r>
              <a:rPr lang="en-US" sz="2400" dirty="0">
                <a:latin typeface="Arial Narrow"/>
                <a:cs typeface="Arial Narrow"/>
              </a:rPr>
              <a:t>).</a:t>
            </a:r>
          </a:p>
          <a:p>
            <a:r>
              <a:rPr lang="en-US" sz="2400" b="1" dirty="0" smtClean="0">
                <a:latin typeface="Arial Narrow"/>
                <a:cs typeface="Arial Narrow"/>
              </a:rPr>
              <a:t>A. First </a:t>
            </a:r>
            <a:r>
              <a:rPr lang="en-US" sz="2400" b="1" dirty="0">
                <a:latin typeface="Arial Narrow"/>
                <a:cs typeface="Arial Narrow"/>
              </a:rPr>
              <a:t>wave of </a:t>
            </a:r>
            <a:r>
              <a:rPr lang="en-US" sz="2400" b="1" dirty="0" err="1" smtClean="0">
                <a:latin typeface="Arial Narrow"/>
                <a:cs typeface="Arial Narrow"/>
              </a:rPr>
              <a:t>opposition:They</a:t>
            </a:r>
            <a:r>
              <a:rPr lang="en-US" sz="2400" b="1" dirty="0" smtClean="0">
                <a:latin typeface="Arial Narrow"/>
                <a:cs typeface="Arial Narrow"/>
              </a:rPr>
              <a:t> </a:t>
            </a:r>
            <a:r>
              <a:rPr lang="en-US" sz="2400" b="1" dirty="0">
                <a:latin typeface="Arial Narrow"/>
                <a:cs typeface="Arial Narrow"/>
              </a:rPr>
              <a:t>refused to </a:t>
            </a:r>
            <a:endParaRPr lang="en-US" sz="2400" b="1" dirty="0" smtClean="0">
              <a:latin typeface="Arial Narrow"/>
              <a:cs typeface="Arial Narrow"/>
            </a:endParaRPr>
          </a:p>
          <a:p>
            <a:r>
              <a:rPr lang="en-US" sz="2400" b="1" dirty="0" smtClean="0">
                <a:latin typeface="Arial Narrow"/>
                <a:cs typeface="Arial Narrow"/>
              </a:rPr>
              <a:t>believe</a:t>
            </a:r>
            <a:r>
              <a:rPr lang="en-US" sz="2400" b="1" dirty="0">
                <a:latin typeface="Arial Narrow"/>
                <a:cs typeface="Arial Narrow"/>
              </a:rPr>
              <a:t>.</a:t>
            </a:r>
            <a:r>
              <a:rPr lang="en-US" sz="2400" dirty="0">
                <a:latin typeface="Arial Narrow"/>
                <a:cs typeface="Arial Narrow"/>
              </a:rPr>
              <a:t> They had “hard </a:t>
            </a:r>
            <a:r>
              <a:rPr lang="en-US" sz="2400" dirty="0" err="1">
                <a:latin typeface="Arial Narrow"/>
                <a:cs typeface="Arial Narrow"/>
              </a:rPr>
              <a:t>hearts,stiff</a:t>
            </a:r>
            <a:r>
              <a:rPr lang="en-US" sz="2400" dirty="0">
                <a:latin typeface="Arial Narrow"/>
                <a:cs typeface="Arial Narrow"/>
              </a:rPr>
              <a:t> necks</a:t>
            </a:r>
            <a:r>
              <a:rPr lang="en-US" sz="2400" dirty="0" smtClean="0">
                <a:latin typeface="Arial Narrow"/>
                <a:cs typeface="Arial Narrow"/>
              </a:rPr>
              <a:t>,</a:t>
            </a:r>
          </a:p>
          <a:p>
            <a:r>
              <a:rPr lang="en-US" sz="2400" dirty="0" smtClean="0">
                <a:latin typeface="Arial Narrow"/>
                <a:cs typeface="Arial Narrow"/>
              </a:rPr>
              <a:t>blind </a:t>
            </a:r>
            <a:r>
              <a:rPr lang="en-US" sz="2400" dirty="0" err="1">
                <a:latin typeface="Arial Narrow"/>
                <a:cs typeface="Arial Narrow"/>
              </a:rPr>
              <a:t>eyes,deaf</a:t>
            </a:r>
            <a:r>
              <a:rPr lang="en-US" sz="2400" dirty="0">
                <a:latin typeface="Arial Narrow"/>
                <a:cs typeface="Arial Narrow"/>
              </a:rPr>
              <a:t> ears, and rebellious attitudes.</a:t>
            </a:r>
            <a:r>
              <a:rPr lang="en-US" sz="2400" dirty="0" smtClean="0">
                <a:latin typeface="Arial Narrow"/>
                <a:cs typeface="Arial Narrow"/>
              </a:rPr>
              <a:t>”</a:t>
            </a:r>
            <a:endParaRPr lang="en-US" sz="2400" dirty="0">
              <a:latin typeface="Arial Narrow"/>
              <a:cs typeface="Arial Narrow"/>
            </a:endParaRPr>
          </a:p>
        </p:txBody>
      </p:sp>
      <p:pic>
        <p:nvPicPr>
          <p:cNvPr id="2" name="Picture 1"/>
          <p:cNvPicPr>
            <a:picLocks noChangeAspect="1"/>
          </p:cNvPicPr>
          <p:nvPr/>
        </p:nvPicPr>
        <p:blipFill>
          <a:blip r:embed="rId3"/>
          <a:stretch>
            <a:fillRect/>
          </a:stretch>
        </p:blipFill>
        <p:spPr>
          <a:xfrm>
            <a:off x="5315043" y="4229102"/>
            <a:ext cx="3810000" cy="2857500"/>
          </a:xfrm>
          <a:prstGeom prst="rect">
            <a:avLst/>
          </a:prstGeom>
        </p:spPr>
      </p:pic>
    </p:spTree>
    <p:extLst>
      <p:ext uri="{BB962C8B-B14F-4D97-AF65-F5344CB8AC3E}">
        <p14:creationId xmlns="" xmlns:p14="http://schemas.microsoft.com/office/powerpoint/2010/main" val="3131674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233574</TotalTime>
  <Words>2332</Words>
  <Application>Microsoft Office PowerPoint</Application>
  <PresentationFormat>On-screen Show (4:3)</PresentationFormat>
  <Paragraphs>148</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Kansas City Baptist Temple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Michael</cp:lastModifiedBy>
  <cp:revision>1258</cp:revision>
  <cp:lastPrinted>2017-04-20T12:26:42Z</cp:lastPrinted>
  <dcterms:created xsi:type="dcterms:W3CDTF">2016-02-20T15:39:29Z</dcterms:created>
  <dcterms:modified xsi:type="dcterms:W3CDTF">2017-07-15T15:05:28Z</dcterms:modified>
</cp:coreProperties>
</file>