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8" r:id="rId3"/>
    <p:sldId id="307" r:id="rId4"/>
    <p:sldId id="257" r:id="rId5"/>
    <p:sldId id="296" r:id="rId6"/>
    <p:sldId id="306" r:id="rId7"/>
    <p:sldId id="295" r:id="rId8"/>
    <p:sldId id="297" r:id="rId9"/>
    <p:sldId id="292" r:id="rId10"/>
    <p:sldId id="298" r:id="rId11"/>
    <p:sldId id="299" r:id="rId12"/>
    <p:sldId id="300" r:id="rId13"/>
    <p:sldId id="301" r:id="rId14"/>
    <p:sldId id="302" r:id="rId15"/>
    <p:sldId id="303" r:id="rId16"/>
    <p:sldId id="304" r:id="rId17"/>
    <p:sldId id="305" r:id="rId18"/>
    <p:sldId id="26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1336"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12</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zh-CN" altLang="en-US" sz="3600" dirty="0" smtClean="0">
                <a:solidFill>
                  <a:schemeClr val="tx1"/>
                </a:solidFill>
                <a:latin typeface="Arial Narrow"/>
                <a:ea typeface="华文细黑"/>
                <a:cs typeface="Arial Narrow"/>
              </a:rPr>
              <a:t>二零一七年</a:t>
            </a:r>
            <a:r>
              <a:rPr lang="zh-CN" altLang="en-US" sz="3600" dirty="0">
                <a:solidFill>
                  <a:schemeClr val="tx1"/>
                </a:solidFill>
                <a:latin typeface="Arial Narrow"/>
                <a:ea typeface="华文细黑"/>
                <a:cs typeface="Arial Narrow"/>
              </a:rPr>
              <a:t>一月二十</a:t>
            </a:r>
            <a:r>
              <a:rPr lang="zh-CN" altLang="en-US" sz="3600" dirty="0" smtClean="0">
                <a:solidFill>
                  <a:schemeClr val="tx1"/>
                </a:solidFill>
                <a:latin typeface="Arial Narrow"/>
                <a:ea typeface="华文细黑"/>
                <a:cs typeface="Arial Narrow"/>
              </a:rPr>
              <a:t>二</a:t>
            </a:r>
            <a:r>
              <a:rPr lang="zh-CN" altLang="en-US" sz="3600" dirty="0" smtClean="0">
                <a:solidFill>
                  <a:schemeClr val="tx1"/>
                </a:solidFill>
                <a:latin typeface="Arial Narrow"/>
                <a:ea typeface="华文细黑"/>
                <a:cs typeface="Arial Narrow"/>
              </a:rPr>
              <a:t>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smtClean="0">
                <a:solidFill>
                  <a:schemeClr val="tx1"/>
                </a:solidFill>
                <a:latin typeface="Arial Narrow"/>
                <a:ea typeface="华文细黑"/>
                <a:cs typeface="Arial Narrow"/>
              </a:rPr>
              <a:t>January </a:t>
            </a:r>
            <a:r>
              <a:rPr lang="en-US" altLang="zh-CN" sz="3600" smtClean="0">
                <a:solidFill>
                  <a:schemeClr val="tx1"/>
                </a:solidFill>
                <a:latin typeface="Arial Narrow"/>
                <a:ea typeface="华文细黑"/>
                <a:cs typeface="Arial Narrow"/>
              </a:rPr>
              <a:t>22, </a:t>
            </a:r>
            <a:r>
              <a:rPr lang="en-US" altLang="zh-CN" sz="3600" dirty="0" smtClean="0">
                <a:solidFill>
                  <a:schemeClr val="tx1"/>
                </a:solidFill>
                <a:latin typeface="Arial Narrow"/>
                <a:ea typeface="华文细黑"/>
                <a:cs typeface="Arial Narrow"/>
              </a:rPr>
              <a:t>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无爱心的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“Loveless Church.”</a:t>
            </a:r>
          </a:p>
          <a:p>
            <a:pPr algn="l"/>
            <a:r>
              <a:rPr lang="zh-CN" altLang="en-US" sz="3600" b="1" dirty="0" smtClean="0">
                <a:solidFill>
                  <a:srgbClr val="008000"/>
                </a:solidFill>
                <a:latin typeface="华文细黑"/>
                <a:ea typeface="华文细黑"/>
                <a:cs typeface="华文细黑"/>
              </a:rPr>
              <a:t>经文</a:t>
            </a:r>
            <a:r>
              <a:rPr lang="en-US" altLang="zh-CN" sz="3600" b="1"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smtClean="0">
                <a:solidFill>
                  <a:srgbClr val="008000"/>
                </a:solidFill>
                <a:latin typeface="华文细黑"/>
                <a:ea typeface="华文细黑"/>
                <a:cs typeface="华文细黑"/>
              </a:rPr>
              <a:t>2:1-7</a:t>
            </a:r>
          </a:p>
          <a:p>
            <a:pPr algn="l"/>
            <a:r>
              <a:rPr lang="zh-TW" altLang="en-US" sz="3600" dirty="0" smtClean="0">
                <a:solidFill>
                  <a:srgbClr val="008000"/>
                </a:solidFill>
                <a:latin typeface="华文细黑"/>
                <a:ea typeface="华文细黑"/>
                <a:cs typeface="华文细黑"/>
              </a:rPr>
              <a:t>“</a:t>
            </a:r>
            <a:r>
              <a:rPr lang="zh-TW" altLang="en-US" sz="3600" dirty="0">
                <a:solidFill>
                  <a:srgbClr val="008000"/>
                </a:solidFill>
                <a:latin typeface="华文细黑"/>
                <a:ea typeface="华文细黑"/>
                <a:cs typeface="华文细黑"/>
              </a:rPr>
              <a:t>你把起初的爱心离弃了</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a:solidFill>
                  <a:srgbClr val="008000"/>
                </a:solidFill>
                <a:latin typeface="华文细黑"/>
                <a:ea typeface="华文细黑"/>
                <a:cs typeface="华文细黑"/>
              </a:rPr>
              <a:t>2</a:t>
            </a:r>
            <a:r>
              <a:rPr lang="en-US" altLang="zh-CN" sz="3600" b="1" dirty="0" smtClean="0">
                <a:solidFill>
                  <a:srgbClr val="008000"/>
                </a:solidFill>
                <a:latin typeface="华文细黑"/>
                <a:ea typeface="华文细黑"/>
                <a:cs typeface="华文细黑"/>
              </a:rPr>
              <a:t>:4)</a:t>
            </a:r>
            <a:endParaRPr lang="en-US" altLang="zh-TW" sz="3600" dirty="0" smtClean="0">
              <a:solidFill>
                <a:srgbClr val="008000"/>
              </a:solidFill>
              <a:latin typeface="华文细黑"/>
              <a:ea typeface="华文细黑"/>
              <a:cs typeface="华文细黑"/>
            </a:endParaRPr>
          </a:p>
          <a:p>
            <a:pPr algn="l"/>
            <a:r>
              <a:rPr lang="en-US" sz="3600" b="1" dirty="0" smtClean="0">
                <a:solidFill>
                  <a:srgbClr val="008000"/>
                </a:solidFill>
                <a:latin typeface="Arial Narrow"/>
                <a:ea typeface="华文细黑"/>
                <a:cs typeface="Arial Narrow"/>
              </a:rPr>
              <a:t>Text:Rev.2:1-7 </a:t>
            </a:r>
          </a:p>
          <a:p>
            <a:pPr algn="l"/>
            <a:r>
              <a:rPr lang="en-US" sz="3600" dirty="0" smtClean="0">
                <a:solidFill>
                  <a:srgbClr val="008000"/>
                </a:solidFill>
                <a:latin typeface="Arial Narrow"/>
                <a:cs typeface="Arial Narrow"/>
              </a:rPr>
              <a:t>“</a:t>
            </a:r>
            <a:r>
              <a:rPr lang="en-US" sz="3600" dirty="0">
                <a:solidFill>
                  <a:srgbClr val="008000"/>
                </a:solidFill>
                <a:latin typeface="Arial Narrow"/>
                <a:cs typeface="Arial Narrow"/>
              </a:rPr>
              <a:t>You have forsaken the love you had at </a:t>
            </a:r>
            <a:r>
              <a:rPr lang="en-US" sz="3600" dirty="0" smtClean="0">
                <a:solidFill>
                  <a:srgbClr val="008000"/>
                </a:solidFill>
                <a:latin typeface="Arial Narrow"/>
                <a:cs typeface="Arial Narrow"/>
              </a:rPr>
              <a:t>first.”(Rev.2:4) </a:t>
            </a:r>
            <a:endParaRPr lang="en-US" sz="3600" dirty="0">
              <a:solidFill>
                <a:srgbClr val="008000"/>
              </a:solidFill>
              <a:latin typeface="Arial Narrow"/>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4" name="Picture 3"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2" name="Picture 1"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870607"/>
            <a:ext cx="9137169" cy="6124754"/>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乙。一个分别为圣的教会</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知道你不能容忍恶人</a:t>
            </a:r>
            <a:r>
              <a:rPr lang="en-US"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(2:2b)</a:t>
            </a: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一）从假道分别为圣。“</a:t>
            </a:r>
            <a:r>
              <a:rPr lang="zh-TW" altLang="en-US" sz="2800" dirty="0">
                <a:solidFill>
                  <a:srgbClr val="FF0000"/>
                </a:solidFill>
                <a:latin typeface="华文细黑"/>
                <a:ea typeface="华文细黑"/>
                <a:cs typeface="华文细黑"/>
              </a:rPr>
              <a:t>你也曾试验那自称为使徒却不是使徒的，看出他们是假的</a:t>
            </a:r>
            <a:r>
              <a:rPr lang="zh-TW" altLang="en-US" sz="2800" dirty="0" smtClean="0">
                <a:solidFill>
                  <a:srgbClr val="FF0000"/>
                </a:solidFill>
                <a:latin typeface="华文细黑"/>
                <a:ea typeface="华文细黑"/>
                <a:cs typeface="华文细黑"/>
              </a:rPr>
              <a:t>来</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2:2c</a:t>
            </a:r>
            <a:r>
              <a:rPr lang="zh-CN" altLang="en-US" sz="2800" dirty="0" smtClean="0">
                <a:solidFill>
                  <a:srgbClr val="FF0000"/>
                </a:solidFill>
                <a:latin typeface="华文细黑"/>
                <a:ea typeface="华文细黑"/>
                <a:cs typeface="华文细黑"/>
              </a:rPr>
              <a:t>；约一</a:t>
            </a:r>
            <a:r>
              <a:rPr lang="en-US" altLang="zh-CN" sz="2800" dirty="0" smtClean="0">
                <a:solidFill>
                  <a:srgbClr val="FF0000"/>
                </a:solidFill>
                <a:latin typeface="华文细黑"/>
                <a:ea typeface="华文细黑"/>
                <a:cs typeface="华文细黑"/>
              </a:rPr>
              <a:t>4:1-3)</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二）从假行为分别为圣</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然而你还有一个可取的事，就是你恨恶尼哥拉一党人的行为，这也是我所恨恶</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2:6</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尼哥拉</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是“胜过人民”的意思。</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B. A separated Church.</a:t>
            </a:r>
            <a:r>
              <a:rPr lang="en-US" sz="2800" dirty="0">
                <a:latin typeface="Arial Narrow"/>
                <a:cs typeface="Arial Narrow"/>
              </a:rPr>
              <a:t> “I know that you cannot tolerate wicked people”(2:2b). </a:t>
            </a:r>
          </a:p>
          <a:p>
            <a:r>
              <a:rPr lang="en-US" sz="2800" dirty="0" smtClean="0">
                <a:latin typeface="Arial Narrow"/>
                <a:cs typeface="Arial Narrow"/>
              </a:rPr>
              <a:t>(1) Separate </a:t>
            </a:r>
            <a:r>
              <a:rPr lang="en-US" sz="2800" dirty="0">
                <a:latin typeface="Arial Narrow"/>
                <a:cs typeface="Arial Narrow"/>
              </a:rPr>
              <a:t>from false doctrine. “I know…that you have tested those who claim to be apostles but are not, and have found them false”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2:2c;1Jn.4:1-3).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 Separate from false deeds. “But you have this in your favor: You hate the practices of the </a:t>
            </a:r>
            <a:r>
              <a:rPr lang="en-US" sz="2800" dirty="0" err="1">
                <a:latin typeface="Arial Narrow"/>
                <a:cs typeface="Arial Narrow"/>
              </a:rPr>
              <a:t>Nicolaitans</a:t>
            </a:r>
            <a:r>
              <a:rPr lang="en-US" sz="2800" dirty="0">
                <a:latin typeface="Arial Narrow"/>
                <a:cs typeface="Arial Narrow"/>
              </a:rPr>
              <a:t>, which I also hate”(2:6). “</a:t>
            </a:r>
            <a:r>
              <a:rPr lang="en-US" sz="2800" dirty="0" err="1">
                <a:latin typeface="Arial Narrow"/>
                <a:cs typeface="Arial Narrow"/>
              </a:rPr>
              <a:t>Nicolaitan</a:t>
            </a:r>
            <a:r>
              <a:rPr lang="en-US" sz="2800" dirty="0">
                <a:latin typeface="Arial Narrow"/>
                <a:cs typeface="Arial Narrow"/>
              </a:rPr>
              <a:t>” means “to conquer the people.</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5"/>
            <a:ext cx="9144000" cy="870735"/>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954107"/>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87544" y="233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3970318"/>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甲。一个坚定的教会。“</a:t>
            </a:r>
            <a:r>
              <a:rPr lang="zh-TW" altLang="en-US" sz="2800" dirty="0">
                <a:solidFill>
                  <a:srgbClr val="FF0000"/>
                </a:solidFill>
                <a:latin typeface="华文细黑"/>
                <a:ea typeface="华文细黑"/>
                <a:cs typeface="华文细黑"/>
              </a:rPr>
              <a:t>你也能忍耐，曾为我的名劳苦，</a:t>
            </a:r>
            <a:r>
              <a:rPr lang="zh-TW" altLang="en-US" sz="2800" dirty="0" smtClean="0">
                <a:solidFill>
                  <a:srgbClr val="FF0000"/>
                </a:solidFill>
                <a:latin typeface="华文细黑"/>
                <a:ea typeface="华文细黑"/>
                <a:cs typeface="华文细黑"/>
              </a:rPr>
              <a:t>并不乏倦</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2:3</a:t>
            </a:r>
            <a:r>
              <a:rPr lang="zh-CN" altLang="en-US" sz="2800" dirty="0" smtClean="0">
                <a:solidFill>
                  <a:srgbClr val="FF0000"/>
                </a:solidFill>
                <a:latin typeface="华文细黑"/>
                <a:ea typeface="华文细黑"/>
                <a:cs typeface="华文细黑"/>
              </a:rPr>
              <a:t>）。他们忍耐负轭</a:t>
            </a:r>
            <a:r>
              <a:rPr lang="zh-CN" altLang="en-US" sz="2800" dirty="0">
                <a:solidFill>
                  <a:srgbClr val="FF0000"/>
                </a:solidFill>
                <a:latin typeface="华文细黑"/>
                <a:ea typeface="华文细黑"/>
                <a:cs typeface="华文细黑"/>
              </a:rPr>
              <a:t>，劳苦且不倦乏</a:t>
            </a:r>
            <a:r>
              <a:rPr lang="en-US"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。外面（在他们的工作上）他们好像完美，但是里面（在他们的心）他们有问题。</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C. A steadfast Church.</a:t>
            </a:r>
            <a:r>
              <a:rPr lang="en-US" sz="2800" dirty="0">
                <a:latin typeface="Arial Narrow"/>
                <a:cs typeface="Arial Narrow"/>
              </a:rPr>
              <a:t> “You have persevered and have endured hardships for my </a:t>
            </a:r>
            <a:r>
              <a:rPr lang="en-US" sz="2800" dirty="0" err="1">
                <a:latin typeface="Arial Narrow"/>
                <a:cs typeface="Arial Narrow"/>
              </a:rPr>
              <a:t>name,and</a:t>
            </a:r>
            <a:r>
              <a:rPr lang="en-US" sz="2800" dirty="0">
                <a:latin typeface="Arial Narrow"/>
                <a:cs typeface="Arial Narrow"/>
              </a:rPr>
              <a:t> have not grown weary”(2:3).They patiently </a:t>
            </a:r>
            <a:r>
              <a:rPr lang="en-US" sz="2800" dirty="0" smtClean="0">
                <a:latin typeface="Arial Narrow"/>
                <a:cs typeface="Arial Narrow"/>
              </a:rPr>
              <a:t>bore </a:t>
            </a:r>
            <a:r>
              <a:rPr lang="en-US" sz="2800" dirty="0">
                <a:latin typeface="Arial Narrow"/>
                <a:cs typeface="Arial Narrow"/>
              </a:rPr>
              <a:t>their burdens and toiled without fainting. Outwardly(in their works) they seemed </a:t>
            </a:r>
            <a:r>
              <a:rPr lang="en-US" sz="2800" dirty="0" err="1">
                <a:latin typeface="Arial Narrow"/>
                <a:cs typeface="Arial Narrow"/>
              </a:rPr>
              <a:t>perfect,but</a:t>
            </a:r>
            <a:r>
              <a:rPr lang="en-US" sz="2800" dirty="0">
                <a:latin typeface="Arial Narrow"/>
                <a:cs typeface="Arial Narrow"/>
              </a:rPr>
              <a:t> inwardly(in </a:t>
            </a:r>
            <a:r>
              <a:rPr lang="en-US" sz="2800" dirty="0" smtClean="0">
                <a:latin typeface="Arial Narrow"/>
                <a:cs typeface="Arial Narrow"/>
              </a:rPr>
              <a:t>the</a:t>
            </a:r>
            <a:r>
              <a:rPr lang="en-US" altLang="zh-CN" sz="2800" dirty="0" smtClean="0">
                <a:latin typeface="Arial Narrow"/>
                <a:cs typeface="Arial Narrow"/>
              </a:rPr>
              <a:t>ir</a:t>
            </a:r>
            <a:r>
              <a:rPr lang="en-US" sz="2800" dirty="0" smtClean="0">
                <a:latin typeface="Arial Narrow"/>
                <a:cs typeface="Arial Narrow"/>
              </a:rPr>
              <a:t> </a:t>
            </a:r>
            <a:r>
              <a:rPr lang="en-US" sz="2800" dirty="0">
                <a:latin typeface="Arial Narrow"/>
                <a:cs typeface="Arial Narrow"/>
              </a:rPr>
              <a:t>heart) they had </a:t>
            </a:r>
            <a:r>
              <a:rPr lang="en-US" sz="2800" dirty="0" smtClean="0">
                <a:latin typeface="Arial Narrow"/>
                <a:cs typeface="Arial Narrow"/>
              </a:rPr>
              <a:t>problems.</a:t>
            </a:r>
            <a:endParaRPr lang="en-US" sz="2800" dirty="0">
              <a:latin typeface="Arial Narrow"/>
              <a:cs typeface="Arial Narrow"/>
            </a:endParaRP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endParaRPr lang="en-US" altLang="zh-CN" sz="2800" b="1" dirty="0">
              <a:solidFill>
                <a:srgbClr val="FF0000"/>
              </a:solidFill>
              <a:latin typeface="华文细黑"/>
              <a:ea typeface="华文细黑"/>
              <a:cs typeface="华文细黑"/>
            </a:endParaRPr>
          </a:p>
          <a:p>
            <a:r>
              <a:rPr lang="en-US" sz="2800" b="1" dirty="0">
                <a:latin typeface="Arial Narrow"/>
                <a:cs typeface="Arial Narrow"/>
              </a:rPr>
              <a:t>1. Christ’s commendation.</a:t>
            </a:r>
            <a:endParaRPr lang="en-US" sz="2800" dirty="0">
              <a:latin typeface="Arial Narrow"/>
              <a:cs typeface="Arial Narrow"/>
            </a:endParaRPr>
          </a:p>
        </p:txBody>
      </p:sp>
      <p:sp>
        <p:nvSpPr>
          <p:cNvPr id="6" name="TextBox 5"/>
          <p:cNvSpPr txBox="1"/>
          <p:nvPr/>
        </p:nvSpPr>
        <p:spPr>
          <a:xfrm>
            <a:off x="8587544" y="66777"/>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1720407" y="4661478"/>
            <a:ext cx="5736906" cy="2196521"/>
          </a:xfrm>
          <a:prstGeom prst="rect">
            <a:avLst/>
          </a:prstGeom>
        </p:spPr>
      </p:pic>
    </p:spTree>
    <p:extLst>
      <p:ext uri="{BB962C8B-B14F-4D97-AF65-F5344CB8AC3E}">
        <p14:creationId xmlns:p14="http://schemas.microsoft.com/office/powerpoint/2010/main" val="113465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389507"/>
            <a:ext cx="9137169" cy="6555642"/>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然而有一件事我要责备你，就是你把起初的爱心离弃</a:t>
            </a:r>
            <a:r>
              <a:rPr lang="zh-TW" altLang="en-US" sz="2800" dirty="0" smtClean="0">
                <a:solidFill>
                  <a:srgbClr val="FF0000"/>
                </a:solidFill>
                <a:latin typeface="华文细黑"/>
                <a:ea typeface="华文细黑"/>
                <a:cs typeface="华文细黑"/>
              </a:rPr>
              <a:t>了</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2:4</a:t>
            </a:r>
            <a:r>
              <a:rPr lang="zh-CN" altLang="en-US" sz="2800" dirty="0" smtClean="0">
                <a:solidFill>
                  <a:srgbClr val="FF0000"/>
                </a:solidFill>
                <a:latin typeface="华文细黑"/>
                <a:ea typeface="华文细黑"/>
                <a:cs typeface="华文细黑"/>
              </a:rPr>
              <a:t>）。只有一个责备，但是很严重。虽然以弗所信徒爱主，但是他们失去了起初自发</a:t>
            </a:r>
            <a:r>
              <a:rPr lang="zh-CN" altLang="en-US" sz="2800" dirty="0">
                <a:solidFill>
                  <a:srgbClr val="FF0000"/>
                </a:solidFill>
                <a:latin typeface="华文细黑"/>
                <a:ea typeface="华文细黑"/>
                <a:cs typeface="华文细黑"/>
              </a:rPr>
              <a:t>的爱心</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甲。婚姻的榜样</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夫妇开始彼此把对方认为</a:t>
            </a:r>
            <a:r>
              <a:rPr lang="zh-CN" altLang="en-US" sz="2800" dirty="0">
                <a:solidFill>
                  <a:srgbClr val="FF0000"/>
                </a:solidFill>
                <a:latin typeface="华文细黑"/>
                <a:ea typeface="华文细黑"/>
                <a:cs typeface="华文细黑"/>
              </a:rPr>
              <a:t>是理所</a:t>
            </a:r>
            <a:r>
              <a:rPr lang="zh-CN" altLang="en-US" sz="2800" dirty="0" smtClean="0">
                <a:solidFill>
                  <a:srgbClr val="FF0000"/>
                </a:solidFill>
                <a:latin typeface="华文细黑"/>
                <a:ea typeface="华文细黑"/>
                <a:cs typeface="华文细黑"/>
              </a:rPr>
              <a:t>当然的。</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蜜月的爱</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变成</a:t>
            </a:r>
            <a:r>
              <a:rPr lang="en-US" altLang="zh-CN"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婚</a:t>
            </a:r>
            <a:r>
              <a:rPr lang="zh-CN" altLang="en-US" sz="2800" dirty="0" smtClean="0">
                <a:solidFill>
                  <a:srgbClr val="FF0000"/>
                </a:solidFill>
                <a:latin typeface="华文细黑"/>
                <a:ea typeface="华文细黑"/>
                <a:cs typeface="华文细黑"/>
              </a:rPr>
              <a:t>后的例行公事</a:t>
            </a:r>
            <a:r>
              <a:rPr lang="zh-CN"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p>
          <a:p>
            <a:r>
              <a:rPr lang="zh-CN" altLang="en-US" sz="2800" dirty="0" smtClean="0">
                <a:solidFill>
                  <a:srgbClr val="FF0000"/>
                </a:solidFill>
                <a:latin typeface="华文细黑"/>
                <a:ea typeface="华文细黑"/>
                <a:cs typeface="华文细黑"/>
              </a:rPr>
              <a:t>乙。基督徒的榜样。信徒开始把神的恩典认为</a:t>
            </a:r>
            <a:r>
              <a:rPr lang="zh-CN" altLang="en-US" sz="2800" dirty="0">
                <a:solidFill>
                  <a:srgbClr val="FF0000"/>
                </a:solidFill>
                <a:latin typeface="华文细黑"/>
                <a:ea typeface="华文细黑"/>
                <a:cs typeface="华文细黑"/>
              </a:rPr>
              <a:t>是理所</a:t>
            </a:r>
            <a:r>
              <a:rPr lang="zh-CN" altLang="en-US" sz="2800" dirty="0" smtClean="0">
                <a:solidFill>
                  <a:srgbClr val="FF0000"/>
                </a:solidFill>
                <a:latin typeface="华文细黑"/>
                <a:ea typeface="华文细黑"/>
                <a:cs typeface="华文细黑"/>
              </a:rPr>
              <a:t>当然的。“起初的爱”变成“基督徒的</a:t>
            </a:r>
            <a:r>
              <a:rPr lang="zh-CN" altLang="en-US" sz="2800" dirty="0">
                <a:solidFill>
                  <a:srgbClr val="FF0000"/>
                </a:solidFill>
                <a:latin typeface="华文细黑"/>
                <a:ea typeface="华文细黑"/>
                <a:cs typeface="华文细黑"/>
              </a:rPr>
              <a:t>例行公事</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Yet I hold this against you: You have forsaken the love you had at first”(2:4). Only one condemnation, but it serious. Although the Ephesians believers loved the Lord, they had lost the spontaneous sparkle of their </a:t>
            </a:r>
            <a:r>
              <a:rPr lang="en-US" sz="2800" dirty="0" smtClean="0">
                <a:latin typeface="Arial Narrow"/>
                <a:cs typeface="Arial Narrow"/>
              </a:rPr>
              <a:t>first love.</a:t>
            </a:r>
            <a:endParaRPr lang="en-US" sz="2800" dirty="0">
              <a:latin typeface="Arial Narrow"/>
              <a:cs typeface="Arial Narrow"/>
            </a:endParaRPr>
          </a:p>
          <a:p>
            <a:r>
              <a:rPr lang="en-US" sz="2800" dirty="0">
                <a:latin typeface="Arial Narrow"/>
                <a:cs typeface="Arial Narrow"/>
              </a:rPr>
              <a:t>A. Illustrated by marriage. Husband and wife begin taking each other for granted. “Honeymoon love” becomes “routine married life.”  </a:t>
            </a:r>
          </a:p>
          <a:p>
            <a:r>
              <a:rPr lang="en-US" sz="2800" dirty="0">
                <a:latin typeface="Arial Narrow"/>
                <a:cs typeface="Arial Narrow"/>
              </a:rPr>
              <a:t>B. Illustrated by Christians. Believers begin taking God’s grace for granted. “First love experience” becomes “routine Christian life.”</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3778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应用：</a:t>
            </a:r>
            <a:r>
              <a:rPr lang="zh-CN" altLang="en-US" sz="2800" dirty="0">
                <a:solidFill>
                  <a:srgbClr val="FF0000"/>
                </a:solidFill>
                <a:latin typeface="华文细黑"/>
                <a:ea typeface="华文细黑"/>
                <a:cs typeface="华文细黑"/>
              </a:rPr>
              <a:t>以弗所书至少有</a:t>
            </a:r>
            <a:r>
              <a:rPr lang="en-US" sz="2800" dirty="0">
                <a:solidFill>
                  <a:srgbClr val="FF0000"/>
                </a:solidFill>
                <a:latin typeface="华文细黑"/>
                <a:ea typeface="华文细黑"/>
                <a:cs typeface="华文细黑"/>
              </a:rPr>
              <a:t>20</a:t>
            </a:r>
            <a:r>
              <a:rPr lang="zh-CN" altLang="en-US" sz="2800" dirty="0">
                <a:solidFill>
                  <a:srgbClr val="FF0000"/>
                </a:solidFill>
                <a:latin typeface="华文细黑"/>
                <a:ea typeface="华文细黑"/>
                <a:cs typeface="华文细黑"/>
              </a:rPr>
              <a:t>次提到“爱</a:t>
            </a:r>
            <a:r>
              <a:rPr lang="zh-CN" altLang="en-US" sz="2800" dirty="0" smtClean="0">
                <a:solidFill>
                  <a:srgbClr val="FF0000"/>
                </a:solidFill>
                <a:latin typeface="华文细黑"/>
                <a:ea typeface="华文细黑"/>
                <a:cs typeface="华文细黑"/>
              </a:rPr>
              <a:t>”。什么是“起初的爱”？</a:t>
            </a:r>
            <a:r>
              <a:rPr lang="zh-CN" altLang="en-US" sz="2800" dirty="0">
                <a:solidFill>
                  <a:srgbClr val="FF0000"/>
                </a:solidFill>
                <a:latin typeface="华文细黑"/>
                <a:ea typeface="华文细黑"/>
                <a:cs typeface="华文细黑"/>
              </a:rPr>
              <a:t>它是对</a:t>
            </a:r>
            <a:r>
              <a:rPr lang="zh-CN" altLang="en-US" sz="2800" dirty="0" smtClean="0">
                <a:solidFill>
                  <a:srgbClr val="FF0000"/>
                </a:solidFill>
                <a:latin typeface="华文细黑"/>
                <a:ea typeface="华文细黑"/>
                <a:cs typeface="华文细黑"/>
              </a:rPr>
              <a:t>基督的热爱。这</a:t>
            </a:r>
            <a:r>
              <a:rPr lang="zh-CN" altLang="en-US" sz="2800" dirty="0">
                <a:solidFill>
                  <a:srgbClr val="FF0000"/>
                </a:solidFill>
                <a:latin typeface="华文细黑"/>
                <a:ea typeface="华文细黑"/>
                <a:cs typeface="华文细黑"/>
              </a:rPr>
              <a:t>常常</a:t>
            </a:r>
            <a:r>
              <a:rPr lang="zh-CN" altLang="en-US" sz="2800" dirty="0" smtClean="0">
                <a:solidFill>
                  <a:srgbClr val="FF0000"/>
                </a:solidFill>
                <a:latin typeface="华文细黑"/>
                <a:ea typeface="华文细黑"/>
                <a:cs typeface="华文细黑"/>
              </a:rPr>
              <a:t>是初信者的</a:t>
            </a:r>
            <a:r>
              <a:rPr lang="zh-CN" altLang="en-US" sz="2800" dirty="0">
                <a:solidFill>
                  <a:srgbClr val="FF0000"/>
                </a:solidFill>
                <a:latin typeface="华文细黑"/>
                <a:ea typeface="华文细黑"/>
                <a:cs typeface="华文细黑"/>
              </a:rPr>
              <a:t>特征</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热情的、个人的、不受压抑的、兴奋的和公开的</a:t>
            </a:r>
            <a:r>
              <a:rPr lang="zh-CN" altLang="en-US" sz="2800" dirty="0" smtClean="0">
                <a:solidFill>
                  <a:srgbClr val="FF0000"/>
                </a:solidFill>
                <a:latin typeface="华文细黑"/>
                <a:ea typeface="华文细黑"/>
                <a:cs typeface="华文细黑"/>
              </a:rPr>
              <a:t>展示。</a:t>
            </a:r>
            <a:r>
              <a:rPr lang="zh-CN" altLang="en-US" sz="2800" dirty="0">
                <a:solidFill>
                  <a:srgbClr val="FF0000"/>
                </a:solidFill>
                <a:latin typeface="华文细黑"/>
                <a:ea typeface="华文细黑"/>
                <a:cs typeface="华文细黑"/>
              </a:rPr>
              <a:t>虽然成熟婚姻之爱能随着年月的增长而深化醇厚，但另一方面，“蜜月期”的新鲜、</a:t>
            </a:r>
            <a:r>
              <a:rPr lang="zh-CN" altLang="en-US" sz="2800" dirty="0" smtClean="0">
                <a:solidFill>
                  <a:srgbClr val="FF0000"/>
                </a:solidFill>
                <a:latin typeface="华文细黑"/>
                <a:ea typeface="华文细黑"/>
                <a:cs typeface="华文细黑"/>
              </a:rPr>
              <a:t>兴奋之爱也应该永远不要失去</a:t>
            </a:r>
            <a:r>
              <a:rPr lang="zh-CN" altLang="en-US" sz="2800" dirty="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a:p>
            <a:r>
              <a:rPr lang="en-US" sz="2800" b="1" dirty="0" smtClean="0">
                <a:latin typeface="Arial Narrow"/>
                <a:cs typeface="Arial Narrow"/>
              </a:rPr>
              <a:t>Application</a:t>
            </a:r>
            <a:r>
              <a:rPr lang="en-US" sz="2800" b="1" dirty="0">
                <a:latin typeface="Arial Narrow"/>
                <a:cs typeface="Arial Narrow"/>
              </a:rPr>
              <a:t>:</a:t>
            </a:r>
            <a:r>
              <a:rPr lang="en-US" sz="2800" dirty="0">
                <a:latin typeface="Arial Narrow"/>
                <a:cs typeface="Arial Narrow"/>
              </a:rPr>
              <a:t> The book of Ephesians has at least 20 references to “love”. </a:t>
            </a:r>
            <a:r>
              <a:rPr lang="en-US" sz="2800" dirty="0" smtClean="0">
                <a:latin typeface="Arial Narrow"/>
                <a:cs typeface="Arial Narrow"/>
              </a:rPr>
              <a:t>What </a:t>
            </a:r>
            <a:r>
              <a:rPr lang="en-US" sz="2800" dirty="0">
                <a:latin typeface="Arial Narrow"/>
                <a:cs typeface="Arial Narrow"/>
              </a:rPr>
              <a:t>is “first love”? It is the devotion to Christ that so </a:t>
            </a:r>
            <a:r>
              <a:rPr lang="en-US" sz="2800" dirty="0" smtClean="0">
                <a:latin typeface="Arial Narrow"/>
                <a:cs typeface="Arial Narrow"/>
              </a:rPr>
              <a:t>often </a:t>
            </a:r>
            <a:r>
              <a:rPr lang="en-US" sz="2800" dirty="0">
                <a:latin typeface="Arial Narrow"/>
                <a:cs typeface="Arial Narrow"/>
              </a:rPr>
              <a:t>characterizes the new believer: fervent, personal, uninhibited, excited, and openly displayed. While it is true that mature married love deepens and grow richer, it is also true that it should never lose the excitement and wonder of those “honeymoon days.</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2.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1646874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262980"/>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“所以应当回想你是从那</a:t>
            </a:r>
            <a:r>
              <a:rPr lang="zh-CN" altLang="en-US" sz="2800" dirty="0" smtClean="0">
                <a:solidFill>
                  <a:srgbClr val="FF0000"/>
                </a:solidFill>
                <a:latin typeface="华文细黑"/>
                <a:ea typeface="华文细黑"/>
                <a:cs typeface="华文细黑"/>
              </a:rPr>
              <a:t>哪</a:t>
            </a:r>
            <a:r>
              <a:rPr lang="zh-TW" altLang="en-US" sz="2800" dirty="0" smtClean="0">
                <a:solidFill>
                  <a:srgbClr val="FF0000"/>
                </a:solidFill>
                <a:latin typeface="华文细黑"/>
                <a:ea typeface="华文细黑"/>
                <a:cs typeface="华文细黑"/>
              </a:rPr>
              <a:t>坠落</a:t>
            </a:r>
            <a:r>
              <a:rPr lang="zh-TW" altLang="en-US" sz="2800" dirty="0">
                <a:solidFill>
                  <a:srgbClr val="FF0000"/>
                </a:solidFill>
                <a:latin typeface="华文细黑"/>
                <a:ea typeface="华文细黑"/>
                <a:cs typeface="华文细黑"/>
              </a:rPr>
              <a:t>的，并要悔改，行起初所行的事。你若不悔改，我就临到你那里，把你</a:t>
            </a:r>
            <a:r>
              <a:rPr lang="zh-TW" altLang="en-US" sz="2800" dirty="0" smtClean="0">
                <a:solidFill>
                  <a:srgbClr val="FF0000"/>
                </a:solidFill>
                <a:latin typeface="华文细黑"/>
                <a:ea typeface="华文细黑"/>
                <a:cs typeface="华文细黑"/>
              </a:rPr>
              <a:t>的灯台从原处挪去”（</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:5</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甲。</a:t>
            </a:r>
            <a:r>
              <a:rPr lang="zh-TW" altLang="en-US" sz="2800" dirty="0" smtClean="0">
                <a:solidFill>
                  <a:srgbClr val="FF0000"/>
                </a:solidFill>
                <a:latin typeface="华文细黑"/>
                <a:ea typeface="华文细黑"/>
                <a:cs typeface="华文细黑"/>
              </a:rPr>
              <a:t>回想</a:t>
            </a:r>
            <a:r>
              <a:rPr lang="zh-CN" altLang="en-US" sz="2800" dirty="0" smtClean="0">
                <a:solidFill>
                  <a:srgbClr val="FF0000"/>
                </a:solidFill>
                <a:latin typeface="华文细黑"/>
                <a:ea typeface="华文细黑"/>
                <a:cs typeface="华文细黑"/>
              </a:rPr>
              <a:t>（“继续回想”）。我跟基督一天一天的交通和爱怎么样？有没有变冷（太</a:t>
            </a:r>
            <a:r>
              <a:rPr lang="en-US" altLang="zh-CN" sz="2800" dirty="0" smtClean="0">
                <a:solidFill>
                  <a:srgbClr val="FF0000"/>
                </a:solidFill>
                <a:latin typeface="华文细黑"/>
                <a:ea typeface="华文细黑"/>
                <a:cs typeface="华文细黑"/>
              </a:rPr>
              <a:t>24:12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Consider how far you have fallen! Repent and do the things you did at first. If you do not repent, I will come to you and remove your lampstand from its place”(2:5).</a:t>
            </a:r>
          </a:p>
          <a:p>
            <a:r>
              <a:rPr lang="en-US" sz="2800" dirty="0" smtClean="0">
                <a:latin typeface="Arial Narrow"/>
                <a:cs typeface="Arial Narrow"/>
              </a:rPr>
              <a:t>A. Remember </a:t>
            </a:r>
            <a:r>
              <a:rPr lang="en-US" sz="2800" dirty="0">
                <a:latin typeface="Arial Narrow"/>
                <a:cs typeface="Arial Narrow"/>
              </a:rPr>
              <a:t>(“keep on remembering”). </a:t>
            </a:r>
            <a:endParaRPr lang="en-US" sz="2800" dirty="0" smtClean="0">
              <a:latin typeface="Arial Narrow"/>
              <a:cs typeface="Arial Narrow"/>
            </a:endParaRPr>
          </a:p>
          <a:p>
            <a:r>
              <a:rPr lang="en-US" sz="2800" dirty="0" smtClean="0">
                <a:latin typeface="Arial Narrow"/>
                <a:cs typeface="Arial Narrow"/>
              </a:rPr>
              <a:t>How </a:t>
            </a:r>
            <a:r>
              <a:rPr lang="en-US" sz="2800" dirty="0">
                <a:latin typeface="Arial Narrow"/>
                <a:cs typeface="Arial Narrow"/>
              </a:rPr>
              <a:t>is my day-by-day fellowship </a:t>
            </a:r>
            <a:endParaRPr lang="en-US" sz="2800" dirty="0" smtClean="0">
              <a:latin typeface="Arial Narrow"/>
              <a:cs typeface="Arial Narrow"/>
            </a:endParaRPr>
          </a:p>
          <a:p>
            <a:r>
              <a:rPr lang="en-US" sz="2800" dirty="0" smtClean="0">
                <a:latin typeface="Arial Narrow"/>
                <a:cs typeface="Arial Narrow"/>
              </a:rPr>
              <a:t>and </a:t>
            </a:r>
            <a:r>
              <a:rPr lang="en-US" sz="2800" dirty="0">
                <a:latin typeface="Arial Narrow"/>
                <a:cs typeface="Arial Narrow"/>
              </a:rPr>
              <a:t>love for Christ? Has it grown </a:t>
            </a:r>
            <a:r>
              <a:rPr lang="en-US" sz="2800" dirty="0" smtClean="0">
                <a:latin typeface="Arial Narrow"/>
                <a:cs typeface="Arial Narrow"/>
              </a:rPr>
              <a:t>cold</a:t>
            </a:r>
          </a:p>
          <a:p>
            <a:r>
              <a:rPr lang="en-US" sz="2800" dirty="0" smtClean="0">
                <a:latin typeface="Arial Narrow"/>
                <a:cs typeface="Arial Narrow"/>
              </a:rPr>
              <a:t>(</a:t>
            </a:r>
            <a:r>
              <a:rPr lang="en-US" sz="2800" dirty="0">
                <a:latin typeface="Arial Narrow"/>
                <a:cs typeface="Arial Narrow"/>
              </a:rPr>
              <a:t>Matt.24:12)?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3.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486400" y="4114800"/>
            <a:ext cx="3657600" cy="2743200"/>
          </a:xfrm>
          <a:prstGeom prst="rect">
            <a:avLst/>
          </a:prstGeom>
        </p:spPr>
      </p:pic>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693867"/>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乙。悔改。改变我们的思想</a:t>
            </a:r>
            <a:r>
              <a:rPr lang="zh-CN" altLang="en-US" sz="2800" dirty="0">
                <a:solidFill>
                  <a:srgbClr val="FF0000"/>
                </a:solidFill>
                <a:latin typeface="华文细黑"/>
                <a:ea typeface="华文细黑"/>
                <a:cs typeface="华文细黑"/>
              </a:rPr>
              <a:t>并承认我们的罪。从冷淡和不关心他人（无情），变成与基督恢复生命的关系。</a:t>
            </a:r>
            <a:endParaRPr lang="en-US" sz="2800" dirty="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恢复关系。</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丙。</a:t>
            </a:r>
            <a:r>
              <a:rPr lang="zh-TW" altLang="en-US" sz="2800" dirty="0">
                <a:solidFill>
                  <a:srgbClr val="FF0000"/>
                </a:solidFill>
                <a:latin typeface="华文细黑"/>
                <a:ea typeface="华文细黑"/>
                <a:cs typeface="华文细黑"/>
              </a:rPr>
              <a:t>行起</a:t>
            </a:r>
            <a:r>
              <a:rPr lang="zh-TW" altLang="en-US" sz="2800" dirty="0" smtClean="0">
                <a:solidFill>
                  <a:srgbClr val="FF0000"/>
                </a:solidFill>
                <a:latin typeface="华文细黑"/>
                <a:ea typeface="华文细黑"/>
                <a:cs typeface="华文细黑"/>
              </a:rPr>
              <a:t>初所行的事</a:t>
            </a:r>
            <a:r>
              <a:rPr lang="zh-CN" altLang="en-US" sz="2800" dirty="0" smtClean="0">
                <a:solidFill>
                  <a:srgbClr val="FF0000"/>
                </a:solidFill>
                <a:latin typeface="华文细黑"/>
                <a:ea typeface="华文细黑"/>
                <a:cs typeface="华文细黑"/>
              </a:rPr>
              <a:t>。恢复关系。“</a:t>
            </a:r>
            <a:r>
              <a:rPr lang="zh-TW" altLang="en-US" sz="2800" dirty="0">
                <a:solidFill>
                  <a:srgbClr val="FF0000"/>
                </a:solidFill>
                <a:latin typeface="华文细黑"/>
                <a:ea typeface="华文细黑"/>
                <a:cs typeface="华文细黑"/>
              </a:rPr>
              <a:t>你们若爱我，就必遵守我的</a:t>
            </a:r>
            <a:r>
              <a:rPr lang="zh-TW" altLang="en-US" sz="2800" dirty="0" smtClean="0">
                <a:solidFill>
                  <a:srgbClr val="FF0000"/>
                </a:solidFill>
                <a:latin typeface="华文细黑"/>
                <a:ea typeface="华文细黑"/>
                <a:cs typeface="华文细黑"/>
              </a:rPr>
              <a:t>命令</a:t>
            </a:r>
            <a:r>
              <a:rPr lang="zh-CN" altLang="en-US" sz="2800" dirty="0" smtClean="0">
                <a:solidFill>
                  <a:srgbClr val="FF0000"/>
                </a:solidFill>
                <a:latin typeface="华文细黑"/>
                <a:ea typeface="华文细黑"/>
                <a:cs typeface="华文细黑"/>
              </a:rPr>
              <a:t>”（约</a:t>
            </a:r>
            <a:r>
              <a:rPr lang="en-US" altLang="zh-CN" sz="2800" dirty="0" smtClean="0">
                <a:solidFill>
                  <a:srgbClr val="FF0000"/>
                </a:solidFill>
                <a:latin typeface="华文细黑"/>
                <a:ea typeface="华文细黑"/>
                <a:cs typeface="华文细黑"/>
              </a:rPr>
              <a:t>14:15</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应用：彼得的故事：从“我不会否认你”到“</a:t>
            </a:r>
            <a:r>
              <a:rPr lang="en-US" altLang="zh-CN" sz="2800" dirty="0" smtClean="0">
                <a:solidFill>
                  <a:srgbClr val="FF0000"/>
                </a:solidFill>
                <a:latin typeface="华文细黑"/>
                <a:ea typeface="华文细黑"/>
                <a:cs typeface="华文细黑"/>
              </a:rPr>
              <a:t>3</a:t>
            </a:r>
            <a:r>
              <a:rPr lang="zh-CN" altLang="en-US" sz="2800" dirty="0" smtClean="0">
                <a:solidFill>
                  <a:srgbClr val="FF0000"/>
                </a:solidFill>
                <a:latin typeface="华文细黑"/>
                <a:ea typeface="华文细黑"/>
                <a:cs typeface="华文细黑"/>
              </a:rPr>
              <a:t>次否认”到</a:t>
            </a:r>
            <a:r>
              <a:rPr lang="en-US" altLang="zh-CN" sz="2800" dirty="0" smtClean="0">
                <a:solidFill>
                  <a:srgbClr val="FF0000"/>
                </a:solidFill>
                <a:latin typeface="华文细黑"/>
                <a:ea typeface="华文细黑"/>
                <a:cs typeface="华文细黑"/>
              </a:rPr>
              <a:t>3</a:t>
            </a:r>
            <a:r>
              <a:rPr lang="zh-CN" altLang="en-US" sz="2800" dirty="0" smtClean="0">
                <a:solidFill>
                  <a:srgbClr val="FF0000"/>
                </a:solidFill>
                <a:latin typeface="华文细黑"/>
                <a:ea typeface="华文细黑"/>
                <a:cs typeface="华文细黑"/>
              </a:rPr>
              <a:t>次承认他对基督的爱（约</a:t>
            </a:r>
            <a:r>
              <a:rPr lang="en-US" altLang="zh-CN" sz="2800" dirty="0" smtClean="0">
                <a:solidFill>
                  <a:srgbClr val="FF0000"/>
                </a:solidFill>
                <a:latin typeface="华文细黑"/>
                <a:ea typeface="华文细黑"/>
                <a:cs typeface="华文细黑"/>
              </a:rPr>
              <a:t>21:15-17</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B. Repent. Change our minds and confess our </a:t>
            </a:r>
            <a:r>
              <a:rPr lang="en-US" sz="2800" dirty="0" err="1">
                <a:latin typeface="Arial Narrow"/>
                <a:cs typeface="Arial Narrow"/>
              </a:rPr>
              <a:t>sins.Turn</a:t>
            </a:r>
            <a:r>
              <a:rPr lang="en-US" sz="2800" dirty="0">
                <a:latin typeface="Arial Narrow"/>
                <a:cs typeface="Arial Narrow"/>
              </a:rPr>
              <a:t> back from coldness and indifference(apathy) to a vital relationship with Christ. </a:t>
            </a:r>
          </a:p>
          <a:p>
            <a:r>
              <a:rPr lang="en-US" sz="2800" dirty="0">
                <a:latin typeface="Arial Narrow"/>
                <a:cs typeface="Arial Narrow"/>
              </a:rPr>
              <a:t>C. Repeat. Restore </a:t>
            </a:r>
            <a:r>
              <a:rPr lang="en-US" sz="2800" dirty="0" err="1">
                <a:latin typeface="Arial Narrow"/>
                <a:cs typeface="Arial Narrow"/>
              </a:rPr>
              <a:t>fellowship.“If</a:t>
            </a:r>
            <a:r>
              <a:rPr lang="en-US" sz="2800" dirty="0">
                <a:latin typeface="Arial Narrow"/>
                <a:cs typeface="Arial Narrow"/>
              </a:rPr>
              <a:t> you love me, keep my commands</a:t>
            </a:r>
            <a:r>
              <a:rPr lang="en-US" sz="2800" dirty="0" smtClean="0">
                <a:latin typeface="Arial Narrow"/>
                <a:cs typeface="Arial Narrow"/>
              </a:rPr>
              <a:t>” </a:t>
            </a:r>
          </a:p>
          <a:p>
            <a:r>
              <a:rPr lang="en-US" sz="2800" dirty="0" smtClean="0">
                <a:latin typeface="Arial Narrow"/>
                <a:cs typeface="Arial Narrow"/>
              </a:rPr>
              <a:t>(</a:t>
            </a:r>
            <a:r>
              <a:rPr lang="en-US" sz="2800" dirty="0">
                <a:latin typeface="Arial Narrow"/>
                <a:cs typeface="Arial Narrow"/>
              </a:rPr>
              <a:t>Jn.14:15). </a:t>
            </a:r>
          </a:p>
          <a:p>
            <a:r>
              <a:rPr lang="en-US" sz="2800" b="1" dirty="0" err="1">
                <a:latin typeface="Arial Narrow"/>
                <a:cs typeface="Arial Narrow"/>
              </a:rPr>
              <a:t>Application:</a:t>
            </a:r>
            <a:r>
              <a:rPr lang="en-US" sz="2800" dirty="0" err="1">
                <a:latin typeface="Arial Narrow"/>
                <a:cs typeface="Arial Narrow"/>
              </a:rPr>
              <a:t>The</a:t>
            </a:r>
            <a:r>
              <a:rPr lang="en-US" sz="2800" dirty="0">
                <a:latin typeface="Arial Narrow"/>
                <a:cs typeface="Arial Narrow"/>
              </a:rPr>
              <a:t> story of Peter: from “I will never deny you” to “</a:t>
            </a:r>
            <a:r>
              <a:rPr lang="en-US" sz="2800" dirty="0" smtClean="0">
                <a:latin typeface="Arial Narrow"/>
                <a:cs typeface="Arial Narrow"/>
              </a:rPr>
              <a:t>deny-</a:t>
            </a:r>
            <a:r>
              <a:rPr lang="en-US" sz="2800" dirty="0" err="1" smtClean="0">
                <a:latin typeface="Arial Narrow"/>
                <a:cs typeface="Arial Narrow"/>
              </a:rPr>
              <a:t>ing</a:t>
            </a:r>
            <a:r>
              <a:rPr lang="en-US" sz="2800" dirty="0" smtClean="0">
                <a:latin typeface="Arial Narrow"/>
                <a:cs typeface="Arial Narrow"/>
              </a:rPr>
              <a:t> </a:t>
            </a:r>
            <a:r>
              <a:rPr lang="en-US" sz="2800" dirty="0">
                <a:latin typeface="Arial Narrow"/>
                <a:cs typeface="Arial Narrow"/>
              </a:rPr>
              <a:t>3 times” to confirming his love for Christ 3 times(Jn.21:15-17).</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3.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36664836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693867"/>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“圣灵向众教会所说</a:t>
            </a:r>
            <a:r>
              <a:rPr lang="zh-TW" altLang="en-US" sz="2800" dirty="0">
                <a:solidFill>
                  <a:srgbClr val="FF0000"/>
                </a:solidFill>
                <a:latin typeface="华文细黑"/>
                <a:ea typeface="华文细黑"/>
                <a:cs typeface="华文细黑"/>
              </a:rPr>
              <a:t>的话，凡有耳的，就应当听。得胜的，我必将神乐园中生命树</a:t>
            </a:r>
            <a:r>
              <a:rPr lang="zh-TW" altLang="en-US" sz="2800" dirty="0" smtClean="0">
                <a:solidFill>
                  <a:srgbClr val="FF0000"/>
                </a:solidFill>
                <a:latin typeface="华文细黑"/>
                <a:ea typeface="华文细黑"/>
                <a:cs typeface="华文细黑"/>
              </a:rPr>
              <a:t>的果子赐给他吃”（</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:7</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甲。听圣灵所说的（太</a:t>
            </a:r>
            <a:r>
              <a:rPr lang="en-US" altLang="zh-CN" sz="2800" dirty="0" smtClean="0">
                <a:solidFill>
                  <a:srgbClr val="FF0000"/>
                </a:solidFill>
                <a:latin typeface="华文细黑"/>
                <a:ea typeface="华文细黑"/>
                <a:cs typeface="华文细黑"/>
              </a:rPr>
              <a:t>13:9</a:t>
            </a:r>
            <a:r>
              <a:rPr lang="zh-CN" altLang="en-US" sz="2800" dirty="0" smtClean="0">
                <a:solidFill>
                  <a:srgbClr val="FF0000"/>
                </a:solidFill>
                <a:latin typeface="华文细黑"/>
                <a:ea typeface="华文细黑"/>
                <a:cs typeface="华文细黑"/>
              </a:rPr>
              <a:t>）。三种人：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一）那些没有耳朵可听。</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Whoever has ears, let them hear what the Spirit says to the churches. To the one who is victorious, I will give the right to eat from the tree of life, which is in the paradise of God”(2:7).</a:t>
            </a:r>
          </a:p>
          <a:p>
            <a:r>
              <a:rPr lang="en-US" sz="2800" dirty="0">
                <a:latin typeface="Arial Narrow"/>
                <a:cs typeface="Arial Narrow"/>
              </a:rPr>
              <a:t>A. Hear what the </a:t>
            </a:r>
            <a:r>
              <a:rPr lang="en-US" sz="2800" dirty="0" smtClean="0">
                <a:latin typeface="Arial Narrow"/>
                <a:cs typeface="Arial Narrow"/>
              </a:rPr>
              <a:t>Holy Spirit says to the churches. </a:t>
            </a:r>
            <a:r>
              <a:rPr lang="en-US" sz="2800" dirty="0">
                <a:latin typeface="Arial Narrow"/>
                <a:cs typeface="Arial Narrow"/>
              </a:rPr>
              <a:t>3</a:t>
            </a:r>
            <a:r>
              <a:rPr lang="en-US" sz="2800" dirty="0" smtClean="0">
                <a:latin typeface="Arial Narrow"/>
                <a:cs typeface="Arial Narrow"/>
              </a:rPr>
              <a:t> </a:t>
            </a:r>
            <a:r>
              <a:rPr lang="en-US" sz="2800" dirty="0">
                <a:latin typeface="Arial Narrow"/>
                <a:cs typeface="Arial Narrow"/>
              </a:rPr>
              <a:t>kinds of people:</a:t>
            </a:r>
          </a:p>
          <a:p>
            <a:r>
              <a:rPr lang="en-US" sz="2800" dirty="0">
                <a:latin typeface="Arial Narrow"/>
                <a:cs typeface="Arial Narrow"/>
              </a:rPr>
              <a:t>(1) </a:t>
            </a:r>
            <a:r>
              <a:rPr lang="en-US" sz="2800" dirty="0" smtClean="0">
                <a:latin typeface="Arial Narrow"/>
                <a:cs typeface="Arial Narrow"/>
              </a:rPr>
              <a:t>Those </a:t>
            </a:r>
            <a:r>
              <a:rPr lang="en-US" altLang="zh-CN" sz="2800" dirty="0" smtClean="0">
                <a:latin typeface="Arial Narrow"/>
                <a:cs typeface="Arial Narrow"/>
              </a:rPr>
              <a:t>are</a:t>
            </a:r>
            <a:r>
              <a:rPr lang="en-US" sz="2800" dirty="0" smtClean="0">
                <a:latin typeface="Arial Narrow"/>
                <a:cs typeface="Arial Narrow"/>
              </a:rPr>
              <a:t> </a:t>
            </a:r>
            <a:r>
              <a:rPr lang="en-US" sz="2800" dirty="0">
                <a:latin typeface="Arial Narrow"/>
                <a:cs typeface="Arial Narrow"/>
              </a:rPr>
              <a:t>without </a:t>
            </a:r>
            <a:r>
              <a:rPr lang="en-US" sz="2800" dirty="0" smtClean="0">
                <a:latin typeface="Arial Narrow"/>
                <a:cs typeface="Arial Narrow"/>
              </a:rPr>
              <a:t>ears</a:t>
            </a:r>
            <a:r>
              <a:rPr lang="en-US" sz="2800" dirty="0">
                <a:latin typeface="Arial Narrow"/>
                <a:cs typeface="Arial Narrow"/>
              </a:rPr>
              <a:t> </a:t>
            </a:r>
            <a:r>
              <a:rPr lang="en-US" sz="2800" dirty="0" smtClean="0">
                <a:latin typeface="Arial Narrow"/>
                <a:cs typeface="Arial Narrow"/>
              </a:rPr>
              <a:t>to hear</a:t>
            </a:r>
            <a:r>
              <a:rPr lang="en-US" sz="2800" dirty="0">
                <a:latin typeface="Arial Narrow"/>
                <a:cs typeface="Arial Narrow"/>
              </a:rPr>
              <a:t>(</a:t>
            </a:r>
            <a:r>
              <a:rPr lang="en-US" sz="2800" dirty="0" smtClean="0">
                <a:latin typeface="Arial Narrow"/>
                <a:cs typeface="Arial Narrow"/>
              </a:rPr>
              <a:t>Mt</a:t>
            </a:r>
            <a:r>
              <a:rPr lang="en-US" sz="2800" dirty="0">
                <a:latin typeface="Arial Narrow"/>
                <a:cs typeface="Arial Narrow"/>
              </a:rPr>
              <a:t>.13:</a:t>
            </a:r>
            <a:r>
              <a:rPr lang="en-US" sz="2800" dirty="0" smtClean="0">
                <a:latin typeface="Arial Narrow"/>
                <a:cs typeface="Arial Narrow"/>
              </a:rPr>
              <a:t>9).</a:t>
            </a:r>
          </a:p>
          <a:p>
            <a:r>
              <a:rPr lang="en-US" sz="2800" dirty="0" smtClean="0">
                <a:latin typeface="Arial Narrow"/>
                <a:cs typeface="Arial Narrow"/>
              </a:rPr>
              <a:t>(</a:t>
            </a:r>
            <a:r>
              <a:rPr lang="en-US" sz="2800" dirty="0">
                <a:latin typeface="Arial Narrow"/>
                <a:cs typeface="Arial Narrow"/>
              </a:rPr>
              <a:t>2) </a:t>
            </a:r>
            <a:r>
              <a:rPr lang="en-US" sz="2800" dirty="0" smtClean="0">
                <a:latin typeface="Arial Narrow"/>
                <a:cs typeface="Arial Narrow"/>
              </a:rPr>
              <a:t>Those </a:t>
            </a:r>
            <a:r>
              <a:rPr lang="en-US" sz="2800" dirty="0">
                <a:latin typeface="Arial Narrow"/>
                <a:cs typeface="Arial Narrow"/>
              </a:rPr>
              <a:t>are dull of </a:t>
            </a:r>
            <a:r>
              <a:rPr lang="en-US" sz="2800" dirty="0" smtClean="0">
                <a:latin typeface="Arial Narrow"/>
                <a:cs typeface="Arial Narrow"/>
              </a:rPr>
              <a:t>hearing(</a:t>
            </a:r>
            <a:r>
              <a:rPr lang="en-US" sz="2800" dirty="0">
                <a:latin typeface="Arial Narrow"/>
                <a:cs typeface="Arial Narrow"/>
              </a:rPr>
              <a:t>Heb.5:11). </a:t>
            </a:r>
          </a:p>
          <a:p>
            <a:r>
              <a:rPr lang="en-US" sz="2800" dirty="0">
                <a:latin typeface="Arial Narrow"/>
                <a:cs typeface="Arial Narrow"/>
              </a:rPr>
              <a:t>(3) </a:t>
            </a:r>
            <a:r>
              <a:rPr lang="en-US" sz="2800" dirty="0" smtClean="0">
                <a:latin typeface="Arial Narrow"/>
                <a:cs typeface="Arial Narrow"/>
              </a:rPr>
              <a:t>Those </a:t>
            </a:r>
            <a:r>
              <a:rPr lang="en-US" sz="2800" dirty="0">
                <a:latin typeface="Arial Narrow"/>
                <a:cs typeface="Arial Narrow"/>
              </a:rPr>
              <a:t>are </a:t>
            </a:r>
            <a:r>
              <a:rPr lang="en-US" sz="2800" dirty="0" smtClean="0">
                <a:latin typeface="Arial Narrow"/>
                <a:cs typeface="Arial Narrow"/>
              </a:rPr>
              <a:t>willing </a:t>
            </a:r>
            <a:r>
              <a:rPr lang="en-US" sz="2800" dirty="0">
                <a:latin typeface="Arial Narrow"/>
                <a:cs typeface="Arial Narrow"/>
              </a:rPr>
              <a:t>to hear what </a:t>
            </a:r>
            <a:r>
              <a:rPr lang="en-US" sz="2800" dirty="0" smtClean="0">
                <a:latin typeface="Arial Narrow"/>
                <a:cs typeface="Arial Narrow"/>
              </a:rPr>
              <a:t>the Holy </a:t>
            </a:r>
            <a:r>
              <a:rPr lang="en-US" sz="2800" dirty="0">
                <a:latin typeface="Arial Narrow"/>
                <a:cs typeface="Arial Narrow"/>
              </a:rPr>
              <a:t>Spirit says </a:t>
            </a:r>
            <a:r>
              <a:rPr lang="en-US" sz="2800" dirty="0" smtClean="0">
                <a:latin typeface="Arial Narrow"/>
                <a:cs typeface="Arial Narrow"/>
              </a:rPr>
              <a:t>(</a:t>
            </a:r>
            <a:r>
              <a:rPr lang="en-US" sz="2800" dirty="0">
                <a:latin typeface="Arial Narrow"/>
                <a:cs typeface="Arial Narrow"/>
              </a:rPr>
              <a:t>Ja.1:22).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693867"/>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乙。得胜的得永生。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a:t>
            </a:r>
            <a:r>
              <a:rPr lang="zh-TW" altLang="en-US" sz="2800" dirty="0" smtClean="0">
                <a:solidFill>
                  <a:srgbClr val="FF0000"/>
                </a:solidFill>
                <a:latin typeface="华文细黑"/>
                <a:ea typeface="华文细黑"/>
                <a:cs typeface="华文细黑"/>
              </a:rPr>
              <a:t>生命树</a:t>
            </a:r>
            <a:r>
              <a:rPr lang="zh-CN" altLang="en-US" sz="2800" dirty="0" smtClean="0">
                <a:solidFill>
                  <a:srgbClr val="FF0000"/>
                </a:solidFill>
                <a:latin typeface="华文细黑"/>
                <a:ea typeface="华文细黑"/>
                <a:cs typeface="华文细黑"/>
              </a:rPr>
              <a:t>代表永生（</a:t>
            </a:r>
            <a:r>
              <a:rPr lang="en-US" altLang="zh-CN" sz="2800" dirty="0" smtClean="0">
                <a:solidFill>
                  <a:srgbClr val="FF0000"/>
                </a:solidFill>
                <a:latin typeface="华文细黑"/>
                <a:ea typeface="华文细黑"/>
                <a:cs typeface="华文细黑"/>
              </a:rPr>
              <a:t>22:2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二）得胜的就是那些因相信基督而胜过世界的。</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因为凡从</a:t>
            </a:r>
            <a:r>
              <a:rPr lang="zh-TW" altLang="en-US" sz="2800" dirty="0">
                <a:solidFill>
                  <a:srgbClr val="FF0000"/>
                </a:solidFill>
                <a:latin typeface="华文细黑"/>
                <a:ea typeface="华文细黑"/>
                <a:cs typeface="华文细黑"/>
              </a:rPr>
              <a:t>神生的，就胜过世界。使我们胜了世界的，就是我们的信心</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胜过世界的是谁呢。不是那信耶稣是神儿</a:t>
            </a:r>
            <a:r>
              <a:rPr lang="zh-TW" altLang="en-US" sz="2800" dirty="0" smtClean="0">
                <a:solidFill>
                  <a:srgbClr val="FF0000"/>
                </a:solidFill>
                <a:latin typeface="华文细黑"/>
                <a:ea typeface="华文细黑"/>
                <a:cs typeface="华文细黑"/>
              </a:rPr>
              <a:t>子的麽</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约一</a:t>
            </a:r>
            <a:r>
              <a:rPr lang="zh-CN" altLang="zh-CN" sz="2800" dirty="0" smtClean="0">
                <a:solidFill>
                  <a:srgbClr val="FF0000"/>
                </a:solidFill>
                <a:latin typeface="华文细黑"/>
                <a:ea typeface="华文细黑"/>
                <a:cs typeface="华文细黑"/>
              </a:rPr>
              <a:t>5</a:t>
            </a:r>
            <a:r>
              <a:rPr lang="en-US" altLang="zh-CN" sz="2800" dirty="0" smtClean="0">
                <a:solidFill>
                  <a:srgbClr val="FF0000"/>
                </a:solidFill>
                <a:latin typeface="华文细黑"/>
                <a:ea typeface="华文细黑"/>
                <a:cs typeface="华文细黑"/>
              </a:rPr>
              <a:t>:4-5)</a:t>
            </a:r>
            <a:r>
              <a:rPr lang="zh-CN" altLang="en-US" sz="2800" dirty="0">
                <a:solidFill>
                  <a:srgbClr val="FF0000"/>
                </a:solidFill>
                <a:latin typeface="华文细黑"/>
                <a:ea typeface="华文细黑"/>
                <a:cs typeface="华文细黑"/>
              </a:rPr>
              <a:t> 。</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B. Eternal life for overcomers.</a:t>
            </a:r>
          </a:p>
          <a:p>
            <a:r>
              <a:rPr lang="en-US" sz="2800" dirty="0">
                <a:latin typeface="Arial Narrow"/>
                <a:cs typeface="Arial Narrow"/>
              </a:rPr>
              <a:t>(1) Tree of life is a symbol of eternal life(22:2). </a:t>
            </a:r>
          </a:p>
          <a:p>
            <a:r>
              <a:rPr lang="en-US" sz="2800" dirty="0">
                <a:latin typeface="Arial Narrow"/>
                <a:cs typeface="Arial Narrow"/>
              </a:rPr>
              <a:t>(2) Overcomers are those who overcome the world by putting their faith in Christ. “For everyone born of God overcomes the world. This is the victory that has overcome the world, even our </a:t>
            </a:r>
            <a:r>
              <a:rPr lang="en-US" sz="2800" dirty="0" err="1">
                <a:latin typeface="Arial Narrow"/>
                <a:cs typeface="Arial Narrow"/>
              </a:rPr>
              <a:t>faith.Who</a:t>
            </a:r>
            <a:r>
              <a:rPr lang="en-US" sz="2800" dirty="0">
                <a:latin typeface="Arial Narrow"/>
                <a:cs typeface="Arial Narrow"/>
              </a:rPr>
              <a:t> is it that overcomes the world? Only the one who believes that Jesus is the Son of God”(I Jn.5:4-5).</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72281"/>
            <a:ext cx="9144000" cy="6124754"/>
          </a:xfrm>
          <a:prstGeom prst="rect">
            <a:avLst/>
          </a:prstGeom>
        </p:spPr>
        <p:txBody>
          <a:bodyPr wrap="square">
            <a:spAutoFit/>
          </a:bodyPr>
          <a:lstStyle/>
          <a:p>
            <a:r>
              <a:rPr lang="zh-CN" altLang="en-US" sz="2800" dirty="0">
                <a:solidFill>
                  <a:srgbClr val="FF0000"/>
                </a:solidFill>
                <a:latin typeface="华文细黑"/>
                <a:ea typeface="华文细黑"/>
                <a:cs typeface="华文细黑"/>
              </a:rPr>
              <a:t>早期的教会很幸运有一本圣经复本，可以在每一个主</a:t>
            </a:r>
            <a:r>
              <a:rPr lang="zh-CN" altLang="en-US" sz="2800" dirty="0" smtClean="0">
                <a:solidFill>
                  <a:srgbClr val="FF0000"/>
                </a:solidFill>
                <a:latin typeface="华文细黑"/>
                <a:ea typeface="华文细黑"/>
                <a:cs typeface="华文细黑"/>
              </a:rPr>
              <a:t>日的时候阅读</a:t>
            </a:r>
            <a:r>
              <a:rPr lang="zh-CN" altLang="zh-CN"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 只有通过记住在教会听到的话语</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大多数基督徒才能在主日之间的平常日子里让神的话语继续供应他们</a:t>
            </a:r>
            <a:r>
              <a:rPr lang="zh-CN" altLang="en-US" sz="2800" dirty="0" smtClean="0">
                <a:solidFill>
                  <a:srgbClr val="FF0000"/>
                </a:solidFill>
                <a:latin typeface="华文细黑"/>
                <a:ea typeface="华文细黑"/>
                <a:cs typeface="华文细黑"/>
              </a:rPr>
              <a:t>的属灵生活。我们现</a:t>
            </a:r>
            <a:r>
              <a:rPr lang="zh-CN" altLang="en-US" sz="2800" dirty="0">
                <a:solidFill>
                  <a:srgbClr val="FF0000"/>
                </a:solidFill>
                <a:latin typeface="华文细黑"/>
                <a:ea typeface="华文细黑"/>
                <a:cs typeface="华文细黑"/>
              </a:rPr>
              <a:t>代的基督徒没有这样的借口 </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普通基督徒随时可以</a:t>
            </a:r>
            <a:r>
              <a:rPr lang="zh-CN" altLang="en-US" sz="2800" dirty="0">
                <a:solidFill>
                  <a:srgbClr val="FF0000"/>
                </a:solidFill>
                <a:latin typeface="华文细黑"/>
                <a:ea typeface="华文细黑"/>
                <a:cs typeface="华文细黑"/>
              </a:rPr>
              <a:t>取用</a:t>
            </a:r>
            <a:r>
              <a:rPr lang="en-US" sz="2800" dirty="0">
                <a:solidFill>
                  <a:srgbClr val="FF0000"/>
                </a:solidFill>
                <a:latin typeface="华文细黑"/>
                <a:ea typeface="华文细黑"/>
                <a:cs typeface="华文细黑"/>
              </a:rPr>
              <a:t>3-10 </a:t>
            </a:r>
            <a:r>
              <a:rPr lang="zh-CN" altLang="en-US" sz="2800" dirty="0">
                <a:solidFill>
                  <a:srgbClr val="FF0000"/>
                </a:solidFill>
                <a:latin typeface="华文细黑"/>
                <a:ea typeface="华文细黑"/>
                <a:cs typeface="华文细黑"/>
              </a:rPr>
              <a:t>本圣经</a:t>
            </a:r>
            <a:r>
              <a:rPr lang="en-US"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信徒</a:t>
            </a:r>
            <a:r>
              <a:rPr lang="zh-CN" altLang="en-US" sz="2800" dirty="0" smtClean="0">
                <a:solidFill>
                  <a:srgbClr val="FF0000"/>
                </a:solidFill>
                <a:latin typeface="华文细黑"/>
                <a:ea typeface="华文细黑"/>
                <a:cs typeface="华文细黑"/>
              </a:rPr>
              <a:t>保持他们起初的爱心的最好的办法是通过每天读经</a:t>
            </a:r>
            <a:r>
              <a:rPr lang="zh-CN" altLang="en-US" sz="2800" dirty="0">
                <a:solidFill>
                  <a:srgbClr val="FF0000"/>
                </a:solidFill>
                <a:latin typeface="华文细黑"/>
                <a:ea typeface="华文细黑"/>
                <a:cs typeface="华文细黑"/>
              </a:rPr>
              <a:t>、学习和诵记，让神的道充充满满、丰丰富富地住在你们</a:t>
            </a:r>
            <a:r>
              <a:rPr lang="zh-CN" altLang="en-US" sz="2800" dirty="0" smtClean="0">
                <a:solidFill>
                  <a:srgbClr val="FF0000"/>
                </a:solidFill>
                <a:latin typeface="华文细黑"/>
                <a:ea typeface="华文细黑"/>
                <a:cs typeface="华文细黑"/>
              </a:rPr>
              <a:t>心里。</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Early churches </a:t>
            </a:r>
            <a:r>
              <a:rPr lang="en-US" sz="2800" dirty="0">
                <a:latin typeface="Arial Narrow"/>
                <a:cs typeface="Arial Narrow"/>
              </a:rPr>
              <a:t>were fortunate to have one </a:t>
            </a:r>
            <a:r>
              <a:rPr lang="en-US" sz="2800" dirty="0" smtClean="0">
                <a:latin typeface="Arial Narrow"/>
                <a:cs typeface="Arial Narrow"/>
              </a:rPr>
              <a:t>Bible copy </a:t>
            </a:r>
            <a:r>
              <a:rPr lang="en-US" sz="2800" dirty="0">
                <a:latin typeface="Arial Narrow"/>
                <a:cs typeface="Arial Narrow"/>
              </a:rPr>
              <a:t>that could be read each Lord’s Day; only by memorizing the Word heard at church could most Christians feed their spiritual life on God’s Word between Sundays. We modern Christians have no such excuse—the average Christian has access to </a:t>
            </a:r>
            <a:r>
              <a:rPr lang="en-US" altLang="zh-CN" sz="2800" dirty="0" smtClean="0">
                <a:latin typeface="Arial Narrow"/>
                <a:cs typeface="Arial Narrow"/>
              </a:rPr>
              <a:t>3-10 </a:t>
            </a:r>
            <a:r>
              <a:rPr lang="en-US" sz="2800" dirty="0" smtClean="0">
                <a:latin typeface="Arial Narrow"/>
                <a:cs typeface="Arial Narrow"/>
              </a:rPr>
              <a:t>Bibles </a:t>
            </a:r>
            <a:r>
              <a:rPr lang="en-US" sz="2800" dirty="0">
                <a:latin typeface="Arial Narrow"/>
                <a:cs typeface="Arial Narrow"/>
              </a:rPr>
              <a:t>at </a:t>
            </a:r>
            <a:r>
              <a:rPr lang="en-US" sz="2800" dirty="0" smtClean="0">
                <a:latin typeface="Arial Narrow"/>
                <a:cs typeface="Arial Narrow"/>
              </a:rPr>
              <a:t>any time. The </a:t>
            </a:r>
            <a:r>
              <a:rPr lang="en-US" sz="2800" dirty="0">
                <a:latin typeface="Arial Narrow"/>
                <a:cs typeface="Arial Narrow"/>
              </a:rPr>
              <a:t>best way for believers to retain their first love is to </a:t>
            </a:r>
            <a:r>
              <a:rPr lang="en-US" sz="2800" dirty="0" smtClean="0">
                <a:latin typeface="Arial Narrow"/>
                <a:cs typeface="Arial Narrow"/>
              </a:rPr>
              <a:t>let </a:t>
            </a:r>
            <a:r>
              <a:rPr lang="en-US" sz="2800" dirty="0">
                <a:latin typeface="Arial Narrow"/>
                <a:cs typeface="Arial Narrow"/>
              </a:rPr>
              <a:t>the Word of God dwell in you </a:t>
            </a:r>
            <a:r>
              <a:rPr lang="en-US" sz="2800" dirty="0" smtClean="0">
                <a:latin typeface="Arial Narrow"/>
                <a:cs typeface="Arial Narrow"/>
              </a:rPr>
              <a:t>richly, by </a:t>
            </a:r>
            <a:r>
              <a:rPr lang="en-US" sz="2800" dirty="0">
                <a:latin typeface="Arial Narrow"/>
                <a:cs typeface="Arial Narrow"/>
              </a:rPr>
              <a:t>reading, studying and memorizing it on a daily basis. </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endParaRPr lang="en-US" altLang="zh-CN" sz="2800" b="1" dirty="0">
              <a:solidFill>
                <a:srgbClr val="FF0000"/>
              </a:solidFill>
              <a:latin typeface="Arial Narrow"/>
              <a:ea typeface="华文细黑"/>
              <a:cs typeface="Arial Narrow"/>
            </a:endParaRPr>
          </a:p>
          <a:p>
            <a:r>
              <a:rPr lang="en-US" sz="2800" b="1" dirty="0" smtClean="0">
                <a:latin typeface="Arial Narrow"/>
                <a:cs typeface="Arial Narrow"/>
              </a:rPr>
              <a:t>Conclusion:</a:t>
            </a:r>
            <a:endParaRPr lang="en-US" sz="2800" dirty="0"/>
          </a:p>
        </p:txBody>
      </p:sp>
      <p:sp>
        <p:nvSpPr>
          <p:cNvPr id="7" name="TextBox 6"/>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328554"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zh-CN" sz="2400" b="1" dirty="0">
                <a:solidFill>
                  <a:schemeClr val="tx1"/>
                </a:solidFill>
                <a:latin typeface="Arial Narrow"/>
                <a:ea typeface="华文细黑"/>
                <a:cs typeface="Arial Narrow"/>
              </a:rPr>
              <a:t>P</a:t>
            </a:r>
            <a:r>
              <a:rPr lang="en-US" altLang="zh-CN" sz="2400" b="1" dirty="0" smtClean="0">
                <a:solidFill>
                  <a:schemeClr val="tx1"/>
                </a:solidFill>
                <a:latin typeface="Arial Narrow"/>
                <a:ea typeface="华文细黑"/>
                <a:cs typeface="Arial Narrow"/>
              </a:rPr>
              <a:t>lease stand</a:t>
            </a:r>
            <a:r>
              <a:rPr lang="en-US" altLang="zh-CN" sz="2400" b="1" dirty="0">
                <a:solidFill>
                  <a:schemeClr val="tx1"/>
                </a:solidFill>
                <a:latin typeface="Arial Narrow"/>
                <a:ea typeface="华文细黑"/>
                <a:cs typeface="Arial Narrow"/>
              </a:rPr>
              <a:t>,</a:t>
            </a:r>
            <a:r>
              <a:rPr lang="en-US" altLang="zh-CN" sz="2400" b="1" dirty="0" smtClean="0">
                <a:solidFill>
                  <a:schemeClr val="tx1"/>
                </a:solidFill>
                <a:latin typeface="Arial Narrow"/>
                <a:ea typeface="华文细黑"/>
                <a:cs typeface="Arial Narrow"/>
              </a:rPr>
              <a:t> and pray together with me: </a:t>
            </a:r>
            <a:r>
              <a:rPr lang="en-US" altLang="zh-CN" sz="2400" b="1" dirty="0">
                <a:solidFill>
                  <a:srgbClr val="FF0000"/>
                </a:solidFill>
                <a:latin typeface="Arial Narrow"/>
                <a:ea typeface="华文细黑"/>
                <a:cs typeface="Arial Narrow"/>
              </a:rPr>
              <a:t>O </a:t>
            </a:r>
            <a:r>
              <a:rPr lang="en-US" altLang="zh-CN" sz="2400" b="1" dirty="0" smtClean="0">
                <a:solidFill>
                  <a:srgbClr val="FF0000"/>
                </a:solidFill>
                <a:latin typeface="Arial Narrow"/>
                <a:ea typeface="华文细黑"/>
                <a:cs typeface="Arial Narrow"/>
              </a:rPr>
              <a:t>God,…</a:t>
            </a:r>
            <a:endParaRPr lang="en-US" altLang="zh-CN" sz="2400" b="1" dirty="0" smtClean="0">
              <a:solidFill>
                <a:schemeClr val="tx1"/>
              </a:solidFill>
              <a:latin typeface="Arial Narrow"/>
              <a:ea typeface="华文细黑"/>
              <a:cs typeface="Arial Narrow"/>
            </a:endParaRPr>
          </a:p>
          <a:p>
            <a:pPr algn="l"/>
            <a:r>
              <a:rPr lang="en-US" altLang="zh-CN" sz="2400" b="1" dirty="0">
                <a:solidFill>
                  <a:srgbClr val="FF0000"/>
                </a:solidFill>
                <a:latin typeface="Arial Narrow"/>
                <a:ea typeface="华文细黑"/>
                <a:cs typeface="Arial Narrow"/>
              </a:rPr>
              <a:t>W</a:t>
            </a:r>
            <a:r>
              <a:rPr lang="en-US" altLang="zh-CN" sz="2400" b="1" dirty="0" smtClean="0">
                <a:solidFill>
                  <a:srgbClr val="FF0000"/>
                </a:solidFill>
                <a:latin typeface="Arial Narrow"/>
                <a:ea typeface="华文细黑"/>
                <a:cs typeface="Arial Narrow"/>
              </a:rPr>
              <a:t>e thank You that You are our Father and by faith we are God’s family.</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thank </a:t>
            </a:r>
            <a:r>
              <a:rPr lang="en-US" altLang="zh-CN" sz="2400" b="1" dirty="0" smtClean="0">
                <a:solidFill>
                  <a:srgbClr val="FF0000"/>
                </a:solidFill>
                <a:latin typeface="Arial Narrow"/>
                <a:ea typeface="华文细黑"/>
                <a:cs typeface="Arial Narrow"/>
              </a:rPr>
              <a:t>You that Christ is our Head and by grace we are Christ’s body.</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that </a:t>
            </a:r>
            <a:r>
              <a:rPr lang="en-US" altLang="zh-CN" sz="2400" b="1" dirty="0" smtClean="0">
                <a:solidFill>
                  <a:srgbClr val="FF0000"/>
                </a:solidFill>
                <a:latin typeface="Arial Narrow"/>
                <a:ea typeface="华文细黑"/>
                <a:cs typeface="Arial Narrow"/>
              </a:rPr>
              <a:t>the Holy Spirit is our Anointing, by His power we live.</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the Bible is Your Book, by inspiration we have God’s Word.</a:t>
            </a:r>
          </a:p>
          <a:p>
            <a:pPr algn="l"/>
            <a:r>
              <a:rPr lang="en-US" altLang="zh-CN" sz="2400" b="1" dirty="0" smtClean="0">
                <a:solidFill>
                  <a:srgbClr val="FF0000"/>
                </a:solidFill>
                <a:latin typeface="Arial Narrow"/>
                <a:ea typeface="华文细黑"/>
                <a:cs typeface="Arial Narrow"/>
              </a:rPr>
              <a:t>We ask You to anoint and open our ears to hear God’s 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open our </a:t>
            </a:r>
            <a:r>
              <a:rPr lang="en-US" altLang="zh-CN" sz="2400" b="1" dirty="0" smtClean="0">
                <a:solidFill>
                  <a:srgbClr val="FF0000"/>
                </a:solidFill>
                <a:latin typeface="Arial Narrow"/>
                <a:ea typeface="华文细黑"/>
                <a:cs typeface="Arial Narrow"/>
              </a:rPr>
              <a:t>eyes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understand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open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hearts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receive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change our minds to follow </a:t>
            </a:r>
            <a:r>
              <a:rPr lang="en-US" altLang="zh-CN" sz="2400" b="1" dirty="0">
                <a:solidFill>
                  <a:srgbClr val="FF0000"/>
                </a:solidFill>
                <a:latin typeface="Arial Narrow"/>
                <a:ea typeface="华文细黑"/>
                <a:cs typeface="Arial Narrow"/>
              </a:rPr>
              <a:t>God’s will.</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use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hands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do </a:t>
            </a:r>
            <a:r>
              <a:rPr lang="en-US" altLang="zh-CN" sz="2400" b="1" dirty="0">
                <a:solidFill>
                  <a:srgbClr val="FF0000"/>
                </a:solidFill>
                <a:latin typeface="Arial Narrow"/>
                <a:ea typeface="华文细黑"/>
                <a:cs typeface="Arial Narrow"/>
              </a:rPr>
              <a:t>God’s w</a:t>
            </a:r>
            <a:r>
              <a:rPr lang="en-US" altLang="zh-CN" sz="2400" b="1" dirty="0" smtClean="0">
                <a:solidFill>
                  <a:srgbClr val="FF0000"/>
                </a:solidFill>
                <a:latin typeface="Arial Narrow"/>
                <a:ea typeface="华文细黑"/>
                <a:cs typeface="Arial Narrow"/>
              </a:rPr>
              <a:t>ill.</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use our </a:t>
            </a:r>
            <a:r>
              <a:rPr lang="en-US" altLang="zh-CN" sz="2400" b="1" dirty="0" smtClean="0">
                <a:solidFill>
                  <a:srgbClr val="FF0000"/>
                </a:solidFill>
                <a:latin typeface="Arial Narrow"/>
                <a:ea typeface="华文细黑"/>
                <a:cs typeface="Arial Narrow"/>
              </a:rPr>
              <a:t>feet to walk in </a:t>
            </a:r>
            <a:r>
              <a:rPr lang="en-US" altLang="zh-CN" sz="2400" b="1" dirty="0">
                <a:solidFill>
                  <a:srgbClr val="FF0000"/>
                </a:solidFill>
                <a:latin typeface="Arial Narrow"/>
                <a:ea typeface="华文细黑"/>
                <a:cs typeface="Arial Narrow"/>
              </a:rPr>
              <a:t>God’s will</a:t>
            </a:r>
            <a:r>
              <a:rPr lang="en-US" altLang="zh-CN" sz="2400" b="1" dirty="0" smtClean="0">
                <a:solidFill>
                  <a:srgbClr val="FF0000"/>
                </a:solidFill>
                <a:latin typeface="Arial Narrow"/>
                <a:ea typeface="华文细黑"/>
                <a:cs typeface="Arial Narrow"/>
              </a:rPr>
              <a: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speak Your message through Your servant.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help Your church to be God seeking, Kingdom praying, </a:t>
            </a:r>
            <a:r>
              <a:rPr lang="en-US" sz="2400" b="1" dirty="0">
                <a:solidFill>
                  <a:srgbClr val="FF0000"/>
                </a:solidFill>
                <a:latin typeface="Arial Narrow"/>
                <a:cs typeface="Arial Narrow"/>
              </a:rPr>
              <a:t>Connecting with God, </a:t>
            </a:r>
            <a:r>
              <a:rPr lang="en-US" sz="2400" b="1" dirty="0" smtClean="0">
                <a:solidFill>
                  <a:srgbClr val="FF0000"/>
                </a:solidFill>
                <a:latin typeface="Arial Narrow"/>
                <a:cs typeface="Arial Narrow"/>
              </a:rPr>
              <a:t>Caring </a:t>
            </a:r>
            <a:r>
              <a:rPr lang="en-US" sz="2400" b="1" dirty="0">
                <a:solidFill>
                  <a:srgbClr val="FF0000"/>
                </a:solidFill>
                <a:latin typeface="Arial Narrow"/>
                <a:cs typeface="Arial Narrow"/>
              </a:rPr>
              <a:t>for others, Committing to missions, Consecrating to ministry. </a:t>
            </a:r>
            <a:r>
              <a:rPr lang="en-US" sz="2400" b="1" dirty="0" smtClean="0">
                <a:solidFill>
                  <a:srgbClr val="FF0000"/>
                </a:solidFill>
                <a:latin typeface="Arial Narrow"/>
                <a:cs typeface="Arial Narrow"/>
              </a:rPr>
              <a:t>We pray in Jesus name, Amen.</a:t>
            </a:r>
            <a:endParaRPr lang="en-US" sz="2400" b="1" dirty="0">
              <a:solidFill>
                <a:srgbClr val="FF0000"/>
              </a:solidFill>
              <a:latin typeface="Arial Narrow"/>
              <a:cs typeface="Arial Narrow"/>
            </a:endParaRPr>
          </a:p>
        </p:txBody>
      </p:sp>
    </p:spTree>
    <p:extLst>
      <p:ext uri="{BB962C8B-B14F-4D97-AF65-F5344CB8AC3E}">
        <p14:creationId xmlns:p14="http://schemas.microsoft.com/office/powerpoint/2010/main" val="761550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179441"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400" b="1" dirty="0" smtClean="0">
                <a:solidFill>
                  <a:schemeClr val="tx1"/>
                </a:solidFill>
                <a:latin typeface="Arial Narrow"/>
                <a:ea typeface="华文细黑"/>
                <a:cs typeface="Arial Narrow"/>
              </a:rPr>
              <a:t>请站起来，跟我一起祷告：</a:t>
            </a:r>
            <a:r>
              <a:rPr lang="zh-CN" altLang="en-US" sz="2400" b="1" dirty="0" smtClean="0">
                <a:solidFill>
                  <a:srgbClr val="FF0000"/>
                </a:solidFill>
                <a:latin typeface="Arial Narrow"/>
                <a:ea typeface="华文细黑"/>
                <a:cs typeface="Arial Narrow"/>
              </a:rPr>
              <a:t>神啊，</a:t>
            </a:r>
            <a:r>
              <a:rPr lang="en-US" altLang="zh-CN" sz="2400" b="1" dirty="0" smtClean="0">
                <a:solidFill>
                  <a:srgbClr val="FF0000"/>
                </a:solidFill>
                <a:latin typeface="Arial Narrow"/>
                <a:ea typeface="华文细黑"/>
                <a:cs typeface="Arial Narrow"/>
              </a:rPr>
              <a:t>…</a:t>
            </a:r>
          </a:p>
          <a:p>
            <a:pPr algn="l"/>
            <a:r>
              <a:rPr lang="zh-CN" altLang="en-US" sz="2400" b="1" dirty="0" smtClean="0">
                <a:solidFill>
                  <a:srgbClr val="FF0000"/>
                </a:solidFill>
                <a:latin typeface="Arial Narrow"/>
                <a:ea typeface="华文细黑"/>
                <a:cs typeface="Arial Narrow"/>
              </a:rPr>
              <a:t>我们感谢您因您是我们的父也因着信我们是神家中的人。</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我们感谢您因基督是我们的头也因着恩典我们是基督的身体。</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我们感谢您因圣灵是我们的恩膏也因着祂的能力我们活着。</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我们感谢您因圣经是您的书也因着感召我们有神的话。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和打开我们的耳朵</a:t>
            </a:r>
            <a:r>
              <a:rPr lang="zh-CN" altLang="en-US" sz="2400" b="1" dirty="0">
                <a:solidFill>
                  <a:srgbClr val="FF0000"/>
                </a:solidFill>
                <a:latin typeface="Arial Narrow"/>
                <a:ea typeface="华文细黑"/>
                <a:cs typeface="Arial Narrow"/>
              </a:rPr>
              <a:t>因着</a:t>
            </a:r>
            <a:r>
              <a:rPr lang="zh-CN" altLang="en-US" sz="2400" b="1" dirty="0" smtClean="0">
                <a:solidFill>
                  <a:srgbClr val="FF0000"/>
                </a:solidFill>
                <a:latin typeface="Arial Narrow"/>
                <a:ea typeface="华文细黑"/>
                <a:cs typeface="Arial Narrow"/>
              </a:rPr>
              <a:t>可以听神的话。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和打开我们的眼睛</a:t>
            </a:r>
            <a:r>
              <a:rPr lang="zh-CN" altLang="en-US" sz="2400" b="1" dirty="0">
                <a:solidFill>
                  <a:srgbClr val="FF0000"/>
                </a:solidFill>
                <a:latin typeface="Arial Narrow"/>
                <a:ea typeface="华文细黑"/>
                <a:cs typeface="Arial Narrow"/>
              </a:rPr>
              <a:t>因着</a:t>
            </a:r>
            <a:r>
              <a:rPr lang="zh-CN" altLang="en-US" sz="2400" b="1" dirty="0" smtClean="0">
                <a:solidFill>
                  <a:srgbClr val="FF0000"/>
                </a:solidFill>
                <a:latin typeface="Arial Narrow"/>
                <a:ea typeface="华文细黑"/>
                <a:cs typeface="Arial Narrow"/>
              </a:rPr>
              <a:t>可以明白神的话。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和打开我们的心因着可以接受神的话。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和改变我们的思想因着可以跟从神的旨意。</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和用我们的手因着可以</a:t>
            </a:r>
            <a:r>
              <a:rPr lang="zh-CN" altLang="en-US" sz="2400" b="1" dirty="0">
                <a:solidFill>
                  <a:srgbClr val="FF0000"/>
                </a:solidFill>
                <a:latin typeface="Arial Narrow"/>
                <a:ea typeface="华文细黑"/>
                <a:cs typeface="Arial Narrow"/>
              </a:rPr>
              <a:t>照着神的旨意而做</a:t>
            </a:r>
            <a:r>
              <a:rPr lang="zh-CN" altLang="en-US" sz="2400" b="1" dirty="0" smtClean="0">
                <a:solidFill>
                  <a:srgbClr val="FF0000"/>
                </a:solidFill>
                <a:latin typeface="Arial Narrow"/>
                <a:ea typeface="华文细黑"/>
                <a:cs typeface="Arial Narrow"/>
              </a:rPr>
              <a:t>。</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和用我们的脚因着可以在神的</a:t>
            </a:r>
            <a:r>
              <a:rPr lang="zh-CN" altLang="en-US" sz="2400" b="1" dirty="0">
                <a:solidFill>
                  <a:srgbClr val="FF0000"/>
                </a:solidFill>
                <a:latin typeface="Arial Narrow"/>
                <a:ea typeface="华文细黑"/>
                <a:cs typeface="Arial Narrow"/>
              </a:rPr>
              <a:t>旨</a:t>
            </a:r>
            <a:r>
              <a:rPr lang="zh-CN" altLang="en-US" sz="2400" b="1" dirty="0" smtClean="0">
                <a:solidFill>
                  <a:srgbClr val="FF0000"/>
                </a:solidFill>
                <a:latin typeface="Arial Narrow"/>
                <a:ea typeface="华文细黑"/>
                <a:cs typeface="Arial Narrow"/>
              </a:rPr>
              <a:t>意上行走。</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我们祈求您恩膏和使用您的仆人因着他能向我们表达您的信息。</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我们祈求您恩</a:t>
            </a:r>
            <a:r>
              <a:rPr lang="zh-CN" altLang="en-US" sz="2400" b="1" dirty="0">
                <a:solidFill>
                  <a:srgbClr val="FF0000"/>
                </a:solidFill>
                <a:latin typeface="Arial Narrow"/>
                <a:ea typeface="华文细黑"/>
                <a:cs typeface="Arial Narrow"/>
              </a:rPr>
              <a:t>膏</a:t>
            </a:r>
            <a:r>
              <a:rPr lang="zh-CN" altLang="en-US" sz="2400" b="1" dirty="0" smtClean="0">
                <a:solidFill>
                  <a:srgbClr val="FF0000"/>
                </a:solidFill>
                <a:latin typeface="Arial Narrow"/>
                <a:ea typeface="华文细黑"/>
                <a:cs typeface="Arial Narrow"/>
              </a:rPr>
              <a:t>和帮助您的教会</a:t>
            </a:r>
            <a:r>
              <a:rPr lang="en-US" sz="2400" b="1" dirty="0" smtClean="0">
                <a:solidFill>
                  <a:srgbClr val="FF0000"/>
                </a:solidFill>
                <a:latin typeface="华文细黑"/>
                <a:ea typeface="华文细黑"/>
                <a:cs typeface="华文细黑"/>
              </a:rPr>
              <a:t>寻求</a:t>
            </a:r>
            <a:r>
              <a:rPr lang="zh-CN" altLang="en-US" sz="2400" b="1" dirty="0">
                <a:solidFill>
                  <a:srgbClr val="FF0000"/>
                </a:solidFill>
                <a:latin typeface="华文细黑"/>
                <a:ea typeface="华文细黑"/>
                <a:cs typeface="华文细黑"/>
              </a:rPr>
              <a:t>真</a:t>
            </a:r>
            <a:r>
              <a:rPr lang="en-US" sz="2400" b="1" dirty="0">
                <a:solidFill>
                  <a:srgbClr val="FF0000"/>
                </a:solidFill>
                <a:latin typeface="华文细黑"/>
                <a:ea typeface="华文细黑"/>
                <a:cs typeface="华文细黑"/>
              </a:rPr>
              <a:t>神</a:t>
            </a:r>
            <a:r>
              <a:rPr lang="zh-CN" altLang="en-US" sz="2400" b="1" dirty="0">
                <a:solidFill>
                  <a:srgbClr val="FF0000"/>
                </a:solidFill>
                <a:latin typeface="华文细黑"/>
                <a:ea typeface="华文细黑"/>
                <a:cs typeface="华文细黑"/>
              </a:rPr>
              <a:t>，祈求神</a:t>
            </a:r>
            <a:r>
              <a:rPr lang="en-US" sz="2400" b="1" dirty="0">
                <a:solidFill>
                  <a:srgbClr val="FF0000"/>
                </a:solidFill>
                <a:latin typeface="华文细黑"/>
                <a:ea typeface="华文细黑"/>
                <a:cs typeface="华文细黑"/>
              </a:rPr>
              <a:t>国，连接</a:t>
            </a:r>
            <a:r>
              <a:rPr lang="zh-CN" altLang="en-US" sz="2400" b="1" dirty="0">
                <a:solidFill>
                  <a:srgbClr val="FF0000"/>
                </a:solidFill>
                <a:latin typeface="华文细黑"/>
                <a:ea typeface="华文细黑"/>
                <a:cs typeface="华文细黑"/>
              </a:rPr>
              <a:t>于</a:t>
            </a:r>
            <a:r>
              <a:rPr lang="en-US" sz="2400" b="1" dirty="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关爱别人</a:t>
            </a:r>
            <a:r>
              <a:rPr 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献身</a:t>
            </a:r>
            <a:r>
              <a:rPr lang="en-US" sz="2400" b="1" dirty="0">
                <a:solidFill>
                  <a:srgbClr val="FF0000"/>
                </a:solidFill>
                <a:latin typeface="华文细黑"/>
                <a:ea typeface="华文细黑"/>
                <a:cs typeface="华文细黑"/>
              </a:rPr>
              <a:t>宣教</a:t>
            </a:r>
            <a:r>
              <a:rPr lang="zh-CN" altLang="en-US" sz="2400" b="1" dirty="0">
                <a:solidFill>
                  <a:srgbClr val="FF0000"/>
                </a:solidFill>
                <a:latin typeface="华文细黑"/>
                <a:ea typeface="华文细黑"/>
                <a:cs typeface="华文细黑"/>
              </a:rPr>
              <a:t>，奉献</a:t>
            </a:r>
            <a:r>
              <a:rPr lang="en-US" sz="2400" b="1" dirty="0">
                <a:solidFill>
                  <a:srgbClr val="FF0000"/>
                </a:solidFill>
                <a:latin typeface="华文细黑"/>
                <a:ea typeface="华文细黑"/>
                <a:cs typeface="华文细黑"/>
              </a:rPr>
              <a:t>事工</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我们奉耶稣的名祷告，阿们。</a:t>
            </a:r>
            <a:r>
              <a:rPr lang="en-US" sz="2400" b="1" dirty="0" smtClean="0">
                <a:solidFill>
                  <a:srgbClr val="FF0000"/>
                </a:solidFill>
                <a:latin typeface="华文细黑"/>
                <a:ea typeface="华文细黑"/>
                <a:cs typeface="华文细黑"/>
              </a:rPr>
              <a:t> </a:t>
            </a:r>
            <a:endParaRPr lang="en-US" sz="2400" b="1" dirty="0">
              <a:latin typeface="Arial Narrow"/>
              <a:cs typeface="Arial Narrow"/>
            </a:endParaRPr>
          </a:p>
        </p:txBody>
      </p:sp>
    </p:spTree>
    <p:extLst>
      <p:ext uri="{BB962C8B-B14F-4D97-AF65-F5344CB8AC3E}">
        <p14:creationId xmlns:p14="http://schemas.microsoft.com/office/powerpoint/2010/main" val="1817006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Introduction:</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13825" y="790970"/>
            <a:ext cx="9130174" cy="5693867"/>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使徒约翰说：</a:t>
            </a:r>
            <a:r>
              <a:rPr lang="zh-TW" altLang="en-US" sz="2800" dirty="0" smtClean="0">
                <a:solidFill>
                  <a:srgbClr val="FF0000"/>
                </a:solidFill>
                <a:latin typeface="华文细黑"/>
                <a:ea typeface="华文细黑"/>
                <a:cs typeface="华文细黑"/>
              </a:rPr>
              <a:t>“我约翰就是你们</a:t>
            </a:r>
            <a:r>
              <a:rPr lang="zh-TW" altLang="en-US" sz="2800" dirty="0">
                <a:solidFill>
                  <a:srgbClr val="FF0000"/>
                </a:solidFill>
                <a:latin typeface="华文细黑"/>
                <a:ea typeface="华文细黑"/>
                <a:cs typeface="华文细黑"/>
              </a:rPr>
              <a:t>的弟兄，和你们在耶稣的患难，国度，忍耐里一同有分。为神的道，并为给耶稣作的见证，曾在那名叫拔摩的海岛上</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当主日我被圣灵感动，听见在我后面有大声如吹号说</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你所看见的，当写在书上，达与以弗所，士每拿，别迦摩，推雅推喇，撒狄，非拉铁非，老底嘉，那七个</a:t>
            </a:r>
            <a:r>
              <a:rPr lang="zh-TW" altLang="en-US" sz="2800" dirty="0" smtClean="0">
                <a:solidFill>
                  <a:srgbClr val="FF0000"/>
                </a:solidFill>
                <a:latin typeface="华文细黑"/>
                <a:ea typeface="华文细黑"/>
                <a:cs typeface="华文细黑"/>
              </a:rPr>
              <a:t>教会”（</a:t>
            </a:r>
            <a:r>
              <a:rPr lang="zh-CN" altLang="en-US" sz="2800" dirty="0" smtClean="0">
                <a:solidFill>
                  <a:srgbClr val="FF0000"/>
                </a:solidFill>
                <a:latin typeface="华文细黑"/>
                <a:ea typeface="华文细黑"/>
                <a:cs typeface="华文细黑"/>
              </a:rPr>
              <a:t>启示录</a:t>
            </a:r>
            <a:r>
              <a:rPr lang="en-US" altLang="zh-CN" sz="2800" dirty="0" smtClean="0">
                <a:solidFill>
                  <a:srgbClr val="FF0000"/>
                </a:solidFill>
                <a:latin typeface="华文细黑"/>
                <a:ea typeface="华文细黑"/>
                <a:cs typeface="华文细黑"/>
              </a:rPr>
              <a:t>1:9-11</a:t>
            </a:r>
            <a:r>
              <a:rPr lang="zh-CN"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The </a:t>
            </a:r>
            <a:r>
              <a:rPr lang="en-US" sz="2800" dirty="0">
                <a:latin typeface="Arial Narrow"/>
                <a:cs typeface="Arial Narrow"/>
              </a:rPr>
              <a:t>Apostle John wrote: I, John, your brother and companion in the suffering and kingdom and patient endurance that are ours in Jesus, was on the island of Patmos because of the word of God and the testimony of </a:t>
            </a:r>
            <a:r>
              <a:rPr lang="en-US" sz="2800" dirty="0" err="1">
                <a:latin typeface="Arial Narrow"/>
                <a:cs typeface="Arial Narrow"/>
              </a:rPr>
              <a:t>Jesus.On</a:t>
            </a:r>
            <a:r>
              <a:rPr lang="en-US" sz="2800" dirty="0">
                <a:latin typeface="Arial Narrow"/>
                <a:cs typeface="Arial Narrow"/>
              </a:rPr>
              <a:t> the Lord’s Day I was in the Spirit, and I heard behind me a loud voice like a trumpet, which said: “Write on a scroll what you see and send it to the seven </a:t>
            </a:r>
            <a:r>
              <a:rPr lang="en-US" sz="2800" dirty="0" err="1" smtClean="0">
                <a:latin typeface="Arial Narrow"/>
                <a:cs typeface="Arial Narrow"/>
              </a:rPr>
              <a:t>churches:to</a:t>
            </a:r>
            <a:r>
              <a:rPr lang="en-US" sz="2800" dirty="0" smtClean="0">
                <a:latin typeface="Arial Narrow"/>
                <a:cs typeface="Arial Narrow"/>
              </a:rPr>
              <a:t> </a:t>
            </a:r>
            <a:r>
              <a:rPr lang="en-US" sz="2800" dirty="0">
                <a:latin typeface="Arial Narrow"/>
                <a:cs typeface="Arial Narrow"/>
              </a:rPr>
              <a:t>Ephesus, Smyrna, </a:t>
            </a:r>
            <a:r>
              <a:rPr lang="en-US" sz="2800" dirty="0" err="1">
                <a:latin typeface="Arial Narrow"/>
                <a:cs typeface="Arial Narrow"/>
              </a:rPr>
              <a:t>Pergamum</a:t>
            </a:r>
            <a:r>
              <a:rPr lang="en-US" sz="2800" dirty="0" err="1" smtClean="0">
                <a:latin typeface="Arial Narrow"/>
                <a:cs typeface="Arial Narrow"/>
              </a:rPr>
              <a:t>,Thyatira,Sardis,Philadelphia</a:t>
            </a:r>
            <a:r>
              <a:rPr lang="en-US" sz="2800" dirty="0" smtClean="0">
                <a:latin typeface="Arial Narrow"/>
                <a:cs typeface="Arial Narrow"/>
              </a:rPr>
              <a:t> </a:t>
            </a:r>
            <a:r>
              <a:rPr lang="en-US" sz="2800" dirty="0">
                <a:latin typeface="Arial Narrow"/>
                <a:cs typeface="Arial Narrow"/>
              </a:rPr>
              <a:t>and Laodicea” (Rev.1:9-11).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95996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引言：甲。七个教会的信息。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a:t>
            </a:r>
            <a:r>
              <a:rPr lang="zh-CN" altLang="en-US" sz="2800" dirty="0" smtClean="0">
                <a:solidFill>
                  <a:srgbClr val="FF0000"/>
                </a:solidFill>
                <a:latin typeface="华文细黑"/>
                <a:ea typeface="华文细黑"/>
                <a:cs typeface="华文细黑"/>
              </a:rPr>
              <a:t>洲的实际教会。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CN" altLang="en-US" sz="2800" dirty="0">
                <a:solidFill>
                  <a:srgbClr val="FF0000"/>
                </a:solidFill>
                <a:latin typeface="华文细黑"/>
                <a:ea typeface="华文细黑"/>
                <a:cs typeface="华文细黑"/>
              </a:rPr>
              <a:t>这七个</a:t>
            </a:r>
            <a:r>
              <a:rPr lang="zh-CN" altLang="en-US" sz="2800" dirty="0" smtClean="0">
                <a:solidFill>
                  <a:srgbClr val="FF0000"/>
                </a:solidFill>
                <a:latin typeface="华文细黑"/>
                <a:ea typeface="华文细黑"/>
                <a:cs typeface="华文细黑"/>
              </a:rPr>
              <a:t>教会是今天存在的教会种类。</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四）这七个教会代表任何教会可嫩存在的特点。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五）这七个教会代表撒旦攻击教会七个的方法。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引言：甲。七个教会的信息。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4</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引言：乙。七个教会的地方。</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err="1" smtClean="0">
                <a:latin typeface="Arial Narrow"/>
                <a:cs typeface="Arial Narrow"/>
              </a:rPr>
              <a:t>Intro:B</a:t>
            </a:r>
            <a:r>
              <a:rPr lang="en-US" sz="2800" b="1" dirty="0" smtClean="0">
                <a:latin typeface="Arial Narrow"/>
                <a:cs typeface="Arial Narrow"/>
              </a:rPr>
              <a:t>.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引言：丙。以弗所历史背景。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C. </a:t>
            </a:r>
            <a:r>
              <a:rPr lang="en-US" sz="2800" b="1" dirty="0">
                <a:latin typeface="Arial Narrow"/>
                <a:cs typeface="Arial Narrow"/>
              </a:rPr>
              <a:t>Historical background of </a:t>
            </a:r>
            <a:r>
              <a:rPr lang="en-US" sz="2800" b="1" dirty="0" smtClean="0">
                <a:latin typeface="Arial Narrow"/>
                <a:cs typeface="Arial Narrow"/>
              </a:rPr>
              <a:t>Ephesus</a:t>
            </a:r>
            <a:r>
              <a:rPr lang="en-US" sz="2800" dirty="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6" y="790970"/>
            <a:ext cx="9187895" cy="600164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以弗所城靠近爱琴海，是半希腊殖民地。它所著名的是图书馆，戴安娜（罗马女神）</a:t>
            </a:r>
            <a:r>
              <a:rPr lang="zh-CN" altLang="en-US" sz="2800" dirty="0" smtClean="0">
                <a:solidFill>
                  <a:srgbClr val="FF0000"/>
                </a:solidFill>
                <a:latin typeface="华文细黑"/>
                <a:ea typeface="华文细黑"/>
                <a:cs typeface="华文细黑"/>
              </a:rPr>
              <a:t>神庙和亚底米（</a:t>
            </a:r>
            <a:r>
              <a:rPr lang="zh-CN" altLang="en-US" sz="2800" dirty="0">
                <a:solidFill>
                  <a:srgbClr val="FF0000"/>
                </a:solidFill>
                <a:latin typeface="华文细黑"/>
                <a:ea typeface="华文细黑"/>
                <a:cs typeface="华文细黑"/>
              </a:rPr>
              <a:t>希腊女神）神庙</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二）以弗所教会是保罗创立的（使徒行传</a:t>
            </a:r>
            <a:r>
              <a:rPr lang="en-US" altLang="zh-CN" sz="2800" dirty="0" smtClean="0">
                <a:solidFill>
                  <a:srgbClr val="FF0000"/>
                </a:solidFill>
                <a:latin typeface="华文细黑"/>
                <a:ea typeface="华文细黑"/>
                <a:cs typeface="华文细黑"/>
              </a:rPr>
              <a:t>18:19-20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CN" altLang="en-US" sz="2800" dirty="0">
                <a:solidFill>
                  <a:srgbClr val="FF0000"/>
                </a:solidFill>
                <a:latin typeface="华文细黑"/>
                <a:ea typeface="华文细黑"/>
                <a:cs typeface="华文细黑"/>
              </a:rPr>
              <a:t>以弗所</a:t>
            </a:r>
            <a:r>
              <a:rPr lang="zh-CN" altLang="en-US" sz="2800" dirty="0" smtClean="0">
                <a:solidFill>
                  <a:srgbClr val="FF0000"/>
                </a:solidFill>
                <a:latin typeface="华文细黑"/>
                <a:ea typeface="华文细黑"/>
                <a:cs typeface="华文细黑"/>
              </a:rPr>
              <a:t>教会代表使徒教会（主后</a:t>
            </a:r>
            <a:r>
              <a:rPr lang="en-US" altLang="zh-CN" sz="2800" dirty="0" smtClean="0">
                <a:solidFill>
                  <a:srgbClr val="FF0000"/>
                </a:solidFill>
                <a:latin typeface="华文细黑"/>
                <a:ea typeface="华文细黑"/>
                <a:cs typeface="华文细黑"/>
              </a:rPr>
              <a:t>30-100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四）以弗所名字是“所愿的”的意思。</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五）早期教会将福音传到世界各地（罗马书</a:t>
            </a:r>
            <a:r>
              <a:rPr lang="en-US" altLang="zh-CN" sz="2800" dirty="0" smtClean="0">
                <a:solidFill>
                  <a:srgbClr val="FF0000"/>
                </a:solidFill>
                <a:latin typeface="华文细黑"/>
                <a:ea typeface="华文细黑"/>
                <a:cs typeface="华文细黑"/>
              </a:rPr>
              <a:t>10:18</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(1) The </a:t>
            </a:r>
            <a:r>
              <a:rPr lang="en-US" sz="2800" dirty="0">
                <a:latin typeface="Arial Narrow"/>
                <a:cs typeface="Arial Narrow"/>
              </a:rPr>
              <a:t>city of Ephesus was colonized by the </a:t>
            </a:r>
            <a:r>
              <a:rPr lang="en-US" sz="2800" dirty="0" smtClean="0">
                <a:latin typeface="Arial Narrow"/>
                <a:cs typeface="Arial Narrow"/>
              </a:rPr>
              <a:t>Greeks </a:t>
            </a:r>
            <a:r>
              <a:rPr lang="en-US" sz="2800" dirty="0">
                <a:latin typeface="Arial Narrow"/>
                <a:cs typeface="Arial Narrow"/>
              </a:rPr>
              <a:t>and was located </a:t>
            </a:r>
            <a:r>
              <a:rPr lang="en-US" sz="2400" dirty="0">
                <a:latin typeface="Arial Narrow"/>
                <a:cs typeface="Arial Narrow"/>
              </a:rPr>
              <a:t>near the Aegean </a:t>
            </a:r>
            <a:r>
              <a:rPr lang="en-US" sz="2400" dirty="0" err="1" smtClean="0">
                <a:latin typeface="Arial Narrow"/>
                <a:cs typeface="Arial Narrow"/>
              </a:rPr>
              <a:t>Sea.It</a:t>
            </a:r>
            <a:r>
              <a:rPr lang="en-US" sz="2400" dirty="0" smtClean="0">
                <a:latin typeface="Arial Narrow"/>
                <a:cs typeface="Arial Narrow"/>
              </a:rPr>
              <a:t> </a:t>
            </a:r>
            <a:r>
              <a:rPr lang="en-US" sz="2400" dirty="0">
                <a:latin typeface="Arial Narrow"/>
                <a:cs typeface="Arial Narrow"/>
              </a:rPr>
              <a:t>was a center of trade and </a:t>
            </a:r>
            <a:r>
              <a:rPr lang="en-US" sz="2400" dirty="0" smtClean="0">
                <a:latin typeface="Arial Narrow"/>
                <a:cs typeface="Arial Narrow"/>
              </a:rPr>
              <a:t>great </a:t>
            </a:r>
            <a:r>
              <a:rPr lang="en-US" sz="2400" dirty="0" err="1" smtClean="0">
                <a:latin typeface="Arial Narrow"/>
                <a:cs typeface="Arial Narrow"/>
              </a:rPr>
              <a:t>wealth.It</a:t>
            </a:r>
            <a:r>
              <a:rPr lang="en-US" sz="2400" dirty="0" smtClean="0">
                <a:latin typeface="Arial Narrow"/>
                <a:cs typeface="Arial Narrow"/>
              </a:rPr>
              <a:t> </a:t>
            </a:r>
            <a:r>
              <a:rPr lang="en-US" sz="2400" dirty="0">
                <a:latin typeface="Arial Narrow"/>
                <a:cs typeface="Arial Narrow"/>
              </a:rPr>
              <a:t>was </a:t>
            </a:r>
            <a:r>
              <a:rPr lang="en-US" sz="2400" dirty="0" smtClean="0">
                <a:latin typeface="Arial Narrow"/>
                <a:cs typeface="Arial Narrow"/>
              </a:rPr>
              <a:t>famous </a:t>
            </a:r>
            <a:r>
              <a:rPr lang="en-US" sz="2400" dirty="0">
                <a:latin typeface="Arial Narrow"/>
                <a:cs typeface="Arial Narrow"/>
              </a:rPr>
              <a:t>for </a:t>
            </a:r>
            <a:r>
              <a:rPr lang="en-US" sz="2400" dirty="0" err="1" smtClean="0">
                <a:latin typeface="Arial Narrow"/>
                <a:cs typeface="Arial Narrow"/>
              </a:rPr>
              <a:t>library,Temple</a:t>
            </a:r>
            <a:r>
              <a:rPr lang="en-US" sz="2400" dirty="0" smtClean="0">
                <a:latin typeface="Arial Narrow"/>
                <a:cs typeface="Arial Narrow"/>
              </a:rPr>
              <a:t> of Diana(Roman goddess)and </a:t>
            </a:r>
            <a:r>
              <a:rPr lang="en-US" sz="2400" dirty="0">
                <a:latin typeface="Arial Narrow"/>
                <a:cs typeface="Arial Narrow"/>
              </a:rPr>
              <a:t>T</a:t>
            </a:r>
            <a:r>
              <a:rPr lang="en-US" sz="2400" dirty="0" smtClean="0">
                <a:latin typeface="Arial Narrow"/>
                <a:cs typeface="Arial Narrow"/>
              </a:rPr>
              <a:t>emple of Artemis(Greek goddess). </a:t>
            </a:r>
          </a:p>
          <a:p>
            <a:r>
              <a:rPr lang="en-US" sz="2800" dirty="0" smtClean="0">
                <a:latin typeface="Arial Narrow"/>
                <a:cs typeface="Arial Narrow"/>
              </a:rPr>
              <a:t>(</a:t>
            </a:r>
            <a:r>
              <a:rPr lang="en-US" sz="2800" dirty="0">
                <a:latin typeface="Arial Narrow"/>
                <a:cs typeface="Arial Narrow"/>
              </a:rPr>
              <a:t>2) </a:t>
            </a:r>
            <a:r>
              <a:rPr lang="en-US" sz="2800" dirty="0" smtClean="0">
                <a:latin typeface="Arial Narrow"/>
                <a:cs typeface="Arial Narrow"/>
              </a:rPr>
              <a:t>The </a:t>
            </a:r>
            <a:r>
              <a:rPr lang="en-US" sz="2800" dirty="0">
                <a:latin typeface="Arial Narrow"/>
                <a:cs typeface="Arial Narrow"/>
              </a:rPr>
              <a:t>Ephesus </a:t>
            </a:r>
            <a:r>
              <a:rPr lang="en-US" sz="2800" dirty="0" smtClean="0">
                <a:latin typeface="Arial Narrow"/>
                <a:cs typeface="Arial Narrow"/>
              </a:rPr>
              <a:t>church </a:t>
            </a:r>
            <a:r>
              <a:rPr lang="en-US" sz="2800" dirty="0">
                <a:latin typeface="Arial Narrow"/>
                <a:cs typeface="Arial Narrow"/>
              </a:rPr>
              <a:t>was founded by Paul (Acts 18:19-20).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 </a:t>
            </a:r>
            <a:r>
              <a:rPr lang="en-US" sz="2800" dirty="0" smtClean="0">
                <a:latin typeface="Arial Narrow"/>
                <a:cs typeface="Arial Narrow"/>
              </a:rPr>
              <a:t>The </a:t>
            </a:r>
            <a:r>
              <a:rPr lang="en-US" sz="2800" dirty="0">
                <a:latin typeface="Arial Narrow"/>
                <a:cs typeface="Arial Narrow"/>
              </a:rPr>
              <a:t>Ephesus </a:t>
            </a:r>
            <a:r>
              <a:rPr lang="en-US" sz="2800" dirty="0" smtClean="0">
                <a:latin typeface="Arial Narrow"/>
                <a:cs typeface="Arial Narrow"/>
              </a:rPr>
              <a:t>church </a:t>
            </a:r>
            <a:r>
              <a:rPr lang="en-US" sz="2800" dirty="0">
                <a:latin typeface="Arial Narrow"/>
                <a:cs typeface="Arial Narrow"/>
              </a:rPr>
              <a:t>represents </a:t>
            </a:r>
            <a:r>
              <a:rPr lang="en-US" altLang="zh-CN" sz="2800" dirty="0" smtClean="0">
                <a:latin typeface="Arial Narrow"/>
                <a:cs typeface="Arial Narrow"/>
              </a:rPr>
              <a:t>t</a:t>
            </a:r>
            <a:r>
              <a:rPr lang="en-US" sz="2800" dirty="0" smtClean="0">
                <a:latin typeface="Arial Narrow"/>
                <a:cs typeface="Arial Narrow"/>
              </a:rPr>
              <a:t>he </a:t>
            </a:r>
            <a:r>
              <a:rPr lang="en-US" sz="2800" dirty="0">
                <a:latin typeface="Arial Narrow"/>
                <a:cs typeface="Arial Narrow"/>
              </a:rPr>
              <a:t>Apostolic </a:t>
            </a:r>
            <a:r>
              <a:rPr lang="en-US" sz="2800" dirty="0" smtClean="0">
                <a:latin typeface="Arial Narrow"/>
                <a:cs typeface="Arial Narrow"/>
              </a:rPr>
              <a:t>church(</a:t>
            </a:r>
            <a:r>
              <a:rPr lang="en-US" sz="2800" dirty="0">
                <a:latin typeface="Arial Narrow"/>
                <a:cs typeface="Arial Narrow"/>
              </a:rPr>
              <a:t>AD 30-100).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4) The name Ephesus means “desired one.”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5) The early church preached the gospel around the world(</a:t>
            </a:r>
            <a:r>
              <a:rPr lang="en-US" sz="2800" dirty="0" smtClean="0">
                <a:latin typeface="Arial Narrow"/>
                <a:cs typeface="Arial Narrow"/>
              </a:rPr>
              <a:t>Ro10</a:t>
            </a:r>
            <a:r>
              <a:rPr lang="en-US" sz="2800" dirty="0">
                <a:latin typeface="Arial Narrow"/>
                <a:cs typeface="Arial Narrow"/>
              </a:rPr>
              <a:t>:18).</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(6)</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889851"/>
            <a:ext cx="9137169" cy="6124754"/>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甲。一个服事的教会</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你要写信给以</a:t>
            </a:r>
            <a:r>
              <a:rPr lang="zh-TW" altLang="en-US" sz="2800" dirty="0">
                <a:solidFill>
                  <a:srgbClr val="FF0000"/>
                </a:solidFill>
                <a:latin typeface="华文细黑"/>
                <a:ea typeface="华文细黑"/>
                <a:cs typeface="华文细黑"/>
              </a:rPr>
              <a:t>弗所教会的</a:t>
            </a:r>
            <a:r>
              <a:rPr lang="zh-TW" altLang="en-US" sz="2800" dirty="0" smtClean="0">
                <a:solidFill>
                  <a:srgbClr val="FF0000"/>
                </a:solidFill>
                <a:latin typeface="华文细黑"/>
                <a:ea typeface="华文细黑"/>
                <a:cs typeface="华文细黑"/>
              </a:rPr>
              <a:t>使者</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说</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那右手拿</a:t>
            </a:r>
            <a:r>
              <a:rPr lang="zh-TW" altLang="en-US" sz="2800" dirty="0">
                <a:solidFill>
                  <a:srgbClr val="FF0000"/>
                </a:solidFill>
                <a:latin typeface="华文细黑"/>
                <a:ea typeface="华文细黑"/>
                <a:cs typeface="华文细黑"/>
              </a:rPr>
              <a:t>着七星，在七个金灯台中间行走的，说</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我知道你的行为，劳碌，</a:t>
            </a:r>
            <a:r>
              <a:rPr lang="zh-TW" altLang="en-US" sz="2800" dirty="0" smtClean="0">
                <a:solidFill>
                  <a:srgbClr val="FF0000"/>
                </a:solidFill>
                <a:latin typeface="华文细黑"/>
                <a:ea typeface="华文细黑"/>
                <a:cs typeface="华文细黑"/>
              </a:rPr>
              <a:t>忍耐</a:t>
            </a:r>
            <a:r>
              <a:rPr lang="en-US"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:1,2).“</a:t>
            </a:r>
            <a:r>
              <a:rPr lang="zh-TW" altLang="en-US" sz="2800" dirty="0" smtClean="0">
                <a:solidFill>
                  <a:srgbClr val="FF0000"/>
                </a:solidFill>
                <a:latin typeface="华文细黑"/>
                <a:ea typeface="华文细黑"/>
                <a:cs typeface="华文细黑"/>
              </a:rPr>
              <a:t>你们得救是本乎恩</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也因</a:t>
            </a:r>
            <a:r>
              <a:rPr lang="zh-TW" altLang="en-US" sz="2800" dirty="0">
                <a:solidFill>
                  <a:srgbClr val="FF0000"/>
                </a:solidFill>
                <a:latin typeface="华文细黑"/>
                <a:ea typeface="华文细黑"/>
                <a:cs typeface="华文细黑"/>
              </a:rPr>
              <a:t>着信，这并不是出于</a:t>
            </a:r>
            <a:r>
              <a:rPr lang="zh-TW" altLang="en-US" sz="2800" dirty="0" smtClean="0">
                <a:solidFill>
                  <a:srgbClr val="FF0000"/>
                </a:solidFill>
                <a:latin typeface="华文细黑"/>
                <a:ea typeface="华文细黑"/>
                <a:cs typeface="华文细黑"/>
              </a:rPr>
              <a:t>自己</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乃是神所赐的</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也不是出于行为</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免得有人自夸</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a:t>
            </a:r>
            <a:r>
              <a:rPr lang="zh-TW" altLang="en-US" sz="2800" dirty="0">
                <a:solidFill>
                  <a:srgbClr val="FF0000"/>
                </a:solidFill>
                <a:latin typeface="华文细黑"/>
                <a:ea typeface="华文细黑"/>
                <a:cs typeface="华文细黑"/>
              </a:rPr>
              <a:t>原是他的</a:t>
            </a:r>
            <a:r>
              <a:rPr lang="zh-TW" altLang="en-US" sz="2800" dirty="0" smtClean="0">
                <a:solidFill>
                  <a:srgbClr val="FF0000"/>
                </a:solidFill>
                <a:latin typeface="华文细黑"/>
                <a:ea typeface="华文细黑"/>
                <a:cs typeface="华文细黑"/>
              </a:rPr>
              <a:t>工作</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在基督耶稣里</a:t>
            </a:r>
            <a:r>
              <a:rPr lang="zh-TW" altLang="en-US" sz="2800" dirty="0">
                <a:solidFill>
                  <a:srgbClr val="FF0000"/>
                </a:solidFill>
                <a:latin typeface="华文细黑"/>
                <a:ea typeface="华文细黑"/>
                <a:cs typeface="华文细黑"/>
              </a:rPr>
              <a:t>造成的，为要叫我们行善，就是神所豫备叫我们</a:t>
            </a:r>
            <a:r>
              <a:rPr lang="zh-TW" altLang="en-US" sz="2800" dirty="0" smtClean="0">
                <a:solidFill>
                  <a:srgbClr val="FF0000"/>
                </a:solidFill>
                <a:latin typeface="华文细黑"/>
                <a:ea typeface="华文细黑"/>
                <a:cs typeface="华文细黑"/>
              </a:rPr>
              <a:t>行的 </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弗</a:t>
            </a:r>
            <a:r>
              <a:rPr lang="en-US" altLang="zh-CN" sz="2800" dirty="0" smtClean="0">
                <a:solidFill>
                  <a:srgbClr val="FF0000"/>
                </a:solidFill>
                <a:latin typeface="华文细黑"/>
                <a:ea typeface="华文细黑"/>
                <a:cs typeface="华文细黑"/>
              </a:rPr>
              <a:t>2:8-10</a:t>
            </a:r>
            <a:r>
              <a:rPr lang="en-US" altLang="zh-CN" sz="2800"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p>
          <a:p>
            <a:r>
              <a:rPr lang="en-US" sz="2800" b="1" dirty="0" smtClean="0">
                <a:latin typeface="Arial Narrow"/>
                <a:cs typeface="Arial Narrow"/>
              </a:rPr>
              <a:t>A</a:t>
            </a:r>
            <a:r>
              <a:rPr lang="en-US" sz="2800" b="1" dirty="0">
                <a:latin typeface="Arial Narrow"/>
                <a:cs typeface="Arial Narrow"/>
              </a:rPr>
              <a:t>. A serving Church. </a:t>
            </a:r>
            <a:r>
              <a:rPr lang="en-US" sz="2800" dirty="0" smtClean="0">
                <a:latin typeface="Arial Narrow"/>
                <a:cs typeface="Arial Narrow"/>
              </a:rPr>
              <a:t>“To </a:t>
            </a:r>
            <a:r>
              <a:rPr lang="en-US" sz="2800" dirty="0">
                <a:latin typeface="Arial Narrow"/>
                <a:cs typeface="Arial Narrow"/>
              </a:rPr>
              <a:t>the angel of the church in Ephesus write</a:t>
            </a:r>
            <a:r>
              <a:rPr lang="en-US" sz="2800" dirty="0" smtClean="0">
                <a:latin typeface="Arial Narrow"/>
                <a:cs typeface="Arial Narrow"/>
              </a:rPr>
              <a:t>: These </a:t>
            </a:r>
            <a:r>
              <a:rPr lang="en-US" sz="2800" dirty="0">
                <a:latin typeface="Arial Narrow"/>
                <a:cs typeface="Arial Narrow"/>
              </a:rPr>
              <a:t>are the words of him who holds the seven stars in his right hand and walks among the seven golden </a:t>
            </a:r>
            <a:r>
              <a:rPr lang="en-US" sz="2800" dirty="0" err="1" smtClean="0">
                <a:latin typeface="Arial Narrow"/>
                <a:cs typeface="Arial Narrow"/>
              </a:rPr>
              <a:t>lampstands.I</a:t>
            </a:r>
            <a:r>
              <a:rPr lang="en-US" sz="2800" dirty="0" smtClean="0">
                <a:latin typeface="Arial Narrow"/>
                <a:cs typeface="Arial Narrow"/>
              </a:rPr>
              <a:t> </a:t>
            </a:r>
            <a:r>
              <a:rPr lang="en-US" sz="2800" dirty="0">
                <a:latin typeface="Arial Narrow"/>
                <a:cs typeface="Arial Narrow"/>
              </a:rPr>
              <a:t>know your deeds, your hard work and your perseverance”(2</a:t>
            </a:r>
            <a:r>
              <a:rPr lang="en-US" sz="2800" dirty="0" smtClean="0">
                <a:latin typeface="Arial Narrow"/>
                <a:cs typeface="Arial Narrow"/>
              </a:rPr>
              <a:t>:</a:t>
            </a:r>
            <a:r>
              <a:rPr lang="en-US" altLang="zh-CN" sz="2800" dirty="0" smtClean="0">
                <a:latin typeface="Arial Narrow"/>
                <a:cs typeface="Arial Narrow"/>
              </a:rPr>
              <a:t>1</a:t>
            </a:r>
            <a:r>
              <a:rPr lang="en-US" altLang="zh-CN" sz="2800" dirty="0">
                <a:latin typeface="Arial Narrow"/>
                <a:cs typeface="Arial Narrow"/>
              </a:rPr>
              <a:t>,</a:t>
            </a:r>
            <a:r>
              <a:rPr lang="en-US" altLang="zh-CN" sz="2800" dirty="0" smtClean="0">
                <a:latin typeface="Arial Narrow"/>
                <a:cs typeface="Arial Narrow"/>
              </a:rPr>
              <a:t>2</a:t>
            </a:r>
            <a:r>
              <a:rPr lang="en-US" sz="2800" dirty="0" smtClean="0">
                <a:latin typeface="Arial Narrow"/>
                <a:cs typeface="Arial Narrow"/>
              </a:rPr>
              <a:t>a</a:t>
            </a:r>
            <a:r>
              <a:rPr lang="en-US" sz="2800" dirty="0">
                <a:latin typeface="Arial Narrow"/>
                <a:cs typeface="Arial Narrow"/>
              </a:rPr>
              <a:t>)</a:t>
            </a:r>
            <a:r>
              <a:rPr lang="en-US" sz="2800" dirty="0" smtClean="0">
                <a:latin typeface="Arial Narrow"/>
                <a:cs typeface="Arial Narrow"/>
              </a:rPr>
              <a:t>.“</a:t>
            </a:r>
            <a:r>
              <a:rPr lang="en-US" sz="2800" dirty="0">
                <a:latin typeface="Arial Narrow"/>
                <a:cs typeface="Arial Narrow"/>
              </a:rPr>
              <a:t>For it is by grace you have been </a:t>
            </a:r>
            <a:r>
              <a:rPr lang="en-US" sz="2800" dirty="0" err="1">
                <a:latin typeface="Arial Narrow"/>
                <a:cs typeface="Arial Narrow"/>
              </a:rPr>
              <a:t>saved</a:t>
            </a:r>
            <a:r>
              <a:rPr lang="en-US" sz="2800" dirty="0" err="1" smtClean="0">
                <a:latin typeface="Arial Narrow"/>
                <a:cs typeface="Arial Narrow"/>
              </a:rPr>
              <a:t>,through</a:t>
            </a:r>
            <a:r>
              <a:rPr lang="en-US" sz="2800" dirty="0" smtClean="0">
                <a:latin typeface="Arial Narrow"/>
                <a:cs typeface="Arial Narrow"/>
              </a:rPr>
              <a:t> </a:t>
            </a:r>
            <a:r>
              <a:rPr lang="en-US" sz="2800" dirty="0">
                <a:latin typeface="Arial Narrow"/>
                <a:cs typeface="Arial Narrow"/>
              </a:rPr>
              <a:t>faith—and this is not from </a:t>
            </a:r>
            <a:r>
              <a:rPr lang="en-US" sz="2800" dirty="0" err="1">
                <a:latin typeface="Arial Narrow"/>
                <a:cs typeface="Arial Narrow"/>
              </a:rPr>
              <a:t>yourselves</a:t>
            </a:r>
            <a:r>
              <a:rPr lang="en-US" sz="2800" dirty="0" err="1" smtClean="0">
                <a:latin typeface="Arial Narrow"/>
                <a:cs typeface="Arial Narrow"/>
              </a:rPr>
              <a:t>,it</a:t>
            </a:r>
            <a:r>
              <a:rPr lang="en-US" sz="2800" dirty="0" smtClean="0">
                <a:latin typeface="Arial Narrow"/>
                <a:cs typeface="Arial Narrow"/>
              </a:rPr>
              <a:t> </a:t>
            </a:r>
            <a:r>
              <a:rPr lang="en-US" sz="2800" dirty="0">
                <a:latin typeface="Arial Narrow"/>
                <a:cs typeface="Arial Narrow"/>
              </a:rPr>
              <a:t>is the gift of God—not by works, so that no one can </a:t>
            </a:r>
            <a:r>
              <a:rPr lang="en-US" sz="2800" dirty="0" err="1">
                <a:latin typeface="Arial Narrow"/>
                <a:cs typeface="Arial Narrow"/>
              </a:rPr>
              <a:t>boast.For</a:t>
            </a:r>
            <a:r>
              <a:rPr lang="en-US" sz="2800" dirty="0">
                <a:latin typeface="Arial Narrow"/>
                <a:cs typeface="Arial Narrow"/>
              </a:rPr>
              <a:t> we are God’s </a:t>
            </a:r>
            <a:r>
              <a:rPr lang="en-US" sz="2800" dirty="0" err="1">
                <a:latin typeface="Arial Narrow"/>
                <a:cs typeface="Arial Narrow"/>
              </a:rPr>
              <a:t>handiwork,created</a:t>
            </a:r>
            <a:r>
              <a:rPr lang="en-US" sz="2800" dirty="0">
                <a:latin typeface="Arial Narrow"/>
                <a:cs typeface="Arial Narrow"/>
              </a:rPr>
              <a:t> in Christ Jesus to do good </a:t>
            </a:r>
            <a:r>
              <a:rPr lang="en-US" sz="2800" dirty="0" err="1">
                <a:latin typeface="Arial Narrow"/>
                <a:cs typeface="Arial Narrow"/>
              </a:rPr>
              <a:t>works,which</a:t>
            </a:r>
            <a:r>
              <a:rPr lang="en-US" sz="2800" dirty="0">
                <a:latin typeface="Arial Narrow"/>
                <a:cs typeface="Arial Narrow"/>
              </a:rPr>
              <a:t> God prepared in advance for us to do”(Eph.2:8-10).</a:t>
            </a:r>
          </a:p>
        </p:txBody>
      </p:sp>
      <p:sp>
        <p:nvSpPr>
          <p:cNvPr id="4" name="Rectangle 3"/>
          <p:cNvSpPr/>
          <p:nvPr/>
        </p:nvSpPr>
        <p:spPr>
          <a:xfrm>
            <a:off x="0" y="-7905"/>
            <a:ext cx="9144000" cy="90922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1</a:t>
            </a:r>
            <a:r>
              <a:rPr lang="en-US" sz="2800" b="1" dirty="0" smtClean="0">
                <a:latin typeface="Arial Narrow"/>
                <a:cs typeface="Arial Narrow"/>
              </a:rPr>
              <a:t>.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116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60091</TotalTime>
  <Words>2744</Words>
  <Application>Microsoft Macintosh PowerPoint</Application>
  <PresentationFormat>On-screen Show (4:3)</PresentationFormat>
  <Paragraphs>174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366</cp:revision>
  <cp:lastPrinted>2016-07-31T03:52:23Z</cp:lastPrinted>
  <dcterms:created xsi:type="dcterms:W3CDTF">2016-02-20T15:39:29Z</dcterms:created>
  <dcterms:modified xsi:type="dcterms:W3CDTF">2017-01-19T19:48:24Z</dcterms:modified>
</cp:coreProperties>
</file>