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77" r:id="rId2"/>
    <p:sldId id="256" r:id="rId3"/>
    <p:sldId id="296" r:id="rId4"/>
    <p:sldId id="295" r:id="rId5"/>
    <p:sldId id="337" r:id="rId6"/>
    <p:sldId id="297" r:id="rId7"/>
    <p:sldId id="378" r:id="rId8"/>
    <p:sldId id="292" r:id="rId9"/>
    <p:sldId id="379" r:id="rId10"/>
    <p:sldId id="298" r:id="rId11"/>
    <p:sldId id="360" r:id="rId12"/>
    <p:sldId id="374" r:id="rId13"/>
    <p:sldId id="319" r:id="rId14"/>
    <p:sldId id="365" r:id="rId15"/>
    <p:sldId id="375" r:id="rId16"/>
    <p:sldId id="366" r:id="rId17"/>
    <p:sldId id="335" r:id="rId18"/>
    <p:sldId id="3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4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10/2/17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7-10-05 at 11.0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9" y="33867"/>
            <a:ext cx="4305300" cy="1790700"/>
          </a:xfrm>
          <a:prstGeom prst="rect">
            <a:avLst/>
          </a:prstGeom>
        </p:spPr>
      </p:pic>
      <p:pic>
        <p:nvPicPr>
          <p:cNvPr id="11" name="Picture 10" descr="Screen Shot 2017-10-05 at 11.01.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18" y="-1"/>
            <a:ext cx="4930709" cy="1388533"/>
          </a:xfrm>
          <a:prstGeom prst="rect">
            <a:avLst/>
          </a:prstGeom>
        </p:spPr>
      </p:pic>
      <p:pic>
        <p:nvPicPr>
          <p:cNvPr id="12" name="Picture 11" descr="Screen Shot 2017-10-05 at 11.01.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100" y="1824567"/>
            <a:ext cx="5803900" cy="812800"/>
          </a:xfrm>
          <a:prstGeom prst="rect">
            <a:avLst/>
          </a:prstGeom>
        </p:spPr>
      </p:pic>
      <p:pic>
        <p:nvPicPr>
          <p:cNvPr id="13" name="Picture 12" descr="Screen Shot 2017-10-05 at 11.01.4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1" y="1807634"/>
            <a:ext cx="3517900" cy="533400"/>
          </a:xfrm>
          <a:prstGeom prst="rect">
            <a:avLst/>
          </a:prstGeom>
        </p:spPr>
      </p:pic>
      <p:pic>
        <p:nvPicPr>
          <p:cNvPr id="14" name="Picture 13" descr="Screen Shot 2017-10-05 at 11.04.5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37367"/>
            <a:ext cx="2971800" cy="1549400"/>
          </a:xfrm>
          <a:prstGeom prst="rect">
            <a:avLst/>
          </a:prstGeom>
        </p:spPr>
      </p:pic>
      <p:pic>
        <p:nvPicPr>
          <p:cNvPr id="15" name="Picture 14" descr="Screen Shot 2017-10-05 at 10.59.0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0423" y="2341034"/>
            <a:ext cx="1155700" cy="1346200"/>
          </a:xfrm>
          <a:prstGeom prst="rect">
            <a:avLst/>
          </a:prstGeom>
        </p:spPr>
      </p:pic>
      <p:pic>
        <p:nvPicPr>
          <p:cNvPr id="16" name="Picture 15" descr="Screen Shot 2017-10-05 at 11.05.1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 y="4106329"/>
            <a:ext cx="2933700" cy="2489200"/>
          </a:xfrm>
          <a:prstGeom prst="rect">
            <a:avLst/>
          </a:prstGeom>
        </p:spPr>
      </p:pic>
      <p:pic>
        <p:nvPicPr>
          <p:cNvPr id="17" name="Picture 16" descr="Screen Shot 2017-10-05 at 11.07.18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57" y="4514850"/>
            <a:ext cx="2565400" cy="1028700"/>
          </a:xfrm>
          <a:prstGeom prst="rect">
            <a:avLst/>
          </a:prstGeom>
        </p:spPr>
      </p:pic>
      <p:pic>
        <p:nvPicPr>
          <p:cNvPr id="18" name="Picture 17" descr="Screen Shot 2017-10-05 at 11.05.24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543550"/>
            <a:ext cx="3492500" cy="2908300"/>
          </a:xfrm>
          <a:prstGeom prst="rect">
            <a:avLst/>
          </a:prstGeom>
        </p:spPr>
      </p:pic>
      <p:pic>
        <p:nvPicPr>
          <p:cNvPr id="20" name="Picture 19" descr="Screen Shot 2017-10-05 at 11.08.43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80723" y="4057650"/>
            <a:ext cx="2590800" cy="1485900"/>
          </a:xfrm>
          <a:prstGeom prst="rect">
            <a:avLst/>
          </a:prstGeom>
        </p:spPr>
      </p:pic>
      <p:pic>
        <p:nvPicPr>
          <p:cNvPr id="21" name="Picture 20" descr="Screen Shot 2017-10-05 at 11.08.55 A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8234" y="3536950"/>
            <a:ext cx="2451100" cy="1955800"/>
          </a:xfrm>
          <a:prstGeom prst="rect">
            <a:avLst/>
          </a:prstGeom>
        </p:spPr>
      </p:pic>
      <p:pic>
        <p:nvPicPr>
          <p:cNvPr id="23" name="Picture 22" descr="Screen Shot 2017-10-05 at 11.11.22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92500" y="5753100"/>
            <a:ext cx="4660900" cy="1104900"/>
          </a:xfrm>
          <a:prstGeom prst="rect">
            <a:avLst/>
          </a:prstGeom>
        </p:spPr>
      </p:pic>
      <p:sp>
        <p:nvSpPr>
          <p:cNvPr id="24" name="TextBox 23"/>
          <p:cNvSpPr txBox="1"/>
          <p:nvPr/>
        </p:nvSpPr>
        <p:spPr>
          <a:xfrm>
            <a:off x="3928533" y="2861733"/>
            <a:ext cx="4826000" cy="461665"/>
          </a:xfrm>
          <a:prstGeom prst="rect">
            <a:avLst/>
          </a:prstGeom>
          <a:noFill/>
        </p:spPr>
        <p:txBody>
          <a:bodyPr wrap="square" rtlCol="0">
            <a:spAutoFit/>
          </a:bodyPr>
          <a:lstStyle/>
          <a:p>
            <a:r>
              <a:rPr lang="zh-CN" altLang="en-US" sz="2400" dirty="0" smtClean="0">
                <a:latin typeface="华文细黑"/>
                <a:ea typeface="华文细黑"/>
                <a:cs typeface="华文细黑"/>
              </a:rPr>
              <a:t>孙约翰牧师</a:t>
            </a:r>
            <a:r>
              <a:rPr lang="en-US" altLang="zh-CN" sz="2400" dirty="0" smtClean="0">
                <a:latin typeface="华文细黑"/>
                <a:ea typeface="华文细黑"/>
                <a:cs typeface="华文细黑"/>
              </a:rPr>
              <a:t> Pastor John Sun</a:t>
            </a:r>
            <a:endParaRPr lang="en-US" sz="2400" dirty="0">
              <a:latin typeface="华文细黑"/>
              <a:ea typeface="华文细黑"/>
              <a:cs typeface="华文细黑"/>
            </a:endParaRPr>
          </a:p>
        </p:txBody>
      </p:sp>
    </p:spTree>
    <p:extLst>
      <p:ext uri="{BB962C8B-B14F-4D97-AF65-F5344CB8AC3E}">
        <p14:creationId xmlns:p14="http://schemas.microsoft.com/office/powerpoint/2010/main" val="3105062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57239"/>
            <a:ext cx="9137170"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罪恶</a:t>
            </a:r>
            <a:r>
              <a:rPr 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“教</a:t>
            </a:r>
            <a:r>
              <a:rPr lang="en-US" sz="2400" dirty="0" smtClean="0">
                <a:solidFill>
                  <a:srgbClr val="0000FF"/>
                </a:solidFill>
                <a:latin typeface="华文细黑"/>
                <a:ea typeface="华文细黑"/>
                <a:cs typeface="华文细黑"/>
              </a:rPr>
              <a:t>训</a:t>
            </a:r>
            <a:r>
              <a:rPr lang="en-US" sz="2400" dirty="0">
                <a:solidFill>
                  <a:srgbClr val="0000FF"/>
                </a:solidFill>
                <a:latin typeface="华文细黑"/>
                <a:ea typeface="华文细黑"/>
                <a:cs typeface="华文细黑"/>
              </a:rPr>
              <a:t>我们除去不敬虔的心，和世俗的情欲，在今世自守，公义，敬虔度日</a:t>
            </a:r>
            <a:r>
              <a:rPr lang="zh-CN" altLang="en-US" sz="2400" dirty="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zh-CN" altLang="en-US" sz="2400" dirty="0">
                <a:solidFill>
                  <a:srgbClr val="0000FF"/>
                </a:solidFill>
                <a:latin typeface="华文细黑"/>
                <a:ea typeface="华文细黑"/>
                <a:cs typeface="华文细黑"/>
              </a:rPr>
              <a:t>多</a:t>
            </a:r>
            <a:r>
              <a:rPr lang="en-US" altLang="zh-CN" sz="2400" dirty="0">
                <a:solidFill>
                  <a:srgbClr val="0000FF"/>
                </a:solidFill>
                <a:latin typeface="华文细黑"/>
                <a:ea typeface="华文细黑"/>
                <a:cs typeface="华文细黑"/>
              </a:rPr>
              <a:t>2</a:t>
            </a:r>
            <a:r>
              <a:rPr lang="en-US" sz="2400" dirty="0">
                <a:solidFill>
                  <a:srgbClr val="0000FF"/>
                </a:solidFill>
                <a:latin typeface="华文细黑"/>
                <a:ea typeface="华文细黑"/>
                <a:cs typeface="华文细黑"/>
              </a:rPr>
              <a:t>:1</a:t>
            </a:r>
            <a:r>
              <a:rPr lang="en-US" altLang="zh-CN" sz="2400" dirty="0">
                <a:solidFill>
                  <a:srgbClr val="0000FF"/>
                </a:solidFill>
                <a:latin typeface="华文细黑"/>
                <a:ea typeface="华文细黑"/>
                <a:cs typeface="华文细黑"/>
              </a:rPr>
              <a:t>2</a:t>
            </a:r>
            <a:r>
              <a:rPr lang="en-US" sz="2400" dirty="0">
                <a:solidFill>
                  <a:srgbClr val="0000FF"/>
                </a:solidFill>
                <a:latin typeface="华文细黑"/>
                <a:ea typeface="华文细黑"/>
                <a:cs typeface="华文细黑"/>
              </a:rPr>
              <a:t>)。 </a:t>
            </a:r>
            <a:r>
              <a:rPr 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性不道德</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风闻在你们中间有淫乱的事。这样的淫乱，连外邦人中也没有...你们要逃避淫行。人所犯的，无论什么罪，都在身子以外。惟有行淫的，是得罪自己的身子。岂不知你们的身子就是圣灵的殿吗？这圣灵是从神而来，住在你们里头的。并且你们不是自己的人。因为你们是重价买来</a:t>
            </a:r>
            <a:r>
              <a:rPr lang="en-US" sz="2400" dirty="0" smtClean="0">
                <a:solidFill>
                  <a:srgbClr val="0000FF"/>
                </a:solidFill>
                <a:latin typeface="华文细黑"/>
                <a:ea typeface="华文细黑"/>
                <a:cs typeface="华文细黑"/>
              </a:rPr>
              <a:t>的</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林前</a:t>
            </a:r>
            <a:r>
              <a:rPr lang="zh-CN" altLang="zh-CN" sz="2400" dirty="0" smtClean="0">
                <a:solidFill>
                  <a:srgbClr val="0000FF"/>
                </a:solidFill>
                <a:latin typeface="华文细黑"/>
                <a:ea typeface="华文细黑"/>
                <a:cs typeface="华文细黑"/>
              </a:rPr>
              <a:t>5</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6:18-20</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诉讼</a:t>
            </a:r>
            <a:r>
              <a:rPr lang="en-US" altLang="zh-TW"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你们中间有彼此相争的事，怎敢在不义的人面前求审，不在圣徒面前求审呢</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林前</a:t>
            </a:r>
            <a:r>
              <a:rPr lang="zh-CN" altLang="zh-CN" sz="2400" dirty="0" smtClean="0">
                <a:solidFill>
                  <a:srgbClr val="0000FF"/>
                </a:solidFill>
                <a:latin typeface="华文细黑"/>
                <a:ea typeface="华文细黑"/>
                <a:cs typeface="华文细黑"/>
              </a:rPr>
              <a:t>6</a:t>
            </a:r>
            <a:r>
              <a:rPr lang="en-US" sz="2400" dirty="0" smtClean="0">
                <a:solidFill>
                  <a:srgbClr val="0000FF"/>
                </a:solidFill>
                <a:latin typeface="华文细黑"/>
                <a:ea typeface="华文细黑"/>
                <a:cs typeface="华文细黑"/>
              </a:rPr>
              <a:t>:1)</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9" name="Rectangle 8"/>
          <p:cNvSpPr/>
          <p:nvPr/>
        </p:nvSpPr>
        <p:spPr>
          <a:xfrm>
            <a:off x="6831" y="3353821"/>
            <a:ext cx="9156126" cy="3570208"/>
          </a:xfrm>
          <a:prstGeom prst="rect">
            <a:avLst/>
          </a:prstGeom>
        </p:spPr>
        <p:txBody>
          <a:bodyPr wrap="square">
            <a:spAutoFit/>
          </a:bodyPr>
          <a:lstStyle/>
          <a:p>
            <a:r>
              <a:rPr lang="en-US" sz="2400" b="1" dirty="0">
                <a:latin typeface="Arial Narrow"/>
                <a:cs typeface="Arial Narrow"/>
              </a:rPr>
              <a:t>B. </a:t>
            </a:r>
            <a:r>
              <a:rPr lang="en-US" sz="2400" b="1" dirty="0" smtClean="0">
                <a:latin typeface="Arial Narrow"/>
                <a:cs typeface="Arial Narrow"/>
              </a:rPr>
              <a:t>Sin. </a:t>
            </a:r>
            <a:r>
              <a:rPr lang="en-US" sz="2400" dirty="0">
                <a:solidFill>
                  <a:srgbClr val="0000FF"/>
                </a:solidFill>
                <a:latin typeface="Arial Narrow"/>
                <a:cs typeface="Arial Narrow"/>
              </a:rPr>
              <a:t>“It teaches us to say “No” to ungodliness and worldly </a:t>
            </a:r>
            <a:r>
              <a:rPr lang="en-US" sz="2400" dirty="0" smtClean="0">
                <a:solidFill>
                  <a:srgbClr val="0000FF"/>
                </a:solidFill>
                <a:latin typeface="Arial Narrow"/>
                <a:cs typeface="Arial Narrow"/>
              </a:rPr>
              <a:t>passions</a:t>
            </a:r>
            <a:r>
              <a:rPr lang="en-US" sz="2400" dirty="0">
                <a:solidFill>
                  <a:srgbClr val="0000FF"/>
                </a:solidFill>
                <a:latin typeface="Arial Narrow"/>
                <a:cs typeface="Arial Narrow"/>
              </a:rPr>
              <a:t>, and to live self-controlled, upright and godly lives in this present age”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Titus2:12). </a:t>
            </a:r>
            <a:r>
              <a:rPr lang="en-US" sz="2200" dirty="0" smtClean="0">
                <a:latin typeface="Arial Narrow"/>
                <a:cs typeface="Arial Narrow"/>
              </a:rPr>
              <a:t>(</a:t>
            </a:r>
            <a:r>
              <a:rPr lang="en-US" sz="2200" dirty="0">
                <a:latin typeface="Arial Narrow"/>
                <a:cs typeface="Arial Narrow"/>
              </a:rPr>
              <a:t>1)Sexual immorality: </a:t>
            </a:r>
            <a:r>
              <a:rPr lang="en-US" sz="2200" dirty="0">
                <a:solidFill>
                  <a:srgbClr val="0000FF"/>
                </a:solidFill>
                <a:latin typeface="Arial Narrow"/>
                <a:cs typeface="Arial Narrow"/>
              </a:rPr>
              <a:t>“It is reported that there is sexual immorality among </a:t>
            </a:r>
            <a:r>
              <a:rPr lang="en-US" sz="2200" dirty="0" err="1">
                <a:solidFill>
                  <a:srgbClr val="0000FF"/>
                </a:solidFill>
                <a:latin typeface="Arial Narrow"/>
                <a:cs typeface="Arial Narrow"/>
              </a:rPr>
              <a:t>you</a:t>
            </a:r>
            <a:r>
              <a:rPr lang="en-US" sz="2200" dirty="0" err="1" smtClean="0">
                <a:solidFill>
                  <a:srgbClr val="0000FF"/>
                </a:solidFill>
                <a:latin typeface="Arial Narrow"/>
                <a:cs typeface="Arial Narrow"/>
              </a:rPr>
              <a:t>,and</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of a kind that even pagans do not tolerate…Flee </a:t>
            </a:r>
            <a:r>
              <a:rPr lang="en-US" sz="2200" dirty="0" smtClean="0">
                <a:solidFill>
                  <a:srgbClr val="0000FF"/>
                </a:solidFill>
                <a:latin typeface="Arial Narrow"/>
                <a:cs typeface="Arial Narrow"/>
              </a:rPr>
              <a:t>sexual </a:t>
            </a:r>
            <a:r>
              <a:rPr lang="en-US" sz="2200" dirty="0">
                <a:solidFill>
                  <a:srgbClr val="0000FF"/>
                </a:solidFill>
                <a:latin typeface="Arial Narrow"/>
                <a:cs typeface="Arial Narrow"/>
              </a:rPr>
              <a:t>immorality. All other sins a person commits are outside the body, but whoever sins sexually sins against their own body. Do you not know that your bodies are temples of the Holy </a:t>
            </a:r>
            <a:r>
              <a:rPr lang="en-US" sz="2200" dirty="0" err="1">
                <a:solidFill>
                  <a:srgbClr val="0000FF"/>
                </a:solidFill>
                <a:latin typeface="Arial Narrow"/>
                <a:cs typeface="Arial Narrow"/>
              </a:rPr>
              <a:t>Spirit</a:t>
            </a:r>
            <a:r>
              <a:rPr lang="en-US" sz="2200" dirty="0" err="1" smtClean="0">
                <a:solidFill>
                  <a:srgbClr val="0000FF"/>
                </a:solidFill>
                <a:latin typeface="Arial Narrow"/>
                <a:cs typeface="Arial Narrow"/>
              </a:rPr>
              <a:t>,who</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is in </a:t>
            </a:r>
            <a:r>
              <a:rPr lang="en-US" sz="2200" dirty="0" err="1">
                <a:solidFill>
                  <a:srgbClr val="0000FF"/>
                </a:solidFill>
                <a:latin typeface="Arial Narrow"/>
                <a:cs typeface="Arial Narrow"/>
              </a:rPr>
              <a:t>you</a:t>
            </a:r>
            <a:r>
              <a:rPr lang="en-US" sz="2200" dirty="0" err="1" smtClean="0">
                <a:solidFill>
                  <a:srgbClr val="0000FF"/>
                </a:solidFill>
                <a:latin typeface="Arial Narrow"/>
                <a:cs typeface="Arial Narrow"/>
              </a:rPr>
              <a:t>,whom</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you have received from God? You are not your own; you were bought at a price. Therefore honor God with your bodies”(1Cor.5:1;6:18-20). </a:t>
            </a:r>
            <a:r>
              <a:rPr lang="en-US" sz="2200" dirty="0">
                <a:latin typeface="Arial Narrow"/>
                <a:cs typeface="Arial Narrow"/>
              </a:rPr>
              <a:t>(2)Lawsuits</a:t>
            </a:r>
            <a:r>
              <a:rPr lang="en-US" sz="2200" dirty="0" smtClean="0">
                <a:latin typeface="Arial Narrow"/>
                <a:cs typeface="Arial Narrow"/>
              </a:rPr>
              <a:t>: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If any of you has a dispute with another, do you dare to take it before the ungodly for judgment instead of before the Lord’s people?”(6:1</a:t>
            </a:r>
            <a:r>
              <a:rPr lang="en-US" sz="2200" dirty="0" smtClean="0">
                <a:solidFill>
                  <a:srgbClr val="0000FF"/>
                </a:solidFill>
                <a:latin typeface="Arial Narrow"/>
                <a:cs typeface="Arial Narrow"/>
              </a:rPr>
              <a:t>).</a:t>
            </a:r>
            <a:endParaRPr lang="en-US" sz="2200" dirty="0">
              <a:solidFill>
                <a:srgbClr val="0000FF"/>
              </a:solidFill>
              <a:latin typeface="Arial Narrow"/>
              <a:cs typeface="Arial Narrow"/>
            </a:endParaRPr>
          </a:p>
        </p:txBody>
      </p:sp>
      <p:sp>
        <p:nvSpPr>
          <p:cNvPr id="10" name="TextBox 9"/>
          <p:cNvSpPr txBox="1"/>
          <p:nvPr/>
        </p:nvSpPr>
        <p:spPr>
          <a:xfrm>
            <a:off x="-12126" y="-18923"/>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一</a:t>
            </a:r>
            <a:r>
              <a:rPr lang="zh-CN" altLang="en-US" sz="2400" b="1" dirty="0">
                <a:solidFill>
                  <a:srgbClr val="FF0000"/>
                </a:solidFill>
                <a:latin typeface="华文细黑"/>
                <a:ea typeface="华文细黑"/>
                <a:cs typeface="华文细黑"/>
              </a:rPr>
              <a:t>。什么是错</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世俗的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属肉体的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sz="2400" b="1" dirty="0">
                <a:latin typeface="Arial Narrow"/>
                <a:cs typeface="Arial Narrow"/>
              </a:rPr>
              <a:t>1. What is </a:t>
            </a:r>
            <a:r>
              <a:rPr lang="en-US" sz="2400" b="1" dirty="0" err="1">
                <a:latin typeface="Arial Narrow"/>
                <a:cs typeface="Arial Narrow"/>
              </a:rPr>
              <a:t>wrong</a:t>
            </a:r>
            <a:r>
              <a:rPr lang="en-US" sz="2400" b="1" dirty="0" err="1" smtClean="0">
                <a:latin typeface="Arial Narrow"/>
                <a:cs typeface="Arial Narrow"/>
              </a:rPr>
              <a:t>?Worldliness</a:t>
            </a:r>
            <a:r>
              <a:rPr lang="en-US" sz="2400" b="1" dirty="0" smtClean="0">
                <a:latin typeface="Arial Narrow"/>
                <a:cs typeface="Arial Narrow"/>
              </a:rPr>
              <a:t>.</a:t>
            </a:r>
            <a:r>
              <a:rPr lang="en-US" sz="2400" dirty="0" smtClean="0">
                <a:latin typeface="Arial Narrow"/>
                <a:cs typeface="Arial Narrow"/>
              </a:rPr>
              <a:t> </a:t>
            </a:r>
            <a:endParaRPr lang="en-US" sz="2400" b="1" dirty="0">
              <a:latin typeface="Arial Narrow"/>
              <a:cs typeface="Arial Narrow"/>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156966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。困难</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分裂。</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弟兄们，我借我们主耶稣基督的名，劝你们都说一样的话。你们中间也不可分党。只要一心一意彼此</a:t>
            </a:r>
            <a:r>
              <a:rPr lang="en-US" sz="2400" dirty="0" smtClean="0">
                <a:solidFill>
                  <a:srgbClr val="0000FF"/>
                </a:solidFill>
                <a:latin typeface="华文细黑"/>
                <a:ea typeface="华文细黑"/>
                <a:cs typeface="华文细黑"/>
              </a:rPr>
              <a:t>相合</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 </a:t>
            </a:r>
          </a:p>
          <a:p>
            <a:r>
              <a:rPr lang="en-US" altLang="zh-CN" sz="2400" dirty="0" smtClean="0">
                <a:solidFill>
                  <a:srgbClr val="0000FF"/>
                </a:solidFill>
                <a:latin typeface="华文细黑"/>
                <a:ea typeface="华文细黑"/>
                <a:cs typeface="华文细黑"/>
              </a:rPr>
              <a:t>(1:10)</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祭偶像的食物。</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论到祭偶像之物... 所以食物若叫我弟兄跌倒，我就永远不吃肉，免得叫我弟兄跌倒</a:t>
            </a:r>
            <a:r>
              <a:rPr lang="en-US" sz="2400" dirty="0" smtClean="0">
                <a:solidFill>
                  <a:srgbClr val="0000FF"/>
                </a:solidFill>
                <a:latin typeface="华文细黑"/>
                <a:ea typeface="华文细黑"/>
                <a:cs typeface="华文细黑"/>
              </a:rPr>
              <a:t>了</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zh-CN" sz="2400" dirty="0">
                <a:solidFill>
                  <a:srgbClr val="0000FF"/>
                </a:solidFill>
                <a:latin typeface="华文细黑"/>
                <a:ea typeface="华文细黑"/>
                <a:cs typeface="华文细黑"/>
              </a:rPr>
              <a:t>8</a:t>
            </a:r>
            <a:r>
              <a:rPr lang="en-US" altLang="zh-CN" sz="2400" dirty="0" smtClean="0">
                <a:solidFill>
                  <a:srgbClr val="0000FF"/>
                </a:solidFill>
                <a:latin typeface="华文细黑"/>
                <a:ea typeface="华文细黑"/>
                <a:cs typeface="华文细黑"/>
              </a:rPr>
              <a:t>:1,13)</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508426" y="-1892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(10)</a:t>
            </a:r>
            <a:endParaRPr lang="en-US" sz="2400" dirty="0">
              <a:solidFill>
                <a:srgbClr val="0000FF"/>
              </a:solidFill>
              <a:latin typeface="Times"/>
              <a:cs typeface="Times"/>
            </a:endParaRPr>
          </a:p>
        </p:txBody>
      </p:sp>
      <p:sp>
        <p:nvSpPr>
          <p:cNvPr id="9" name="Rectangle 8"/>
          <p:cNvSpPr/>
          <p:nvPr/>
        </p:nvSpPr>
        <p:spPr>
          <a:xfrm>
            <a:off x="-12128" y="1891435"/>
            <a:ext cx="9156128" cy="2308324"/>
          </a:xfrm>
          <a:prstGeom prst="rect">
            <a:avLst/>
          </a:prstGeom>
        </p:spPr>
        <p:txBody>
          <a:bodyPr wrap="square">
            <a:spAutoFit/>
          </a:bodyPr>
          <a:lstStyle/>
          <a:p>
            <a:r>
              <a:rPr lang="en-US" sz="2400" b="1" dirty="0">
                <a:latin typeface="Arial Narrow"/>
                <a:cs typeface="Arial Narrow"/>
              </a:rPr>
              <a:t>C. </a:t>
            </a:r>
            <a:r>
              <a:rPr lang="en-US" sz="2400" b="1" dirty="0" smtClean="0">
                <a:latin typeface="Arial Narrow"/>
                <a:cs typeface="Arial Narrow"/>
              </a:rPr>
              <a:t>Difficulties.</a:t>
            </a:r>
            <a:r>
              <a:rPr lang="en-US" sz="2400" dirty="0" smtClean="0">
                <a:latin typeface="Arial Narrow"/>
                <a:cs typeface="Arial Narrow"/>
              </a:rPr>
              <a:t> </a:t>
            </a:r>
            <a:r>
              <a:rPr lang="en-US" sz="2400" dirty="0">
                <a:latin typeface="Arial Narrow"/>
                <a:cs typeface="Arial Narrow"/>
              </a:rPr>
              <a:t>(1)Divisions</a:t>
            </a:r>
            <a:r>
              <a:rPr lang="en-US" sz="2400" dirty="0">
                <a:solidFill>
                  <a:srgbClr val="0000FF"/>
                </a:solidFill>
                <a:latin typeface="Arial Narrow"/>
                <a:cs typeface="Arial Narrow"/>
              </a:rPr>
              <a:t>: </a:t>
            </a:r>
            <a:r>
              <a:rPr lang="en-US" sz="2400" dirty="0" smtClean="0">
                <a:solidFill>
                  <a:srgbClr val="0000FF"/>
                </a:solidFill>
                <a:latin typeface="Arial Narrow"/>
                <a:cs typeface="Arial Narrow"/>
              </a:rPr>
              <a:t>“I </a:t>
            </a:r>
            <a:r>
              <a:rPr lang="en-US" sz="2400" dirty="0">
                <a:solidFill>
                  <a:srgbClr val="0000FF"/>
                </a:solidFill>
                <a:latin typeface="Arial Narrow"/>
                <a:cs typeface="Arial Narrow"/>
              </a:rPr>
              <a:t>appeal to you, brothers and sisters, in the name of our Lord Jesus Christ, that all of you agree with one another in what you say and that there be no divisions among you, but that you be perfectly united in mind and thought”(1:10).</a:t>
            </a:r>
            <a:r>
              <a:rPr lang="en-US" sz="2400" dirty="0">
                <a:latin typeface="Arial Narrow"/>
                <a:cs typeface="Arial Narrow"/>
              </a:rPr>
              <a:t> (2)Food offered to idols. </a:t>
            </a:r>
            <a:r>
              <a:rPr lang="en-US" sz="2400" dirty="0">
                <a:solidFill>
                  <a:srgbClr val="0000FF"/>
                </a:solidFill>
                <a:latin typeface="Arial Narrow"/>
                <a:cs typeface="Arial Narrow"/>
              </a:rPr>
              <a:t>“Now about food sacrificed to idols:…Therefore, if what I eat causes my brother or sister to fall into sin, I will never eat meat again, so that I will not cause them to fall”(8:1,13).</a:t>
            </a:r>
          </a:p>
        </p:txBody>
      </p:sp>
      <p:sp>
        <p:nvSpPr>
          <p:cNvPr id="7" name="TextBox 6"/>
          <p:cNvSpPr txBox="1"/>
          <p:nvPr/>
        </p:nvSpPr>
        <p:spPr>
          <a:xfrm>
            <a:off x="-12126" y="-18923"/>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一</a:t>
            </a:r>
            <a:r>
              <a:rPr lang="zh-CN" altLang="en-US" sz="2400" b="1" dirty="0">
                <a:solidFill>
                  <a:srgbClr val="FF0000"/>
                </a:solidFill>
                <a:latin typeface="华文细黑"/>
                <a:ea typeface="华文细黑"/>
                <a:cs typeface="华文细黑"/>
              </a:rPr>
              <a:t>。什么是错</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世俗的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属肉体的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sz="2400" b="1" dirty="0">
                <a:latin typeface="Arial Narrow"/>
                <a:cs typeface="Arial Narrow"/>
              </a:rPr>
              <a:t>1</a:t>
            </a:r>
            <a:r>
              <a:rPr lang="en-US" sz="2400" b="1" dirty="0" smtClean="0">
                <a:latin typeface="Arial Narrow"/>
                <a:cs typeface="Arial Narrow"/>
              </a:rPr>
              <a:t>.What </a:t>
            </a:r>
            <a:r>
              <a:rPr lang="en-US" sz="2400" b="1" dirty="0">
                <a:latin typeface="Arial Narrow"/>
                <a:cs typeface="Arial Narrow"/>
              </a:rPr>
              <a:t>is </a:t>
            </a:r>
            <a:r>
              <a:rPr lang="en-US" sz="2400" b="1" dirty="0" err="1">
                <a:latin typeface="Arial Narrow"/>
                <a:cs typeface="Arial Narrow"/>
              </a:rPr>
              <a:t>wrong</a:t>
            </a:r>
            <a:r>
              <a:rPr lang="en-US" sz="2400" b="1" dirty="0" err="1" smtClean="0">
                <a:latin typeface="Arial Narrow"/>
                <a:cs typeface="Arial Narrow"/>
              </a:rPr>
              <a:t>?Worldliness</a:t>
            </a:r>
            <a:r>
              <a:rPr lang="en-US" sz="2400" b="1" dirty="0" smtClean="0">
                <a:latin typeface="Arial Narrow"/>
                <a:cs typeface="Arial Narrow"/>
              </a:rPr>
              <a:t>.</a:t>
            </a:r>
            <a:endParaRPr lang="en-US" sz="2400" b="1" dirty="0">
              <a:latin typeface="Arial Narrow"/>
              <a:cs typeface="Arial Narrow"/>
            </a:endParaRPr>
          </a:p>
        </p:txBody>
      </p:sp>
      <p:pic>
        <p:nvPicPr>
          <p:cNvPr id="5" name="Picture 4" descr="Screen Shot 2017-09-26 at 10.25.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533" y="4138146"/>
            <a:ext cx="3945467" cy="2719854"/>
          </a:xfrm>
          <a:prstGeom prst="rect">
            <a:avLst/>
          </a:prstGeom>
        </p:spPr>
      </p:pic>
      <p:pic>
        <p:nvPicPr>
          <p:cNvPr id="8" name="Picture 7" descr="Screen Shot 2017-09-26 at 10.28.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8" y="4199758"/>
            <a:ext cx="5210661" cy="2658241"/>
          </a:xfrm>
          <a:prstGeom prst="rect">
            <a:avLst/>
          </a:prstGeom>
        </p:spPr>
      </p:pic>
    </p:spTree>
    <p:extLst>
      <p:ext uri="{BB962C8B-B14F-4D97-AF65-F5344CB8AC3E}">
        <p14:creationId xmlns:p14="http://schemas.microsoft.com/office/powerpoint/2010/main" val="3502374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2677656"/>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问题。</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关于婚姻</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论到你们信上所提的</a:t>
            </a:r>
            <a:r>
              <a:rPr lang="en-US" sz="2400" dirty="0" smtClean="0">
                <a:solidFill>
                  <a:srgbClr val="0000FF"/>
                </a:solidFill>
                <a:latin typeface="华文细黑"/>
                <a:ea typeface="华文细黑"/>
                <a:cs typeface="华文细黑"/>
              </a:rPr>
              <a:t>事…</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(7:1)</a:t>
            </a:r>
            <a:r>
              <a:rPr lang="zh-TW" altLang="en-US" sz="2400" dirty="0" smtClean="0">
                <a:solidFill>
                  <a:srgbClr val="0000FF"/>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关于擘饼</a:t>
            </a:r>
            <a:r>
              <a:rPr lang="en-US" altLang="zh-CN"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第一，我听说你们聚会的时候，彼此分门别类。我也稍微地信这话。在你们中间不免有分门结党的事，好叫那些有经验的人，显明出来。你们聚会的时候，算不得吃主的晚餐。因为吃的时候，各人先吃自己的饭，甚至这个饥饿，那个酒醉。你们要吃喝，难道没有家吗？还是藐视神的教会，叫那没有的羞愧呢？我向你们可怎么说呢？可因此称赞你们吗？我不</a:t>
            </a:r>
            <a:r>
              <a:rPr lang="en-US" sz="2400" dirty="0" smtClean="0">
                <a:solidFill>
                  <a:srgbClr val="0000FF"/>
                </a:solidFill>
                <a:latin typeface="华文细黑"/>
                <a:ea typeface="华文细黑"/>
                <a:cs typeface="华文细黑"/>
              </a:rPr>
              <a:t>称赞</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(11:18-22)</a:t>
            </a:r>
            <a:r>
              <a:rPr lang="zh-TW" altLang="en-US" sz="2400" dirty="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561248" y="-4177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(11)</a:t>
            </a:r>
            <a:endParaRPr lang="en-US" sz="2400" dirty="0">
              <a:solidFill>
                <a:srgbClr val="0000FF"/>
              </a:solidFill>
              <a:latin typeface="Times"/>
              <a:cs typeface="Times"/>
            </a:endParaRPr>
          </a:p>
        </p:txBody>
      </p:sp>
      <p:sp>
        <p:nvSpPr>
          <p:cNvPr id="9" name="Rectangle 8"/>
          <p:cNvSpPr/>
          <p:nvPr/>
        </p:nvSpPr>
        <p:spPr>
          <a:xfrm>
            <a:off x="6831" y="3016364"/>
            <a:ext cx="7088236" cy="3847207"/>
          </a:xfrm>
          <a:prstGeom prst="rect">
            <a:avLst/>
          </a:prstGeom>
        </p:spPr>
        <p:txBody>
          <a:bodyPr wrap="square">
            <a:spAutoFit/>
          </a:bodyPr>
          <a:lstStyle/>
          <a:p>
            <a:r>
              <a:rPr lang="en-US" sz="2400" b="1" dirty="0">
                <a:latin typeface="Arial Narrow"/>
                <a:cs typeface="Arial Narrow"/>
              </a:rPr>
              <a:t>D. Questions.</a:t>
            </a:r>
            <a:r>
              <a:rPr lang="en-US" sz="2400" dirty="0">
                <a:latin typeface="Arial Narrow"/>
                <a:cs typeface="Arial Narrow"/>
              </a:rPr>
              <a:t> </a:t>
            </a:r>
            <a:r>
              <a:rPr lang="en-US" sz="2200" dirty="0">
                <a:latin typeface="Arial Narrow"/>
                <a:cs typeface="Arial Narrow"/>
              </a:rPr>
              <a:t>(1</a:t>
            </a:r>
            <a:r>
              <a:rPr lang="en-US" sz="2200" dirty="0" smtClean="0">
                <a:latin typeface="Arial Narrow"/>
                <a:cs typeface="Arial Narrow"/>
              </a:rPr>
              <a:t>)About </a:t>
            </a:r>
            <a:r>
              <a:rPr lang="en-US" sz="2200" dirty="0" err="1">
                <a:latin typeface="Arial Narrow"/>
                <a:cs typeface="Arial Narrow"/>
              </a:rPr>
              <a:t>marriage:</a:t>
            </a:r>
            <a:r>
              <a:rPr lang="en-US" sz="2200" dirty="0" err="1">
                <a:solidFill>
                  <a:srgbClr val="0000FF"/>
                </a:solidFill>
                <a:latin typeface="Arial Narrow"/>
                <a:cs typeface="Arial Narrow"/>
              </a:rPr>
              <a:t>“Now</a:t>
            </a:r>
            <a:r>
              <a:rPr lang="en-US" sz="2200" dirty="0">
                <a:solidFill>
                  <a:srgbClr val="0000FF"/>
                </a:solidFill>
                <a:latin typeface="Arial Narrow"/>
                <a:cs typeface="Arial Narrow"/>
              </a:rPr>
              <a:t> for the matters you wrote about…”(7:1). </a:t>
            </a:r>
            <a:r>
              <a:rPr lang="en-US" sz="2200" dirty="0">
                <a:latin typeface="Arial Narrow"/>
                <a:cs typeface="Arial Narrow"/>
              </a:rPr>
              <a:t>(2</a:t>
            </a:r>
            <a:r>
              <a:rPr lang="en-US" sz="2200" dirty="0" smtClean="0">
                <a:latin typeface="Arial Narrow"/>
                <a:cs typeface="Arial Narrow"/>
              </a:rPr>
              <a:t>)About Lord’s </a:t>
            </a:r>
            <a:r>
              <a:rPr lang="en-US" sz="2200" dirty="0">
                <a:latin typeface="Arial Narrow"/>
                <a:cs typeface="Arial Narrow"/>
              </a:rPr>
              <a:t>Supper:</a:t>
            </a:r>
            <a:r>
              <a:rPr lang="en-US" sz="2200" dirty="0">
                <a:solidFill>
                  <a:srgbClr val="0000FF"/>
                </a:solidFill>
                <a:latin typeface="Arial Narrow"/>
                <a:cs typeface="Arial Narrow"/>
              </a:rPr>
              <a:t> “I hear that when you come together as a church, there are divisions among you, and to some extent I believe it. No doubt there have to be differences among you to show which of you have God’s </a:t>
            </a:r>
            <a:r>
              <a:rPr lang="en-US" sz="2200" dirty="0" err="1">
                <a:solidFill>
                  <a:srgbClr val="0000FF"/>
                </a:solidFill>
                <a:latin typeface="Arial Narrow"/>
                <a:cs typeface="Arial Narrow"/>
              </a:rPr>
              <a:t>approval.So</a:t>
            </a:r>
            <a:r>
              <a:rPr lang="en-US" sz="2200" dirty="0">
                <a:solidFill>
                  <a:srgbClr val="0000FF"/>
                </a:solidFill>
                <a:latin typeface="Arial Narrow"/>
                <a:cs typeface="Arial Narrow"/>
              </a:rPr>
              <a:t> then, when you come together, it is not the Lord’s Supper you eat, for when you are eating, some of you go ahead with your own private suppers. As a result, one person remains hungry and another gets drunk. Don’t you have homes to eat and drink in? Or do you despise the church of God by humiliating those who have nothing? What shall I say to you? Shall I praise you? Certainly not in this matter!”(11:18-22). </a:t>
            </a:r>
          </a:p>
        </p:txBody>
      </p:sp>
      <p:sp>
        <p:nvSpPr>
          <p:cNvPr id="7" name="TextBox 6"/>
          <p:cNvSpPr txBox="1"/>
          <p:nvPr/>
        </p:nvSpPr>
        <p:spPr>
          <a:xfrm>
            <a:off x="-12126" y="-18923"/>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一</a:t>
            </a:r>
            <a:r>
              <a:rPr lang="zh-CN" altLang="en-US" sz="2400" b="1" dirty="0">
                <a:solidFill>
                  <a:srgbClr val="FF0000"/>
                </a:solidFill>
                <a:latin typeface="华文细黑"/>
                <a:ea typeface="华文细黑"/>
                <a:cs typeface="华文细黑"/>
              </a:rPr>
              <a:t>。什么是错</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世俗的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属肉体的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sz="2400" b="1" dirty="0">
                <a:latin typeface="Arial Narrow"/>
                <a:cs typeface="Arial Narrow"/>
              </a:rPr>
              <a:t>1. What is </a:t>
            </a:r>
            <a:r>
              <a:rPr lang="en-US" sz="2400" b="1" dirty="0" err="1">
                <a:latin typeface="Arial Narrow"/>
                <a:cs typeface="Arial Narrow"/>
              </a:rPr>
              <a:t>wrong</a:t>
            </a:r>
            <a:r>
              <a:rPr lang="en-US" sz="2400" b="1" dirty="0" err="1" smtClean="0">
                <a:latin typeface="Arial Narrow"/>
                <a:cs typeface="Arial Narrow"/>
              </a:rPr>
              <a:t>?Worldliness</a:t>
            </a:r>
            <a:r>
              <a:rPr lang="en-US" sz="2400" b="1" dirty="0" smtClean="0">
                <a:latin typeface="Arial Narrow"/>
                <a:cs typeface="Arial Narrow"/>
              </a:rPr>
              <a:t>.</a:t>
            </a:r>
            <a:r>
              <a:rPr lang="en-US" sz="2400" dirty="0" smtClean="0">
                <a:latin typeface="Arial Narrow"/>
                <a:cs typeface="Arial Narrow"/>
              </a:rPr>
              <a:t> </a:t>
            </a:r>
            <a:endParaRPr lang="en-US" sz="2400" b="1" dirty="0">
              <a:latin typeface="Arial Narrow"/>
              <a:cs typeface="Arial Narrow"/>
            </a:endParaRPr>
          </a:p>
        </p:txBody>
      </p:sp>
      <p:pic>
        <p:nvPicPr>
          <p:cNvPr id="3" name="Picture 2"/>
          <p:cNvPicPr>
            <a:picLocks noChangeAspect="1"/>
          </p:cNvPicPr>
          <p:nvPr/>
        </p:nvPicPr>
        <p:blipFill>
          <a:blip r:embed="rId3"/>
          <a:stretch>
            <a:fillRect/>
          </a:stretch>
        </p:blipFill>
        <p:spPr>
          <a:xfrm>
            <a:off x="7095066" y="2897832"/>
            <a:ext cx="2048933" cy="3706169"/>
          </a:xfrm>
          <a:prstGeom prst="rect">
            <a:avLst/>
          </a:prstGeom>
        </p:spPr>
      </p:pic>
    </p:spTree>
    <p:extLst>
      <p:ext uri="{BB962C8B-B14F-4D97-AF65-F5344CB8AC3E}">
        <p14:creationId xmlns:p14="http://schemas.microsoft.com/office/powerpoint/2010/main" val="536467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5856"/>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二</a:t>
            </a:r>
            <a:r>
              <a:rPr lang="zh-CN" altLang="en-US" sz="2400" b="1" dirty="0">
                <a:solidFill>
                  <a:srgbClr val="FF0000"/>
                </a:solidFill>
                <a:latin typeface="华文细黑"/>
                <a:ea typeface="华文细黑"/>
                <a:cs typeface="华文细黑"/>
              </a:rPr>
              <a:t>。什么是正确</a:t>
            </a:r>
            <a:r>
              <a:rPr lang="zh-CN" altLang="en-US" sz="2400" b="1" dirty="0" smtClean="0">
                <a:solidFill>
                  <a:srgbClr val="FF0000"/>
                </a:solidFill>
                <a:latin typeface="华文细黑"/>
                <a:ea typeface="华文细黑"/>
                <a:cs typeface="华文细黑"/>
              </a:rPr>
              <a:t>的</a:t>
            </a:r>
            <a:r>
              <a:rPr lang="en-US" altLang="zh-CN"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属灵的。</a:t>
            </a:r>
            <a:r>
              <a:rPr lang="en-US" sz="2400" b="1" dirty="0">
                <a:latin typeface="Arial Narrow"/>
                <a:cs typeface="Arial Narrow"/>
              </a:rPr>
              <a:t>2</a:t>
            </a:r>
            <a:r>
              <a:rPr lang="en-US" sz="2400" b="1" dirty="0" smtClean="0">
                <a:latin typeface="Arial Narrow"/>
                <a:cs typeface="Arial Narrow"/>
              </a:rPr>
              <a:t>.What </a:t>
            </a:r>
            <a:r>
              <a:rPr lang="en-US" sz="2400" b="1" dirty="0">
                <a:latin typeface="Arial Narrow"/>
                <a:cs typeface="Arial Narrow"/>
              </a:rPr>
              <a:t>is correct?-</a:t>
            </a:r>
            <a:r>
              <a:rPr lang="en-US" sz="2400" b="1" dirty="0" err="1">
                <a:latin typeface="Arial Narrow"/>
                <a:cs typeface="Arial Narrow"/>
              </a:rPr>
              <a:t>Spiritualities</a:t>
            </a:r>
            <a:r>
              <a:rPr lang="en-US" sz="2400" dirty="0">
                <a:latin typeface="Arial Narrow"/>
                <a:cs typeface="Arial Narrow"/>
              </a:rPr>
              <a:t>. </a:t>
            </a:r>
            <a:endParaRPr lang="en-US" sz="2400" b="1" dirty="0">
              <a:latin typeface="Arial Narrow"/>
              <a:cs typeface="Arial Narrow"/>
            </a:endParaRP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
        <p:nvSpPr>
          <p:cNvPr id="12" name="Rectangle 11"/>
          <p:cNvSpPr/>
          <p:nvPr/>
        </p:nvSpPr>
        <p:spPr>
          <a:xfrm>
            <a:off x="4808" y="396421"/>
            <a:ext cx="9137169"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保罗说，</a:t>
            </a:r>
            <a:r>
              <a:rPr lang="zh-CN" altLang="en-US" sz="2400" dirty="0" smtClean="0">
                <a:solidFill>
                  <a:srgbClr val="0000FF"/>
                </a:solidFill>
                <a:latin typeface="华文细黑"/>
                <a:ea typeface="华文细黑"/>
                <a:cs typeface="华文细黑"/>
              </a:rPr>
              <a:t>“</a:t>
            </a:r>
            <a:r>
              <a:rPr lang="en-US" sz="2400" dirty="0">
                <a:solidFill>
                  <a:srgbClr val="0000FF"/>
                </a:solidFill>
              </a:rPr>
              <a:t>我们行善，不可丧志。若不灰心，到了时候，就要</a:t>
            </a:r>
            <a:r>
              <a:rPr lang="en-US" sz="2400" dirty="0" smtClean="0">
                <a:solidFill>
                  <a:srgbClr val="0000FF"/>
                </a:solidFill>
              </a:rPr>
              <a:t>收成</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加</a:t>
            </a:r>
            <a:r>
              <a:rPr lang="en-US" altLang="zh-CN" sz="2400" dirty="0" smtClean="0">
                <a:solidFill>
                  <a:srgbClr val="0000FF"/>
                </a:solidFill>
                <a:latin typeface="华文细黑"/>
                <a:ea typeface="华文细黑"/>
                <a:cs typeface="华文细黑"/>
              </a:rPr>
              <a:t>6:9)</a:t>
            </a:r>
            <a:r>
              <a:rPr lang="zh-CN" altLang="en-US" sz="2400" dirty="0" smtClean="0">
                <a:solidFill>
                  <a:srgbClr val="0000FF"/>
                </a:solidFill>
                <a:latin typeface="华文细黑"/>
                <a:ea typeface="华文细黑"/>
                <a:cs typeface="华文细黑"/>
              </a:rPr>
              <a:t>。</a:t>
            </a:r>
            <a:endParaRPr lang="en-US" altLang="zh-TW" sz="2400" b="1" dirty="0" smtClean="0">
              <a:solidFill>
                <a:srgbClr val="0000FF"/>
              </a:solidFill>
              <a:latin typeface="华文细黑"/>
              <a:ea typeface="华文细黑"/>
              <a:cs typeface="华文细黑"/>
            </a:endParaRPr>
          </a:p>
          <a:p>
            <a:r>
              <a:rPr lang="en-US" altLang="zh-TW" sz="2400" b="1" dirty="0" smtClean="0">
                <a:solidFill>
                  <a:srgbClr val="0000FF"/>
                </a:solidFill>
                <a:latin typeface="华文细黑"/>
                <a:ea typeface="华文细黑"/>
                <a:cs typeface="华文细黑"/>
              </a:rPr>
              <a:t>A</a:t>
            </a:r>
            <a:r>
              <a:rPr lang="zh-CN" altLang="en-US" sz="2400" b="1" dirty="0">
                <a:solidFill>
                  <a:srgbClr val="0000FF"/>
                </a:solidFill>
                <a:latin typeface="华文细黑"/>
                <a:ea typeface="华文细黑"/>
                <a:cs typeface="华文细黑"/>
              </a:rPr>
              <a:t>。</a:t>
            </a:r>
            <a:r>
              <a:rPr lang="zh-CN" altLang="en-US" sz="2400" b="1" dirty="0" smtClean="0">
                <a:solidFill>
                  <a:srgbClr val="0000FF"/>
                </a:solidFill>
                <a:latin typeface="华文细黑"/>
                <a:ea typeface="华文细黑"/>
                <a:cs typeface="华文细黑"/>
              </a:rPr>
              <a:t>助手。</a:t>
            </a:r>
            <a:r>
              <a:rPr lang="en-US" altLang="zh-CN" sz="2400" dirty="0" smtClean="0">
                <a:solidFill>
                  <a:srgbClr val="0000FF"/>
                </a:solidFill>
                <a:latin typeface="华文细黑"/>
                <a:ea typeface="华文细黑"/>
                <a:cs typeface="华文细黑"/>
              </a:rPr>
              <a:t>(1)</a:t>
            </a:r>
            <a:r>
              <a:rPr lang="zh-CN" altLang="en-US" sz="2400" dirty="0" smtClean="0">
                <a:solidFill>
                  <a:srgbClr val="0000FF"/>
                </a:solidFill>
                <a:latin typeface="华文细黑"/>
                <a:ea typeface="华文细黑"/>
                <a:cs typeface="华文细黑"/>
              </a:rPr>
              <a:t>亚居拉和百基拉。 “</a:t>
            </a:r>
            <a:r>
              <a:rPr lang="en-US" sz="2400" dirty="0">
                <a:solidFill>
                  <a:srgbClr val="0000FF"/>
                </a:solidFill>
                <a:latin typeface="华文细黑"/>
                <a:ea typeface="华文细黑"/>
                <a:cs typeface="华文细黑"/>
              </a:rPr>
              <a:t>遇见一个犹太人，名叫亚居拉，他生在本都。因为革老丢命犹太人都离开罗马，新近带着妻百基拉，从义大利来。保罗就投奔了他们。他们本是制造帐棚为业。保罗因与他们同业，就和他们同住作</a:t>
            </a:r>
            <a:r>
              <a:rPr lang="en-US" sz="2400" dirty="0" smtClean="0">
                <a:solidFill>
                  <a:srgbClr val="0000FF"/>
                </a:solidFill>
                <a:latin typeface="华文细黑"/>
                <a:ea typeface="华文细黑"/>
                <a:cs typeface="华文细黑"/>
              </a:rPr>
              <a:t>工</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Arial Narrow"/>
                <a:ea typeface="华文细黑"/>
                <a:cs typeface="Arial Narrow"/>
              </a:rPr>
              <a:t>徒</a:t>
            </a:r>
            <a:r>
              <a:rPr lang="en-US" altLang="zh-CN" sz="2400" dirty="0" smtClean="0">
                <a:solidFill>
                  <a:srgbClr val="0000FF"/>
                </a:solidFill>
                <a:latin typeface="Arial Narrow"/>
                <a:ea typeface="华文细黑"/>
                <a:cs typeface="Arial Narrow"/>
              </a:rPr>
              <a:t>18:2-3)</a:t>
            </a:r>
            <a:r>
              <a:rPr lang="zh-CN" altLang="en-US" sz="2400" dirty="0" smtClean="0">
                <a:solidFill>
                  <a:srgbClr val="0000FF"/>
                </a:solidFill>
                <a:latin typeface="Arial Narrow"/>
                <a:ea typeface="华文细黑"/>
                <a:cs typeface="Arial Narrow"/>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西拉和提摩太。</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西</a:t>
            </a:r>
            <a:r>
              <a:rPr lang="en-US" sz="2400" dirty="0">
                <a:solidFill>
                  <a:srgbClr val="0000FF"/>
                </a:solidFill>
                <a:latin typeface="华文细黑"/>
                <a:ea typeface="华文细黑"/>
                <a:cs typeface="华文细黑"/>
              </a:rPr>
              <a:t>拉和提摩太从马其顿来的时候，保罗为道迫切，向犹太人证明耶稣是</a:t>
            </a:r>
            <a:r>
              <a:rPr lang="en-US" sz="2400" dirty="0" smtClean="0">
                <a:solidFill>
                  <a:srgbClr val="0000FF"/>
                </a:solidFill>
                <a:latin typeface="华文细黑"/>
                <a:ea typeface="华文细黑"/>
                <a:cs typeface="华文细黑"/>
              </a:rPr>
              <a:t>基督</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(18:5)</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p:txBody>
      </p:sp>
      <p:sp>
        <p:nvSpPr>
          <p:cNvPr id="13" name="Rectangle 12"/>
          <p:cNvSpPr/>
          <p:nvPr/>
        </p:nvSpPr>
        <p:spPr>
          <a:xfrm>
            <a:off x="-12126" y="3377168"/>
            <a:ext cx="9120236" cy="3416320"/>
          </a:xfrm>
          <a:prstGeom prst="rect">
            <a:avLst/>
          </a:prstGeom>
        </p:spPr>
        <p:txBody>
          <a:bodyPr wrap="square">
            <a:spAutoFit/>
          </a:bodyPr>
          <a:lstStyle/>
          <a:p>
            <a:r>
              <a:rPr lang="en-US" sz="2400" dirty="0" smtClean="0">
                <a:latin typeface="Arial Narrow"/>
                <a:cs typeface="Arial Narrow"/>
              </a:rPr>
              <a:t>Paul </a:t>
            </a:r>
            <a:r>
              <a:rPr lang="en-US" sz="2400" dirty="0">
                <a:latin typeface="Arial Narrow"/>
                <a:cs typeface="Arial Narrow"/>
              </a:rPr>
              <a:t>said, </a:t>
            </a:r>
            <a:r>
              <a:rPr lang="en-US" sz="2400" dirty="0">
                <a:solidFill>
                  <a:srgbClr val="0000FF"/>
                </a:solidFill>
                <a:latin typeface="Arial Narrow"/>
                <a:cs typeface="Arial Narrow"/>
              </a:rPr>
              <a:t>“Let us not become weary in doing </a:t>
            </a:r>
            <a:r>
              <a:rPr lang="en-US" sz="2400" dirty="0" err="1">
                <a:solidFill>
                  <a:srgbClr val="0000FF"/>
                </a:solidFill>
                <a:latin typeface="Arial Narrow"/>
                <a:cs typeface="Arial Narrow"/>
              </a:rPr>
              <a:t>good,for</a:t>
            </a:r>
            <a:r>
              <a:rPr lang="en-US" sz="2400" dirty="0">
                <a:solidFill>
                  <a:srgbClr val="0000FF"/>
                </a:solidFill>
                <a:latin typeface="Arial Narrow"/>
                <a:cs typeface="Arial Narrow"/>
              </a:rPr>
              <a:t> at the proper time we will reap a harvest if we do not </a:t>
            </a:r>
            <a:r>
              <a:rPr lang="en-US" sz="2400" dirty="0" smtClean="0">
                <a:solidFill>
                  <a:srgbClr val="0000FF"/>
                </a:solidFill>
                <a:latin typeface="Arial Narrow"/>
                <a:cs typeface="Arial Narrow"/>
              </a:rPr>
              <a:t>give </a:t>
            </a:r>
            <a:r>
              <a:rPr lang="en-US" sz="2400" dirty="0">
                <a:solidFill>
                  <a:srgbClr val="0000FF"/>
                </a:solidFill>
                <a:latin typeface="Arial Narrow"/>
                <a:cs typeface="Arial Narrow"/>
              </a:rPr>
              <a:t>up” (Gal.6:9).</a:t>
            </a:r>
          </a:p>
          <a:p>
            <a:r>
              <a:rPr lang="en-US" sz="2400" b="1" dirty="0">
                <a:latin typeface="Arial Narrow"/>
                <a:cs typeface="Arial Narrow"/>
              </a:rPr>
              <a:t>A. Helpers.</a:t>
            </a:r>
            <a:r>
              <a:rPr lang="en-US" sz="2400" dirty="0">
                <a:latin typeface="Arial Narrow"/>
                <a:cs typeface="Arial Narrow"/>
              </a:rPr>
              <a:t> (1) Aquila and Priscilla: They were tentmakers or workers in </a:t>
            </a:r>
            <a:r>
              <a:rPr lang="en-US" sz="2400" dirty="0" smtClean="0">
                <a:latin typeface="Arial Narrow"/>
                <a:cs typeface="Arial Narrow"/>
              </a:rPr>
              <a:t>leather.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There he met a Jew named Aquila, a native of Pontus, who had recently come from Italy with his wife Priscilla, because Claudius had ordered all Jews to leave Rome. Paul went to see them, and because he was a tentmaker as they were, he stayed and worked with them</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Ac.18:2-3). </a:t>
            </a:r>
            <a:r>
              <a:rPr lang="en-US" sz="2400" dirty="0">
                <a:latin typeface="Arial Narrow"/>
                <a:cs typeface="Arial Narrow"/>
              </a:rPr>
              <a:t>(2)Silas and </a:t>
            </a:r>
            <a:r>
              <a:rPr lang="en-US" sz="2400" dirty="0" smtClean="0">
                <a:latin typeface="Arial Narrow"/>
                <a:cs typeface="Arial Narrow"/>
              </a:rPr>
              <a:t>Timothy:</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“When Silas and Timothy came from Macedonia, Paul devoted himself exclusively to preaching, testifying to the Jews that Jesus was the Messiah”(18:5).</a:t>
            </a: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79488"/>
            <a:ext cx="9137169" cy="3139321"/>
          </a:xfrm>
          <a:prstGeom prst="rect">
            <a:avLst/>
          </a:prstGeom>
        </p:spPr>
        <p:txBody>
          <a:bodyPr wrap="square">
            <a:spAutoFit/>
          </a:bodyPr>
          <a:lstStyle/>
          <a:p>
            <a:r>
              <a:rPr lang="en-US" altLang="zh-CN" sz="2200" b="1" dirty="0">
                <a:solidFill>
                  <a:srgbClr val="FF0000"/>
                </a:solidFill>
                <a:latin typeface="华文细黑"/>
                <a:ea typeface="华文细黑"/>
                <a:cs typeface="华文细黑"/>
              </a:rPr>
              <a:t>B</a:t>
            </a:r>
            <a:r>
              <a:rPr lang="zh-CN" altLang="en-US" sz="2200" b="1" dirty="0" smtClean="0">
                <a:solidFill>
                  <a:srgbClr val="FF0000"/>
                </a:solidFill>
                <a:latin typeface="华文细黑"/>
                <a:ea typeface="华文细黑"/>
                <a:cs typeface="华文细黑"/>
              </a:rPr>
              <a:t>。奉献：</a:t>
            </a:r>
            <a:r>
              <a:rPr lang="zh-CN" altLang="en-US" sz="2200" dirty="0" smtClean="0">
                <a:solidFill>
                  <a:srgbClr val="0000FF"/>
                </a:solidFill>
                <a:latin typeface="华文细黑"/>
                <a:ea typeface="华文细黑"/>
                <a:cs typeface="华文细黑"/>
              </a:rPr>
              <a:t>“</a:t>
            </a:r>
            <a:r>
              <a:rPr lang="en-US" sz="2200" dirty="0" smtClean="0">
                <a:solidFill>
                  <a:srgbClr val="0000FF"/>
                </a:solidFill>
                <a:latin typeface="华文细黑"/>
                <a:ea typeface="华文细黑"/>
                <a:cs typeface="华文细黑"/>
              </a:rPr>
              <a:t>因</a:t>
            </a:r>
            <a:r>
              <a:rPr lang="en-US" sz="2200" dirty="0">
                <a:solidFill>
                  <a:srgbClr val="0000FF"/>
                </a:solidFill>
                <a:latin typeface="华文细黑"/>
                <a:ea typeface="华文细黑"/>
                <a:cs typeface="华文细黑"/>
              </a:rPr>
              <a:t>我所缺乏的，那从马其顿来的弟兄们都补足了。我向来凡事谨守，后来也必谨守，总不至于累着</a:t>
            </a:r>
            <a:r>
              <a:rPr lang="en-US" sz="2200" dirty="0" smtClean="0">
                <a:solidFill>
                  <a:srgbClr val="0000FF"/>
                </a:solidFill>
                <a:latin typeface="华文细黑"/>
                <a:ea typeface="华文细黑"/>
                <a:cs typeface="华文细黑"/>
              </a:rPr>
              <a:t>你们</a:t>
            </a:r>
            <a:r>
              <a:rPr lang="zh-CN" altLang="en-US"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a:t>
            </a:r>
            <a:r>
              <a:rPr lang="zh-CN" altLang="en-US" sz="2200" dirty="0" smtClean="0">
                <a:solidFill>
                  <a:srgbClr val="0000FF"/>
                </a:solidFill>
                <a:latin typeface="华文细黑"/>
                <a:ea typeface="华文细黑"/>
                <a:cs typeface="华文细黑"/>
              </a:rPr>
              <a:t>林后</a:t>
            </a:r>
            <a:r>
              <a:rPr lang="en-US" altLang="zh-CN" sz="2200" dirty="0" smtClean="0">
                <a:solidFill>
                  <a:srgbClr val="0000FF"/>
                </a:solidFill>
                <a:latin typeface="华文细黑"/>
                <a:ea typeface="华文细黑"/>
                <a:cs typeface="华文细黑"/>
              </a:rPr>
              <a:t>11: 9)</a:t>
            </a:r>
            <a:r>
              <a:rPr lang="zh-CN" altLang="en-US"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 </a:t>
            </a:r>
            <a:r>
              <a:rPr lang="zh-CN" altLang="en-US" sz="2200" dirty="0" smtClean="0">
                <a:solidFill>
                  <a:srgbClr val="0000FF"/>
                </a:solidFill>
                <a:latin typeface="华文细黑"/>
                <a:ea typeface="华文细黑"/>
                <a:cs typeface="华文细黑"/>
              </a:rPr>
              <a:t>“</a:t>
            </a:r>
            <a:r>
              <a:rPr lang="en-US" sz="2200" dirty="0">
                <a:solidFill>
                  <a:srgbClr val="0000FF"/>
                </a:solidFill>
                <a:latin typeface="华文细黑"/>
                <a:ea typeface="华文细黑"/>
                <a:cs typeface="华文细黑"/>
              </a:rPr>
              <a:t>你们岂不知为圣事劳碌的，就吃殿中的物吗？伺候祭坛的，就分领坛上的物吗？主也是这样命定，叫传福音的靠着福音养</a:t>
            </a:r>
            <a:r>
              <a:rPr lang="en-US" sz="2200" dirty="0" smtClean="0">
                <a:solidFill>
                  <a:srgbClr val="0000FF"/>
                </a:solidFill>
                <a:latin typeface="华文细黑"/>
                <a:ea typeface="华文细黑"/>
                <a:cs typeface="华文细黑"/>
              </a:rPr>
              <a:t>生</a:t>
            </a:r>
            <a:r>
              <a:rPr lang="zh-CN" altLang="en-US"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a:t>
            </a:r>
            <a:r>
              <a:rPr lang="zh-CN" altLang="en-US" sz="2200" dirty="0" smtClean="0">
                <a:solidFill>
                  <a:srgbClr val="0000FF"/>
                </a:solidFill>
                <a:latin typeface="华文细黑"/>
                <a:ea typeface="华文细黑"/>
                <a:cs typeface="华文细黑"/>
              </a:rPr>
              <a:t>林前</a:t>
            </a:r>
            <a:r>
              <a:rPr lang="en-US" altLang="zh-CN" sz="2200" dirty="0" smtClean="0">
                <a:solidFill>
                  <a:srgbClr val="0000FF"/>
                </a:solidFill>
                <a:latin typeface="华文细黑"/>
                <a:ea typeface="华文细黑"/>
                <a:cs typeface="华文细黑"/>
              </a:rPr>
              <a:t>9:13-14)</a:t>
            </a:r>
            <a:r>
              <a:rPr lang="zh-CN" altLang="en-US" sz="2200" dirty="0" smtClean="0">
                <a:solidFill>
                  <a:srgbClr val="0000FF"/>
                </a:solidFill>
                <a:latin typeface="华文细黑"/>
                <a:ea typeface="华文细黑"/>
                <a:cs typeface="华文细黑"/>
              </a:rPr>
              <a:t>。“</a:t>
            </a:r>
            <a:r>
              <a:rPr lang="en-US" sz="2200" dirty="0">
                <a:solidFill>
                  <a:srgbClr val="0000FF"/>
                </a:solidFill>
                <a:latin typeface="华文细黑"/>
                <a:ea typeface="华文细黑"/>
                <a:cs typeface="华文细黑"/>
              </a:rPr>
              <a:t>论到为圣徒捐</a:t>
            </a:r>
            <a:r>
              <a:rPr lang="en-US" sz="2200" dirty="0" smtClean="0">
                <a:solidFill>
                  <a:srgbClr val="0000FF"/>
                </a:solidFill>
                <a:latin typeface="华文细黑"/>
                <a:ea typeface="华文细黑"/>
                <a:cs typeface="华文细黑"/>
              </a:rPr>
              <a:t>钱…每逢</a:t>
            </a:r>
            <a:r>
              <a:rPr lang="en-US" sz="2200" dirty="0">
                <a:solidFill>
                  <a:srgbClr val="0000FF"/>
                </a:solidFill>
                <a:latin typeface="华文细黑"/>
                <a:ea typeface="华文细黑"/>
                <a:cs typeface="华文细黑"/>
              </a:rPr>
              <a:t>七日的第一日，各人要照自己的进项抽出来留着。免得我来的时候现</a:t>
            </a:r>
            <a:r>
              <a:rPr lang="en-US" sz="2200" dirty="0" smtClean="0">
                <a:solidFill>
                  <a:srgbClr val="0000FF"/>
                </a:solidFill>
                <a:latin typeface="华文细黑"/>
                <a:ea typeface="华文细黑"/>
                <a:cs typeface="华文细黑"/>
              </a:rPr>
              <a:t>凑</a:t>
            </a:r>
            <a:r>
              <a:rPr lang="zh-CN" altLang="en-US"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 (16:1-2)</a:t>
            </a:r>
            <a:r>
              <a:rPr lang="zh-CN" altLang="zh-CN"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 </a:t>
            </a:r>
            <a:r>
              <a:rPr lang="zh-CN" altLang="en-US" sz="2200" dirty="0" smtClean="0">
                <a:solidFill>
                  <a:srgbClr val="0000FF"/>
                </a:solidFill>
                <a:latin typeface="华文细黑"/>
                <a:ea typeface="华文细黑"/>
                <a:cs typeface="华文细黑"/>
              </a:rPr>
              <a:t>“</a:t>
            </a:r>
            <a:r>
              <a:rPr lang="en-US" sz="2200" dirty="0">
                <a:solidFill>
                  <a:srgbClr val="0000FF"/>
                </a:solidFill>
                <a:latin typeface="华文细黑"/>
                <a:ea typeface="华文细黑"/>
                <a:cs typeface="华文细黑"/>
              </a:rPr>
              <a:t>我可以证明他们是按着力量，而且也过了力量，自己甘心乐意的捐助。再三地求我们，准他们在这供给圣徒的恩情上有分。并且他们所作的，不但照我们所想望的，更照神的旨意，先把自己献给主，又归附了我们</a:t>
            </a:r>
            <a:r>
              <a:rPr lang="en-US" sz="2200" dirty="0" smtClean="0">
                <a:solidFill>
                  <a:srgbClr val="0000FF"/>
                </a:solidFill>
                <a:latin typeface="华文细黑"/>
                <a:ea typeface="华文细黑"/>
                <a:cs typeface="华文细黑"/>
              </a:rPr>
              <a:t>。</a:t>
            </a:r>
            <a:r>
              <a:rPr lang="zh-CN" altLang="en-US" sz="2200" dirty="0" smtClean="0">
                <a:solidFill>
                  <a:srgbClr val="0000FF"/>
                </a:solidFill>
                <a:latin typeface="华文细黑"/>
                <a:ea typeface="华文细黑"/>
                <a:cs typeface="华文细黑"/>
              </a:rPr>
              <a:t>”</a:t>
            </a:r>
            <a:r>
              <a:rPr lang="en-US" altLang="zh-CN" sz="2200" dirty="0" smtClean="0">
                <a:solidFill>
                  <a:srgbClr val="0000FF"/>
                </a:solidFill>
                <a:latin typeface="华文细黑"/>
                <a:ea typeface="华文细黑"/>
                <a:cs typeface="华文细黑"/>
              </a:rPr>
              <a:t> </a:t>
            </a:r>
            <a:r>
              <a:rPr lang="en-US" altLang="zh-CN" sz="2200" dirty="0">
                <a:solidFill>
                  <a:srgbClr val="0000FF"/>
                </a:solidFill>
                <a:latin typeface="华文细黑"/>
                <a:ea typeface="华文细黑"/>
                <a:cs typeface="华文细黑"/>
              </a:rPr>
              <a:t>(</a:t>
            </a:r>
            <a:r>
              <a:rPr lang="zh-CN" altLang="en-US" sz="2200" dirty="0">
                <a:solidFill>
                  <a:srgbClr val="0000FF"/>
                </a:solidFill>
                <a:latin typeface="华文细黑"/>
                <a:ea typeface="华文细黑"/>
                <a:cs typeface="华文细黑"/>
              </a:rPr>
              <a:t>林</a:t>
            </a:r>
            <a:r>
              <a:rPr lang="zh-CN" altLang="en-US" sz="2200" dirty="0" smtClean="0">
                <a:solidFill>
                  <a:srgbClr val="0000FF"/>
                </a:solidFill>
                <a:latin typeface="华文细黑"/>
                <a:ea typeface="华文细黑"/>
                <a:cs typeface="华文细黑"/>
              </a:rPr>
              <a:t>后</a:t>
            </a:r>
            <a:r>
              <a:rPr lang="zh-CN" altLang="zh-CN" sz="2200" dirty="0">
                <a:solidFill>
                  <a:srgbClr val="0000FF"/>
                </a:solidFill>
                <a:latin typeface="华文细黑"/>
                <a:ea typeface="华文细黑"/>
                <a:cs typeface="华文细黑"/>
              </a:rPr>
              <a:t>8</a:t>
            </a:r>
            <a:r>
              <a:rPr lang="en-US" altLang="zh-CN" sz="2200" dirty="0" smtClean="0">
                <a:solidFill>
                  <a:srgbClr val="0000FF"/>
                </a:solidFill>
                <a:latin typeface="华文细黑"/>
                <a:ea typeface="华文细黑"/>
                <a:cs typeface="华文细黑"/>
              </a:rPr>
              <a:t>: 3-5)</a:t>
            </a:r>
            <a:r>
              <a:rPr lang="zh-CN" altLang="en-US" sz="2200" dirty="0">
                <a:solidFill>
                  <a:srgbClr val="0000FF"/>
                </a:solidFill>
                <a:latin typeface="华文细黑"/>
                <a:ea typeface="华文细黑"/>
                <a:cs typeface="华文细黑"/>
              </a:rPr>
              <a:t>。</a:t>
            </a:r>
            <a:r>
              <a:rPr lang="en-US" altLang="zh-CN" sz="2200" dirty="0">
                <a:solidFill>
                  <a:srgbClr val="0000FF"/>
                </a:solidFill>
                <a:latin typeface="华文细黑"/>
                <a:ea typeface="华文细黑"/>
                <a:cs typeface="华文细黑"/>
              </a:rPr>
              <a:t> </a:t>
            </a:r>
            <a:endParaRPr lang="en-US" altLang="zh-CN" sz="2200" dirty="0" smtClean="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
        <p:nvSpPr>
          <p:cNvPr id="7" name="Rectangle 6"/>
          <p:cNvSpPr/>
          <p:nvPr/>
        </p:nvSpPr>
        <p:spPr>
          <a:xfrm>
            <a:off x="4808" y="3394103"/>
            <a:ext cx="9156126" cy="3170099"/>
          </a:xfrm>
          <a:prstGeom prst="rect">
            <a:avLst/>
          </a:prstGeom>
        </p:spPr>
        <p:txBody>
          <a:bodyPr wrap="square">
            <a:spAutoFit/>
          </a:bodyPr>
          <a:lstStyle/>
          <a:p>
            <a:r>
              <a:rPr lang="en-US" sz="2000" b="1" dirty="0">
                <a:latin typeface="Arial Narrow"/>
                <a:cs typeface="Arial Narrow"/>
              </a:rPr>
              <a:t>B. </a:t>
            </a:r>
            <a:r>
              <a:rPr lang="en-US" sz="2000" b="1" dirty="0" smtClean="0">
                <a:latin typeface="Arial Narrow"/>
                <a:cs typeface="Arial Narrow"/>
              </a:rPr>
              <a:t>Offerings</a:t>
            </a:r>
            <a:r>
              <a:rPr lang="en-US" sz="2000" b="1" dirty="0">
                <a:latin typeface="Arial Narrow"/>
                <a:cs typeface="Arial Narrow"/>
              </a:rPr>
              <a:t>.</a:t>
            </a:r>
            <a:r>
              <a:rPr lang="en-US" sz="2000" dirty="0">
                <a:latin typeface="Arial Narrow"/>
                <a:cs typeface="Arial Narrow"/>
              </a:rPr>
              <a:t> </a:t>
            </a:r>
            <a:r>
              <a:rPr lang="en-US" sz="2000" dirty="0" smtClean="0">
                <a:solidFill>
                  <a:srgbClr val="0000FF"/>
                </a:solidFill>
                <a:latin typeface="Arial Narrow"/>
                <a:cs typeface="Arial Narrow"/>
              </a:rPr>
              <a:t>“For </a:t>
            </a:r>
            <a:r>
              <a:rPr lang="en-US" sz="2000" dirty="0">
                <a:solidFill>
                  <a:srgbClr val="0000FF"/>
                </a:solidFill>
                <a:latin typeface="Arial Narrow"/>
                <a:cs typeface="Arial Narrow"/>
              </a:rPr>
              <a:t>the brothers who came from Macedonia supplied what I </a:t>
            </a:r>
            <a:r>
              <a:rPr lang="en-US" sz="2000" dirty="0" err="1" smtClean="0">
                <a:solidFill>
                  <a:srgbClr val="0000FF"/>
                </a:solidFill>
                <a:latin typeface="Arial Narrow"/>
                <a:cs typeface="Arial Narrow"/>
              </a:rPr>
              <a:t>needed.I</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have kept myself from being a burden to you in any way, and will continue to do so”(2Cor.11:9).“Don’t you know that those who serve in the temple get their food from the temple, and that those who serve at the altar share in what is offered on the altar?</a:t>
            </a:r>
            <a:r>
              <a:rPr lang="en-US" sz="2000" b="1" baseline="30000" dirty="0">
                <a:solidFill>
                  <a:srgbClr val="0000FF"/>
                </a:solidFill>
                <a:latin typeface="Arial Narrow"/>
                <a:cs typeface="Arial Narrow"/>
              </a:rPr>
              <a:t> </a:t>
            </a:r>
            <a:r>
              <a:rPr lang="en-US" sz="2000" dirty="0">
                <a:solidFill>
                  <a:srgbClr val="0000FF"/>
                </a:solidFill>
                <a:latin typeface="Arial Narrow"/>
                <a:cs typeface="Arial Narrow"/>
              </a:rPr>
              <a:t>In the same way, the Lord has commanded that those who preach the gospel should receive their living from the gospel</a:t>
            </a:r>
            <a:r>
              <a:rPr lang="en-US" sz="2000" dirty="0" smtClean="0">
                <a:solidFill>
                  <a:srgbClr val="0000FF"/>
                </a:solidFill>
                <a:latin typeface="Arial Narrow"/>
                <a:cs typeface="Arial Narrow"/>
              </a:rPr>
              <a:t>”(</a:t>
            </a:r>
            <a:r>
              <a:rPr lang="en-US" sz="2000" dirty="0">
                <a:solidFill>
                  <a:srgbClr val="0000FF"/>
                </a:solidFill>
                <a:latin typeface="Arial Narrow"/>
                <a:cs typeface="Arial Narrow"/>
              </a:rPr>
              <a:t>1Cor.9:13-14)</a:t>
            </a:r>
            <a:r>
              <a:rPr lang="en-US" sz="2000" dirty="0" smtClean="0">
                <a:solidFill>
                  <a:srgbClr val="0000FF"/>
                </a:solidFill>
                <a:latin typeface="Arial Narrow"/>
                <a:cs typeface="Arial Narrow"/>
              </a:rPr>
              <a:t>.“</a:t>
            </a:r>
            <a:r>
              <a:rPr lang="en-US" sz="2000" dirty="0">
                <a:solidFill>
                  <a:srgbClr val="0000FF"/>
                </a:solidFill>
                <a:latin typeface="Arial Narrow"/>
                <a:cs typeface="Arial Narrow"/>
              </a:rPr>
              <a:t>Now about the collection for the Lord’s </a:t>
            </a:r>
            <a:r>
              <a:rPr lang="en-US" sz="2000" dirty="0" smtClean="0">
                <a:solidFill>
                  <a:srgbClr val="0000FF"/>
                </a:solidFill>
                <a:latin typeface="Arial Narrow"/>
                <a:cs typeface="Arial Narrow"/>
              </a:rPr>
              <a:t>people…On </a:t>
            </a:r>
            <a:r>
              <a:rPr lang="en-US" sz="2000" dirty="0">
                <a:solidFill>
                  <a:srgbClr val="0000FF"/>
                </a:solidFill>
                <a:latin typeface="Arial Narrow"/>
                <a:cs typeface="Arial Narrow"/>
              </a:rPr>
              <a:t>the first day of every week, each one of you should set aside a sum of money in keeping with your </a:t>
            </a:r>
            <a:r>
              <a:rPr lang="en-US" sz="2000" dirty="0" err="1">
                <a:solidFill>
                  <a:srgbClr val="0000FF"/>
                </a:solidFill>
                <a:latin typeface="Arial Narrow"/>
                <a:cs typeface="Arial Narrow"/>
              </a:rPr>
              <a:t>income,saving</a:t>
            </a:r>
            <a:r>
              <a:rPr lang="en-US" sz="2000" dirty="0">
                <a:solidFill>
                  <a:srgbClr val="0000FF"/>
                </a:solidFill>
                <a:latin typeface="Arial Narrow"/>
                <a:cs typeface="Arial Narrow"/>
              </a:rPr>
              <a:t> it </a:t>
            </a:r>
            <a:r>
              <a:rPr lang="en-US" sz="2000" dirty="0" err="1">
                <a:solidFill>
                  <a:srgbClr val="0000FF"/>
                </a:solidFill>
                <a:latin typeface="Arial Narrow"/>
                <a:cs typeface="Arial Narrow"/>
              </a:rPr>
              <a:t>up,so</a:t>
            </a:r>
            <a:r>
              <a:rPr lang="en-US" sz="2000" dirty="0">
                <a:solidFill>
                  <a:srgbClr val="0000FF"/>
                </a:solidFill>
                <a:latin typeface="Arial Narrow"/>
                <a:cs typeface="Arial Narrow"/>
              </a:rPr>
              <a:t> that when I come no collections will have to be made”(16:1-2). “For I testify that they gave as much as they were </a:t>
            </a:r>
            <a:r>
              <a:rPr lang="en-US" sz="2000" dirty="0" err="1">
                <a:solidFill>
                  <a:srgbClr val="0000FF"/>
                </a:solidFill>
                <a:latin typeface="Arial Narrow"/>
                <a:cs typeface="Arial Narrow"/>
              </a:rPr>
              <a:t>able,and</a:t>
            </a:r>
            <a:r>
              <a:rPr lang="en-US" sz="2000" dirty="0">
                <a:solidFill>
                  <a:srgbClr val="0000FF"/>
                </a:solidFill>
                <a:latin typeface="Arial Narrow"/>
                <a:cs typeface="Arial Narrow"/>
              </a:rPr>
              <a:t> even beyond their ability</a:t>
            </a:r>
            <a:r>
              <a:rPr lang="en-US" sz="2000" dirty="0" smtClean="0">
                <a:solidFill>
                  <a:srgbClr val="0000FF"/>
                </a:solidFill>
                <a:latin typeface="Arial Narrow"/>
                <a:cs typeface="Arial Narrow"/>
              </a:rPr>
              <a:t>...They </a:t>
            </a:r>
            <a:r>
              <a:rPr lang="en-US" sz="2000" dirty="0">
                <a:solidFill>
                  <a:srgbClr val="0000FF"/>
                </a:solidFill>
                <a:latin typeface="Arial Narrow"/>
                <a:cs typeface="Arial Narrow"/>
              </a:rPr>
              <a:t>gave themselves first of all to the </a:t>
            </a:r>
            <a:r>
              <a:rPr lang="en-US" sz="2000" dirty="0" err="1">
                <a:solidFill>
                  <a:srgbClr val="0000FF"/>
                </a:solidFill>
                <a:latin typeface="Arial Narrow"/>
                <a:cs typeface="Arial Narrow"/>
              </a:rPr>
              <a:t>Lord,and</a:t>
            </a:r>
            <a:r>
              <a:rPr lang="en-US" sz="2000" dirty="0">
                <a:solidFill>
                  <a:srgbClr val="0000FF"/>
                </a:solidFill>
                <a:latin typeface="Arial Narrow"/>
                <a:cs typeface="Arial Narrow"/>
              </a:rPr>
              <a:t> then by the will of God also to us”(2Cor.8:3-5).</a:t>
            </a:r>
          </a:p>
        </p:txBody>
      </p:sp>
      <p:sp>
        <p:nvSpPr>
          <p:cNvPr id="8" name="TextBox 7"/>
          <p:cNvSpPr txBox="1"/>
          <p:nvPr/>
        </p:nvSpPr>
        <p:spPr>
          <a:xfrm>
            <a:off x="-12126" y="-35856"/>
            <a:ext cx="8422675"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二</a:t>
            </a:r>
            <a:r>
              <a:rPr lang="zh-CN" altLang="en-US" sz="2400" b="1" dirty="0">
                <a:solidFill>
                  <a:srgbClr val="FF0000"/>
                </a:solidFill>
                <a:latin typeface="华文细黑"/>
                <a:ea typeface="华文细黑"/>
                <a:cs typeface="华文细黑"/>
              </a:rPr>
              <a:t>。什么是正确</a:t>
            </a:r>
            <a:r>
              <a:rPr lang="zh-CN" altLang="en-US" sz="2400" b="1" dirty="0" smtClean="0">
                <a:solidFill>
                  <a:srgbClr val="FF0000"/>
                </a:solidFill>
                <a:latin typeface="华文细黑"/>
                <a:ea typeface="华文细黑"/>
                <a:cs typeface="华文细黑"/>
              </a:rPr>
              <a:t>的</a:t>
            </a:r>
            <a:r>
              <a:rPr lang="en-US" altLang="zh-CN"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属灵的。</a:t>
            </a:r>
            <a:r>
              <a:rPr lang="en-US" sz="2400" b="1" dirty="0">
                <a:latin typeface="Arial Narrow"/>
                <a:cs typeface="Arial Narrow"/>
              </a:rPr>
              <a:t>2</a:t>
            </a:r>
            <a:r>
              <a:rPr lang="en-US" sz="2400" b="1" dirty="0" smtClean="0">
                <a:latin typeface="Arial Narrow"/>
                <a:cs typeface="Arial Narrow"/>
              </a:rPr>
              <a:t>.What </a:t>
            </a:r>
            <a:r>
              <a:rPr lang="en-US" sz="2400" b="1" dirty="0">
                <a:latin typeface="Arial Narrow"/>
                <a:cs typeface="Arial Narrow"/>
              </a:rPr>
              <a:t>is correct?-</a:t>
            </a:r>
            <a:r>
              <a:rPr lang="en-US" sz="2400" b="1" dirty="0" err="1">
                <a:latin typeface="Arial Narrow"/>
                <a:cs typeface="Arial Narrow"/>
              </a:rPr>
              <a:t>Spiritualities</a:t>
            </a:r>
            <a:r>
              <a:rPr lang="en-US" sz="2400" dirty="0">
                <a:latin typeface="Arial Narrow"/>
                <a:cs typeface="Arial Narrow"/>
              </a:rPr>
              <a:t>. </a:t>
            </a:r>
            <a:endParaRPr lang="en-US" sz="2400" b="1" dirty="0">
              <a:latin typeface="Arial Narrow"/>
              <a:cs typeface="Arial Narrow"/>
            </a:endParaRPr>
          </a:p>
        </p:txBody>
      </p:sp>
    </p:spTree>
    <p:extLst>
      <p:ext uri="{BB962C8B-B14F-4D97-AF65-F5344CB8AC3E}">
        <p14:creationId xmlns:p14="http://schemas.microsoft.com/office/powerpoint/2010/main" val="36100484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3354"/>
            <a:ext cx="9139191" cy="341632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。朋友。</a:t>
            </a:r>
            <a:r>
              <a:rPr lang="en-US" altLang="zh-CN" sz="2400" dirty="0" smtClean="0">
                <a:solidFill>
                  <a:srgbClr val="FF0000"/>
                </a:solidFill>
                <a:latin typeface="华文细黑"/>
                <a:ea typeface="华文细黑"/>
                <a:cs typeface="华文细黑"/>
              </a:rPr>
              <a:t>(1)</a:t>
            </a:r>
            <a:r>
              <a:rPr lang="zh-CN" altLang="en-US" sz="2400" b="1" dirty="0" smtClean="0">
                <a:solidFill>
                  <a:srgbClr val="FF0000"/>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于是离开那里，到了一个人的家中，这人名叫提多犹士都，是敬拜神的，他的家靠近</a:t>
            </a:r>
            <a:r>
              <a:rPr lang="en-US" sz="2400" dirty="0" smtClean="0">
                <a:solidFill>
                  <a:srgbClr val="0000FF"/>
                </a:solidFill>
                <a:latin typeface="华文细黑"/>
                <a:ea typeface="华文细黑"/>
                <a:cs typeface="华文细黑"/>
              </a:rPr>
              <a:t>会堂</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徒</a:t>
            </a:r>
            <a:r>
              <a:rPr lang="en-US" altLang="zh-CN" sz="2400" dirty="0" smtClean="0">
                <a:solidFill>
                  <a:srgbClr val="0000FF"/>
                </a:solidFill>
                <a:latin typeface="华文细黑"/>
                <a:ea typeface="华文细黑"/>
                <a:cs typeface="华文细黑"/>
              </a:rPr>
              <a:t>18:7)</a:t>
            </a:r>
            <a:r>
              <a:rPr lang="en-US" sz="2400" dirty="0" smtClean="0">
                <a:solidFill>
                  <a:srgbClr val="0000FF"/>
                </a:solidFill>
              </a:rPr>
              <a:t>。</a:t>
            </a:r>
            <a:r>
              <a:rPr lang="en-US" altLang="zh-CN" sz="2400" dirty="0" smtClean="0">
                <a:solidFill>
                  <a:srgbClr val="FF0000"/>
                </a:solidFill>
                <a:latin typeface="华文细黑"/>
                <a:ea typeface="华文细黑"/>
                <a:cs typeface="华文细黑"/>
              </a:rPr>
              <a:t>(2)</a:t>
            </a:r>
            <a:r>
              <a:rPr lang="zh-CN" altLang="en-US" sz="2400" b="1" dirty="0" smtClean="0">
                <a:solidFill>
                  <a:srgbClr val="FF0000"/>
                </a:solidFill>
                <a:latin typeface="华文细黑"/>
                <a:ea typeface="华文细黑"/>
                <a:cs typeface="华文细黑"/>
              </a:rPr>
              <a:t> </a:t>
            </a:r>
            <a:r>
              <a:rPr lang="zh-CN" alt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罗</a:t>
            </a:r>
            <a:r>
              <a:rPr lang="en-US" altLang="zh-CN" sz="2400" dirty="0" smtClean="0">
                <a:solidFill>
                  <a:srgbClr val="0000FF"/>
                </a:solidFill>
                <a:latin typeface="华文细黑"/>
                <a:ea typeface="华文细黑"/>
                <a:cs typeface="华文细黑"/>
              </a:rPr>
              <a:t>16:23)</a:t>
            </a:r>
            <a:r>
              <a:rPr lang="en-US" sz="2400" dirty="0" smtClean="0">
                <a:solidFill>
                  <a:srgbClr val="0000FF"/>
                </a:solidFill>
              </a:rPr>
              <a:t>。</a:t>
            </a:r>
            <a:r>
              <a:rPr lang="en-US" altLang="zh-CN" sz="2400" dirty="0" smtClean="0">
                <a:solidFill>
                  <a:srgbClr val="FF0000"/>
                </a:solidFill>
                <a:latin typeface="华文细黑"/>
                <a:ea typeface="华文细黑"/>
                <a:cs typeface="华文细黑"/>
              </a:rPr>
              <a:t>(3)</a:t>
            </a:r>
            <a:r>
              <a:rPr lang="zh-CN" altLang="en-US" sz="2400" b="1" dirty="0" smtClean="0">
                <a:solidFill>
                  <a:srgbClr val="FF0000"/>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管会堂的基利司布和全家都信了</a:t>
            </a:r>
            <a:r>
              <a:rPr lang="en-US" sz="2400" dirty="0" smtClean="0">
                <a:solidFill>
                  <a:srgbClr val="0000FF"/>
                </a:solidFill>
                <a:latin typeface="华文细黑"/>
                <a:ea typeface="华文细黑"/>
                <a:cs typeface="华文细黑"/>
              </a:rPr>
              <a:t>主</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zh-CN" altLang="en-US" sz="2400" dirty="0">
                <a:solidFill>
                  <a:srgbClr val="0000FF"/>
                </a:solidFill>
                <a:latin typeface="华文细黑"/>
                <a:ea typeface="华文细黑"/>
                <a:cs typeface="华文细黑"/>
              </a:rPr>
              <a:t>徒</a:t>
            </a:r>
            <a:r>
              <a:rPr lang="en-US" altLang="zh-CN" sz="2400" dirty="0">
                <a:solidFill>
                  <a:srgbClr val="0000FF"/>
                </a:solidFill>
                <a:latin typeface="华文细黑"/>
                <a:ea typeface="华文细黑"/>
                <a:cs typeface="华文细黑"/>
              </a:rPr>
              <a:t>18</a:t>
            </a:r>
            <a:r>
              <a:rPr lang="en-US" altLang="zh-CN" sz="2400" dirty="0" smtClean="0">
                <a:solidFill>
                  <a:srgbClr val="0000FF"/>
                </a:solidFill>
                <a:latin typeface="华文细黑"/>
                <a:ea typeface="华文细黑"/>
                <a:cs typeface="华文细黑"/>
              </a:rPr>
              <a:t>:8)</a:t>
            </a:r>
            <a:r>
              <a:rPr lang="en-US" sz="2400" dirty="0" smtClean="0">
                <a:solidFill>
                  <a:srgbClr val="0000FF"/>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。果子。</a:t>
            </a:r>
            <a:r>
              <a:rPr lang="en-US" altLang="zh-CN" sz="2400" dirty="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信徒</a:t>
            </a:r>
            <a:r>
              <a:rPr lang="en-US" altLang="zh-CN"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还有</a:t>
            </a:r>
            <a:r>
              <a:rPr lang="en-US" sz="2400" dirty="0">
                <a:solidFill>
                  <a:srgbClr val="0000FF"/>
                </a:solidFill>
                <a:latin typeface="华文细黑"/>
                <a:ea typeface="华文细黑"/>
                <a:cs typeface="华文细黑"/>
              </a:rPr>
              <a:t>许多哥林多人听了，就相信</a:t>
            </a:r>
            <a:r>
              <a:rPr lang="en-US" sz="2400" dirty="0" smtClean="0">
                <a:solidFill>
                  <a:srgbClr val="0000FF"/>
                </a:solidFill>
                <a:latin typeface="华文细黑"/>
                <a:ea typeface="华文细黑"/>
                <a:cs typeface="华文细黑"/>
              </a:rPr>
              <a:t>受洗</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zh-CN" altLang="en-US" sz="2400" dirty="0">
                <a:solidFill>
                  <a:srgbClr val="0000FF"/>
                </a:solidFill>
                <a:latin typeface="华文细黑"/>
                <a:ea typeface="华文细黑"/>
                <a:cs typeface="华文细黑"/>
              </a:rPr>
              <a:t>徒</a:t>
            </a:r>
            <a:r>
              <a:rPr lang="en-US" altLang="zh-CN" sz="2400" dirty="0">
                <a:solidFill>
                  <a:srgbClr val="0000FF"/>
                </a:solidFill>
                <a:latin typeface="华文细黑"/>
                <a:ea typeface="华文细黑"/>
                <a:cs typeface="华文细黑"/>
              </a:rPr>
              <a:t>18</a:t>
            </a:r>
            <a:r>
              <a:rPr lang="en-US" altLang="zh-CN" sz="2400" dirty="0" smtClean="0">
                <a:solidFill>
                  <a:srgbClr val="0000FF"/>
                </a:solidFill>
                <a:latin typeface="华文细黑"/>
                <a:ea typeface="华文细黑"/>
                <a:cs typeface="华文细黑"/>
              </a:rPr>
              <a:t>:8)</a:t>
            </a:r>
            <a:r>
              <a:rPr lang="en-US" sz="2400" dirty="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门徒</a:t>
            </a:r>
            <a:r>
              <a:rPr lang="en-US" altLang="zh-CN" sz="2400"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他们受洗和受门徒训练。</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属灵的恩赐</a:t>
            </a:r>
            <a:r>
              <a:rPr lang="zh-CN" altLang="en-US" sz="2400" b="1" dirty="0" smtClean="0">
                <a:solidFill>
                  <a:srgbClr val="FF0000"/>
                </a:solidFill>
                <a:latin typeface="华文细黑"/>
                <a:ea typeface="华文细黑"/>
                <a:cs typeface="华文细黑"/>
              </a:rPr>
              <a:t> </a:t>
            </a:r>
            <a:r>
              <a:rPr lang="zh-CN" altLang="en-US" sz="2400" dirty="0" smtClean="0">
                <a:solidFill>
                  <a:srgbClr val="0000FF"/>
                </a:solidFill>
                <a:latin typeface="华文细黑"/>
                <a:ea typeface="华文细黑"/>
                <a:cs typeface="华文细黑"/>
              </a:rPr>
              <a:t>“</a:t>
            </a:r>
            <a:r>
              <a:rPr lang="en-US" sz="2400" dirty="0" smtClean="0">
                <a:solidFill>
                  <a:srgbClr val="0000FF"/>
                </a:solidFill>
              </a:rPr>
              <a:t>论</a:t>
            </a:r>
            <a:r>
              <a:rPr lang="en-US" sz="2400" dirty="0">
                <a:solidFill>
                  <a:srgbClr val="0000FF"/>
                </a:solidFill>
              </a:rPr>
              <a:t>到属灵的</a:t>
            </a:r>
            <a:r>
              <a:rPr lang="en-US" sz="2400" dirty="0" smtClean="0">
                <a:solidFill>
                  <a:srgbClr val="0000FF"/>
                </a:solidFill>
              </a:rPr>
              <a:t>恩赐…</a:t>
            </a:r>
            <a:r>
              <a:rPr lang="zh-CN" altLang="en-US" sz="2400" dirty="0" smtClean="0">
                <a:solidFill>
                  <a:srgbClr val="0000FF"/>
                </a:solidFill>
                <a:latin typeface="华文细黑"/>
                <a:ea typeface="华文细黑"/>
                <a:cs typeface="华文细黑"/>
              </a:rPr>
              <a:t>”</a:t>
            </a:r>
            <a:r>
              <a:rPr lang="en-US" sz="2400" dirty="0" smtClean="0">
                <a:solidFill>
                  <a:srgbClr val="0000FF"/>
                </a:solidFill>
              </a:rPr>
              <a:t>(</a:t>
            </a:r>
            <a:r>
              <a:rPr lang="zh-CN" altLang="en-US" sz="2400" dirty="0" smtClean="0">
                <a:solidFill>
                  <a:srgbClr val="0000FF"/>
                </a:solidFill>
              </a:rPr>
              <a:t>林前</a:t>
            </a:r>
            <a:r>
              <a:rPr lang="en-US" altLang="zh-CN" sz="2400" dirty="0" smtClean="0">
                <a:solidFill>
                  <a:srgbClr val="0000FF"/>
                </a:solidFill>
                <a:latin typeface="华文细黑"/>
                <a:ea typeface="华文细黑"/>
                <a:cs typeface="华文细黑"/>
              </a:rPr>
              <a:t>12:</a:t>
            </a:r>
            <a:r>
              <a:rPr lang="zh-CN" altLang="zh-CN" sz="2400" dirty="0" smtClean="0">
                <a:solidFill>
                  <a:srgbClr val="0000FF"/>
                </a:solidFill>
                <a:latin typeface="华文细黑"/>
                <a:ea typeface="华文细黑"/>
                <a:cs typeface="华文细黑"/>
              </a:rPr>
              <a:t>1</a:t>
            </a:r>
            <a:r>
              <a:rPr lang="en-US" altLang="zh-CN" sz="2400" dirty="0" smtClean="0">
                <a:solidFill>
                  <a:srgbClr val="0000FF"/>
                </a:solidFill>
              </a:rPr>
              <a:t>)</a:t>
            </a:r>
            <a:r>
              <a:rPr lang="en-US" sz="2400" dirty="0">
                <a:solidFill>
                  <a:srgbClr val="0000FF"/>
                </a:solidFill>
              </a:rPr>
              <a:t>。</a:t>
            </a:r>
          </a:p>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。鼓励。</a:t>
            </a:r>
            <a:r>
              <a:rPr lang="en-US" altLang="zh-CN" sz="2400" dirty="0">
                <a:solidFill>
                  <a:srgbClr val="FF0000"/>
                </a:solidFill>
                <a:latin typeface="华文细黑"/>
                <a:ea typeface="华文细黑"/>
                <a:cs typeface="华文细黑"/>
              </a:rPr>
              <a:t>(1)</a:t>
            </a:r>
            <a:r>
              <a:rPr lang="zh-CN" altLang="en-US" sz="2400" b="1" dirty="0">
                <a:solidFill>
                  <a:srgbClr val="FF0000"/>
                </a:solidFill>
                <a:latin typeface="华文细黑"/>
                <a:ea typeface="华文细黑"/>
                <a:cs typeface="华文细黑"/>
              </a:rPr>
              <a:t> </a:t>
            </a:r>
            <a:r>
              <a:rPr lang="zh-CN" altLang="en-US" sz="2400" b="1" dirty="0" smtClean="0">
                <a:solidFill>
                  <a:srgbClr val="FF0000"/>
                </a:solidFill>
                <a:latin typeface="华文细黑"/>
                <a:ea typeface="华文细黑"/>
                <a:cs typeface="华文细黑"/>
              </a:rPr>
              <a:t>异象</a:t>
            </a:r>
            <a:r>
              <a:rPr lang="en-US" altLang="zh-CN"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夜间主在异象中对保罗</a:t>
            </a:r>
            <a:r>
              <a:rPr lang="en-US" sz="2400" dirty="0" smtClean="0">
                <a:solidFill>
                  <a:srgbClr val="0000FF"/>
                </a:solidFill>
                <a:latin typeface="华文细黑"/>
                <a:ea typeface="华文细黑"/>
                <a:cs typeface="华文细黑"/>
              </a:rPr>
              <a:t>说</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zh-CN" altLang="en-US" sz="2400" dirty="0">
                <a:solidFill>
                  <a:srgbClr val="0000FF"/>
                </a:solidFill>
                <a:latin typeface="华文细黑"/>
                <a:ea typeface="华文细黑"/>
                <a:cs typeface="华文细黑"/>
              </a:rPr>
              <a:t>徒</a:t>
            </a:r>
            <a:r>
              <a:rPr lang="en-US" altLang="zh-CN" sz="2400" dirty="0">
                <a:solidFill>
                  <a:srgbClr val="0000FF"/>
                </a:solidFill>
                <a:latin typeface="华文细黑"/>
                <a:ea typeface="华文细黑"/>
                <a:cs typeface="华文细黑"/>
              </a:rPr>
              <a:t>18</a:t>
            </a:r>
            <a:r>
              <a:rPr lang="en-US" altLang="zh-CN" sz="2400" dirty="0" smtClean="0">
                <a:solidFill>
                  <a:srgbClr val="0000FF"/>
                </a:solidFill>
                <a:latin typeface="华文细黑"/>
                <a:ea typeface="华文细黑"/>
                <a:cs typeface="华文细黑"/>
              </a:rPr>
              <a:t>:9)</a:t>
            </a:r>
            <a:r>
              <a:rPr lang="en-US" sz="2400" dirty="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b="1" dirty="0" smtClean="0">
                <a:solidFill>
                  <a:srgbClr val="FF0000"/>
                </a:solidFill>
                <a:latin typeface="华文细黑"/>
                <a:ea typeface="华文细黑"/>
                <a:cs typeface="华文细黑"/>
              </a:rPr>
              <a:t> 应许</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不要</a:t>
            </a:r>
            <a:r>
              <a:rPr lang="en-US" sz="2400" dirty="0">
                <a:solidFill>
                  <a:srgbClr val="0000FF"/>
                </a:solidFill>
                <a:latin typeface="华文细黑"/>
                <a:ea typeface="华文细黑"/>
                <a:cs typeface="华文细黑"/>
              </a:rPr>
              <a:t>怕，只管讲，不要闭口。有我与你同在，必没有人下手害你。因为在这城里我有许多的</a:t>
            </a:r>
            <a:r>
              <a:rPr lang="en-US" sz="2400" dirty="0" smtClean="0">
                <a:solidFill>
                  <a:srgbClr val="0000FF"/>
                </a:solidFill>
                <a:latin typeface="华文细黑"/>
                <a:ea typeface="华文细黑"/>
                <a:cs typeface="华文细黑"/>
              </a:rPr>
              <a:t>百姓</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18:9-10)</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06828" y="-6602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
        <p:nvSpPr>
          <p:cNvPr id="7" name="Rectangle 6"/>
          <p:cNvSpPr/>
          <p:nvPr/>
        </p:nvSpPr>
        <p:spPr>
          <a:xfrm>
            <a:off x="4809" y="3715790"/>
            <a:ext cx="9139191" cy="3170099"/>
          </a:xfrm>
          <a:prstGeom prst="rect">
            <a:avLst/>
          </a:prstGeom>
        </p:spPr>
        <p:txBody>
          <a:bodyPr wrap="square">
            <a:spAutoFit/>
          </a:bodyPr>
          <a:lstStyle/>
          <a:p>
            <a:r>
              <a:rPr lang="en-US" sz="2000" b="1" dirty="0">
                <a:latin typeface="Arial Narrow"/>
                <a:cs typeface="Arial Narrow"/>
              </a:rPr>
              <a:t>C. Friends.</a:t>
            </a:r>
            <a:r>
              <a:rPr lang="en-US" sz="2000" dirty="0">
                <a:latin typeface="Arial Narrow"/>
                <a:cs typeface="Arial Narrow"/>
              </a:rPr>
              <a:t> (1) </a:t>
            </a:r>
            <a:r>
              <a:rPr lang="en-US" sz="2000" dirty="0" err="1" smtClean="0">
                <a:latin typeface="Arial Narrow"/>
                <a:cs typeface="Arial Narrow"/>
              </a:rPr>
              <a:t>Titius</a:t>
            </a:r>
            <a:r>
              <a:rPr lang="en-US" sz="2000" dirty="0" smtClean="0">
                <a:latin typeface="Arial Narrow"/>
                <a:cs typeface="Arial Narrow"/>
              </a:rPr>
              <a:t> </a:t>
            </a:r>
            <a:r>
              <a:rPr lang="en-US" sz="2000" dirty="0">
                <a:latin typeface="Arial Narrow"/>
                <a:cs typeface="Arial Narrow"/>
              </a:rPr>
              <a:t>Justus: </a:t>
            </a:r>
            <a:r>
              <a:rPr lang="en-US" sz="2000" dirty="0" smtClean="0">
                <a:solidFill>
                  <a:srgbClr val="0000FF"/>
                </a:solidFill>
                <a:latin typeface="Arial Narrow"/>
                <a:cs typeface="Arial Narrow"/>
              </a:rPr>
              <a:t>“Then </a:t>
            </a:r>
            <a:r>
              <a:rPr lang="en-US" sz="2000" dirty="0">
                <a:solidFill>
                  <a:srgbClr val="0000FF"/>
                </a:solidFill>
                <a:latin typeface="Arial Narrow"/>
                <a:cs typeface="Arial Narrow"/>
              </a:rPr>
              <a:t>Paul left the synagogue and went next door to the house of </a:t>
            </a:r>
            <a:r>
              <a:rPr lang="en-US" sz="2000" dirty="0" err="1">
                <a:solidFill>
                  <a:srgbClr val="0000FF"/>
                </a:solidFill>
                <a:latin typeface="Arial Narrow"/>
                <a:cs typeface="Arial Narrow"/>
              </a:rPr>
              <a:t>Titius</a:t>
            </a:r>
            <a:r>
              <a:rPr lang="en-US" sz="2000" dirty="0">
                <a:solidFill>
                  <a:srgbClr val="0000FF"/>
                </a:solidFill>
                <a:latin typeface="Arial Narrow"/>
                <a:cs typeface="Arial Narrow"/>
              </a:rPr>
              <a:t> Justus, a worshiper of God”(Ac.18:7). </a:t>
            </a:r>
            <a:r>
              <a:rPr lang="en-US" sz="2000" dirty="0">
                <a:latin typeface="Arial Narrow"/>
                <a:cs typeface="Arial Narrow"/>
              </a:rPr>
              <a:t>(2) Gaius: </a:t>
            </a:r>
            <a:r>
              <a:rPr lang="en-US" sz="2000" dirty="0">
                <a:solidFill>
                  <a:srgbClr val="0000FF"/>
                </a:solidFill>
                <a:latin typeface="Arial Narrow"/>
                <a:cs typeface="Arial Narrow"/>
              </a:rPr>
              <a:t>“Gaius, whose </a:t>
            </a:r>
            <a:r>
              <a:rPr lang="en-US" sz="2000" dirty="0" err="1" smtClean="0">
                <a:solidFill>
                  <a:srgbClr val="0000FF"/>
                </a:solidFill>
                <a:latin typeface="Arial Narrow"/>
                <a:cs typeface="Arial Narrow"/>
              </a:rPr>
              <a:t>hospita-lity</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I and the whole church here enjoy, sends you his greetings</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Ro.16:</a:t>
            </a:r>
            <a:r>
              <a:rPr lang="en-US" sz="2000" dirty="0" smtClean="0">
                <a:solidFill>
                  <a:srgbClr val="0000FF"/>
                </a:solidFill>
                <a:latin typeface="Arial Narrow"/>
                <a:cs typeface="Arial Narrow"/>
              </a:rPr>
              <a:t>23)</a:t>
            </a:r>
            <a:r>
              <a:rPr lang="en-US" sz="2000" dirty="0">
                <a:latin typeface="Arial Narrow"/>
                <a:cs typeface="Arial Narrow"/>
              </a:rPr>
              <a:t>. (3) </a:t>
            </a:r>
            <a:r>
              <a:rPr lang="en-US" sz="2000" dirty="0" err="1">
                <a:latin typeface="Arial Narrow"/>
                <a:cs typeface="Arial Narrow"/>
              </a:rPr>
              <a:t>Crispus</a:t>
            </a:r>
            <a:r>
              <a:rPr lang="en-US" sz="2000" dirty="0">
                <a:latin typeface="Arial Narrow"/>
                <a:cs typeface="Arial Narrow"/>
              </a:rPr>
              <a:t>: </a:t>
            </a:r>
            <a:r>
              <a:rPr lang="en-US" sz="2000" dirty="0">
                <a:solidFill>
                  <a:srgbClr val="0000FF"/>
                </a:solidFill>
                <a:latin typeface="Arial Narrow"/>
                <a:cs typeface="Arial Narrow"/>
              </a:rPr>
              <a:t>“</a:t>
            </a:r>
            <a:r>
              <a:rPr lang="en-US" sz="2000" dirty="0" err="1">
                <a:solidFill>
                  <a:srgbClr val="0000FF"/>
                </a:solidFill>
                <a:latin typeface="Arial Narrow"/>
                <a:cs typeface="Arial Narrow"/>
              </a:rPr>
              <a:t>Crispus</a:t>
            </a:r>
            <a:r>
              <a:rPr lang="en-US" sz="2000" dirty="0">
                <a:solidFill>
                  <a:srgbClr val="0000FF"/>
                </a:solidFill>
                <a:latin typeface="Arial Narrow"/>
                <a:cs typeface="Arial Narrow"/>
              </a:rPr>
              <a:t>, the synagogue leader, and his entire household believed in the Lord”(Ac.18:</a:t>
            </a:r>
            <a:r>
              <a:rPr lang="en-US" sz="2000" dirty="0" smtClean="0">
                <a:solidFill>
                  <a:srgbClr val="0000FF"/>
                </a:solidFill>
                <a:latin typeface="Arial Narrow"/>
                <a:cs typeface="Arial Narrow"/>
              </a:rPr>
              <a:t>8).</a:t>
            </a:r>
            <a:r>
              <a:rPr lang="en-US" sz="2000" dirty="0">
                <a:solidFill>
                  <a:srgbClr val="0000FF"/>
                </a:solidFill>
                <a:latin typeface="Arial Narrow"/>
                <a:cs typeface="Arial Narrow"/>
              </a:rPr>
              <a:t> </a:t>
            </a:r>
            <a:endParaRPr lang="en-US" sz="2000" dirty="0" smtClean="0">
              <a:solidFill>
                <a:srgbClr val="0000FF"/>
              </a:solidFill>
              <a:latin typeface="Arial Narrow"/>
              <a:cs typeface="Arial Narrow"/>
            </a:endParaRPr>
          </a:p>
          <a:p>
            <a:r>
              <a:rPr lang="en-US" sz="2000" b="1" dirty="0" smtClean="0">
                <a:latin typeface="Arial Narrow"/>
                <a:cs typeface="Arial Narrow"/>
              </a:rPr>
              <a:t>D</a:t>
            </a:r>
            <a:r>
              <a:rPr lang="en-US" sz="2000" b="1" dirty="0">
                <a:latin typeface="Arial Narrow"/>
                <a:cs typeface="Arial Narrow"/>
              </a:rPr>
              <a:t>. Fruit.</a:t>
            </a:r>
            <a:r>
              <a:rPr lang="en-US" sz="2000" dirty="0">
                <a:latin typeface="Arial Narrow"/>
                <a:cs typeface="Arial Narrow"/>
              </a:rPr>
              <a:t> (1)Believers: </a:t>
            </a:r>
            <a:r>
              <a:rPr lang="en-US" sz="2000" dirty="0">
                <a:solidFill>
                  <a:srgbClr val="0000FF"/>
                </a:solidFill>
                <a:latin typeface="Arial Narrow"/>
                <a:cs typeface="Arial Narrow"/>
              </a:rPr>
              <a:t>“Many of the Corinthians who heard Paul believed and were baptized”(18:8b). </a:t>
            </a:r>
            <a:r>
              <a:rPr lang="en-US" sz="2000" dirty="0">
                <a:latin typeface="Arial Narrow"/>
                <a:cs typeface="Arial Narrow"/>
              </a:rPr>
              <a:t>(2)</a:t>
            </a:r>
            <a:r>
              <a:rPr lang="en-US" sz="2000" dirty="0" err="1">
                <a:latin typeface="Arial Narrow"/>
                <a:cs typeface="Arial Narrow"/>
              </a:rPr>
              <a:t>Disciples:They</a:t>
            </a:r>
            <a:r>
              <a:rPr lang="en-US" sz="2000" dirty="0">
                <a:latin typeface="Arial Narrow"/>
                <a:cs typeface="Arial Narrow"/>
              </a:rPr>
              <a:t> were baptized and </a:t>
            </a:r>
            <a:r>
              <a:rPr lang="en-US" sz="2000" dirty="0" err="1" smtClean="0">
                <a:latin typeface="Arial Narrow"/>
                <a:cs typeface="Arial Narrow"/>
              </a:rPr>
              <a:t>discipled</a:t>
            </a:r>
            <a:r>
              <a:rPr lang="en-US" sz="2000" dirty="0">
                <a:latin typeface="Arial Narrow"/>
                <a:cs typeface="Arial Narrow"/>
              </a:rPr>
              <a:t>. (3)Spiritual gifts: </a:t>
            </a:r>
            <a:r>
              <a:rPr lang="en-US" sz="2000" dirty="0">
                <a:solidFill>
                  <a:srgbClr val="0000FF"/>
                </a:solidFill>
                <a:latin typeface="Arial Narrow"/>
                <a:cs typeface="Arial Narrow"/>
              </a:rPr>
              <a:t>“Now about the gifts of the </a:t>
            </a:r>
            <a:r>
              <a:rPr lang="en-US" sz="2000" dirty="0" smtClean="0">
                <a:solidFill>
                  <a:srgbClr val="0000FF"/>
                </a:solidFill>
                <a:latin typeface="Arial Narrow"/>
                <a:cs typeface="Arial Narrow"/>
              </a:rPr>
              <a:t>Spirit…”</a:t>
            </a:r>
            <a:r>
              <a:rPr lang="en-US" sz="2000" dirty="0">
                <a:solidFill>
                  <a:srgbClr val="0000FF"/>
                </a:solidFill>
                <a:latin typeface="Arial Narrow"/>
                <a:cs typeface="Arial Narrow"/>
              </a:rPr>
              <a:t>(12:1).</a:t>
            </a:r>
          </a:p>
          <a:p>
            <a:r>
              <a:rPr lang="en-US" sz="2000" b="1" dirty="0">
                <a:latin typeface="Arial Narrow"/>
                <a:cs typeface="Arial Narrow"/>
              </a:rPr>
              <a:t>E. Encouragement.</a:t>
            </a:r>
            <a:r>
              <a:rPr lang="en-US" sz="2000" dirty="0">
                <a:latin typeface="Arial Narrow"/>
                <a:cs typeface="Arial Narrow"/>
              </a:rPr>
              <a:t> (1</a:t>
            </a:r>
            <a:r>
              <a:rPr lang="en-US" sz="2000" dirty="0" smtClean="0">
                <a:latin typeface="Arial Narrow"/>
                <a:cs typeface="Arial Narrow"/>
              </a:rPr>
              <a:t>) Vision</a:t>
            </a:r>
            <a:r>
              <a:rPr lang="en-US" sz="2000" dirty="0">
                <a:latin typeface="Arial Narrow"/>
                <a:cs typeface="Arial Narrow"/>
              </a:rPr>
              <a:t>: </a:t>
            </a:r>
            <a:r>
              <a:rPr lang="en-US" sz="2000" dirty="0">
                <a:solidFill>
                  <a:srgbClr val="0000FF"/>
                </a:solidFill>
                <a:latin typeface="Arial Narrow"/>
                <a:cs typeface="Arial Narrow"/>
              </a:rPr>
              <a:t>“One night the Lord spoke to Paul in a vision”(18:9a). </a:t>
            </a:r>
            <a:r>
              <a:rPr lang="en-US" sz="2000" dirty="0">
                <a:latin typeface="Arial Narrow"/>
                <a:cs typeface="Arial Narrow"/>
              </a:rPr>
              <a:t>(2</a:t>
            </a:r>
            <a:r>
              <a:rPr lang="en-US" sz="2000" dirty="0" smtClean="0">
                <a:latin typeface="Arial Narrow"/>
                <a:cs typeface="Arial Narrow"/>
              </a:rPr>
              <a:t>) </a:t>
            </a:r>
            <a:r>
              <a:rPr lang="en-US" sz="2000" dirty="0">
                <a:latin typeface="Arial Narrow"/>
                <a:cs typeface="Arial Narrow"/>
              </a:rPr>
              <a:t>P</a:t>
            </a:r>
            <a:r>
              <a:rPr lang="en-US" sz="2000" dirty="0" smtClean="0">
                <a:latin typeface="Arial Narrow"/>
                <a:cs typeface="Arial Narrow"/>
              </a:rPr>
              <a:t>romise</a:t>
            </a:r>
            <a:r>
              <a:rPr lang="en-US" sz="2000" dirty="0">
                <a:latin typeface="Arial Narrow"/>
                <a:cs typeface="Arial Narrow"/>
              </a:rPr>
              <a:t>: </a:t>
            </a:r>
            <a:r>
              <a:rPr lang="en-US" sz="2000" dirty="0">
                <a:solidFill>
                  <a:srgbClr val="0000FF"/>
                </a:solidFill>
                <a:latin typeface="Arial Narrow"/>
                <a:cs typeface="Arial Narrow"/>
              </a:rPr>
              <a:t>“Do not be afraid; keep on speaking, do not be silent.</a:t>
            </a:r>
            <a:r>
              <a:rPr lang="en-US" sz="2000" b="1" baseline="30000" dirty="0">
                <a:solidFill>
                  <a:srgbClr val="0000FF"/>
                </a:solidFill>
                <a:latin typeface="Arial Narrow"/>
                <a:cs typeface="Arial Narrow"/>
              </a:rPr>
              <a:t> </a:t>
            </a:r>
            <a:r>
              <a:rPr lang="en-US" sz="2000" dirty="0">
                <a:solidFill>
                  <a:srgbClr val="0000FF"/>
                </a:solidFill>
                <a:latin typeface="Arial Narrow"/>
                <a:cs typeface="Arial Narrow"/>
              </a:rPr>
              <a:t>For I am with you, and no one is going to attack and harm </a:t>
            </a:r>
            <a:r>
              <a:rPr lang="en-US" sz="2000" dirty="0" err="1">
                <a:solidFill>
                  <a:srgbClr val="0000FF"/>
                </a:solidFill>
                <a:latin typeface="Arial Narrow"/>
                <a:cs typeface="Arial Narrow"/>
              </a:rPr>
              <a:t>you</a:t>
            </a:r>
            <a:r>
              <a:rPr lang="en-US" sz="2000" dirty="0" err="1" smtClean="0">
                <a:solidFill>
                  <a:srgbClr val="0000FF"/>
                </a:solidFill>
                <a:latin typeface="Arial Narrow"/>
                <a:cs typeface="Arial Narrow"/>
              </a:rPr>
              <a:t>,because</a:t>
            </a:r>
            <a:r>
              <a:rPr lang="en-US" sz="2000" dirty="0" smtClean="0">
                <a:solidFill>
                  <a:srgbClr val="0000FF"/>
                </a:solidFill>
                <a:latin typeface="Arial Narrow"/>
                <a:cs typeface="Arial Narrow"/>
              </a:rPr>
              <a:t> </a:t>
            </a:r>
            <a:r>
              <a:rPr lang="en-US" sz="2000" dirty="0">
                <a:solidFill>
                  <a:srgbClr val="0000FF"/>
                </a:solidFill>
                <a:latin typeface="Arial Narrow"/>
                <a:cs typeface="Arial Narrow"/>
              </a:rPr>
              <a:t>I have many people in this city”</a:t>
            </a:r>
            <a:r>
              <a:rPr lang="en-US" sz="1600" dirty="0">
                <a:solidFill>
                  <a:srgbClr val="0000FF"/>
                </a:solidFill>
                <a:latin typeface="Arial Narrow"/>
                <a:cs typeface="Arial Narrow"/>
              </a:rPr>
              <a:t>(18:</a:t>
            </a:r>
            <a:r>
              <a:rPr lang="en-US" sz="1600" dirty="0" smtClean="0">
                <a:solidFill>
                  <a:srgbClr val="0000FF"/>
                </a:solidFill>
                <a:latin typeface="Arial Narrow"/>
                <a:cs typeface="Arial Narrow"/>
              </a:rPr>
              <a:t>9-</a:t>
            </a:r>
            <a:r>
              <a:rPr lang="en-US" sz="1600" dirty="0">
                <a:solidFill>
                  <a:srgbClr val="0000FF"/>
                </a:solidFill>
                <a:latin typeface="Arial Narrow"/>
                <a:cs typeface="Arial Narrow"/>
              </a:rPr>
              <a:t>10).</a:t>
            </a:r>
          </a:p>
        </p:txBody>
      </p:sp>
      <p:sp>
        <p:nvSpPr>
          <p:cNvPr id="8" name="TextBox 7"/>
          <p:cNvSpPr txBox="1"/>
          <p:nvPr/>
        </p:nvSpPr>
        <p:spPr>
          <a:xfrm>
            <a:off x="-12126" y="-35856"/>
            <a:ext cx="8580393"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二</a:t>
            </a:r>
            <a:r>
              <a:rPr lang="zh-CN" altLang="en-US" sz="2400" b="1" dirty="0">
                <a:solidFill>
                  <a:srgbClr val="FF0000"/>
                </a:solidFill>
                <a:latin typeface="华文细黑"/>
                <a:ea typeface="华文细黑"/>
                <a:cs typeface="华文细黑"/>
              </a:rPr>
              <a:t>。什么是正确</a:t>
            </a:r>
            <a:r>
              <a:rPr lang="zh-CN" altLang="en-US" sz="2400" b="1" dirty="0" smtClean="0">
                <a:solidFill>
                  <a:srgbClr val="FF0000"/>
                </a:solidFill>
                <a:latin typeface="华文细黑"/>
                <a:ea typeface="华文细黑"/>
                <a:cs typeface="华文细黑"/>
              </a:rPr>
              <a:t>的</a:t>
            </a:r>
            <a:r>
              <a:rPr lang="en-US" altLang="zh-CN"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属灵的。</a:t>
            </a:r>
            <a:r>
              <a:rPr lang="en-US" sz="2400" b="1" dirty="0">
                <a:latin typeface="Arial Narrow"/>
                <a:cs typeface="Arial Narrow"/>
              </a:rPr>
              <a:t>2</a:t>
            </a:r>
            <a:r>
              <a:rPr lang="en-US" sz="2400" b="1" dirty="0" smtClean="0">
                <a:latin typeface="Arial Narrow"/>
                <a:cs typeface="Arial Narrow"/>
              </a:rPr>
              <a:t>.What </a:t>
            </a:r>
            <a:r>
              <a:rPr lang="en-US" sz="2400" b="1" dirty="0">
                <a:latin typeface="Arial Narrow"/>
                <a:cs typeface="Arial Narrow"/>
              </a:rPr>
              <a:t>is correct?-</a:t>
            </a:r>
            <a:r>
              <a:rPr lang="en-US" sz="2400" b="1" dirty="0" err="1">
                <a:latin typeface="Arial Narrow"/>
                <a:cs typeface="Arial Narrow"/>
              </a:rPr>
              <a:t>Spiritualities</a:t>
            </a:r>
            <a:r>
              <a:rPr lang="en-US" sz="2400" dirty="0">
                <a:latin typeface="Arial Narrow"/>
                <a:cs typeface="Arial Narrow"/>
              </a:rPr>
              <a:t>. </a:t>
            </a:r>
            <a:endParaRPr lang="en-US" sz="2400" b="1" dirty="0">
              <a:latin typeface="Arial Narrow"/>
              <a:cs typeface="Arial Narrow"/>
            </a:endParaRPr>
          </a:p>
        </p:txBody>
      </p:sp>
    </p:spTree>
    <p:extLst>
      <p:ext uri="{BB962C8B-B14F-4D97-AF65-F5344CB8AC3E}">
        <p14:creationId xmlns:p14="http://schemas.microsoft.com/office/powerpoint/2010/main" val="2644883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96421"/>
            <a:ext cx="9137169" cy="3046988"/>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。保护。</a:t>
            </a:r>
            <a:r>
              <a:rPr lang="en-US" altLang="zh-CN" sz="2400" dirty="0" smtClean="0">
                <a:solidFill>
                  <a:srgbClr val="FF0000"/>
                </a:solidFill>
                <a:latin typeface="华文细黑"/>
                <a:ea typeface="华文细黑"/>
                <a:cs typeface="华文细黑"/>
              </a:rPr>
              <a:t>(1)</a:t>
            </a:r>
            <a:r>
              <a:rPr lang="en-US" sz="2400" dirty="0" smtClean="0">
                <a:solidFill>
                  <a:srgbClr val="FF0000"/>
                </a:solidFill>
                <a:latin typeface="华文细黑"/>
                <a:ea typeface="华文细黑"/>
                <a:cs typeface="华文细黑"/>
              </a:rPr>
              <a:t>迦流</a:t>
            </a:r>
            <a:r>
              <a:rPr lang="zh-CN" altLang="en-US" sz="2400" dirty="0" smtClean="0">
                <a:solidFill>
                  <a:srgbClr val="FF0000"/>
                </a:solidFill>
                <a:latin typeface="华文细黑"/>
                <a:ea typeface="华文细黑"/>
                <a:cs typeface="华文细黑"/>
              </a:rPr>
              <a:t>捍</a:t>
            </a:r>
            <a:r>
              <a:rPr lang="zh-TW" altLang="en-US" sz="2400" dirty="0" smtClean="0">
                <a:solidFill>
                  <a:srgbClr val="FF0000"/>
                </a:solidFill>
                <a:latin typeface="华文细黑"/>
                <a:ea typeface="华文细黑"/>
                <a:cs typeface="华文细黑"/>
              </a:rPr>
              <a:t>卫保罗</a:t>
            </a:r>
            <a:r>
              <a:rPr lang="en-US" altLang="zh-TW"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到迦流作亚该亚方伯的时候，犹太人同心起来攻击保罗，拉他到公堂，说，这个人劝人不按着律法敬拜神。保罗刚要开口，迦流就对犹太人说，你们这些犹太人，如果是为冤枉，或奸恶的事，我理当耐性听你们。但所争论的，若是关乎言语，名目，和你们的律法，你们自己去办吧。这样的事我不愿意审问。就把他们撵出公堂。众人便揪住管会堂的所提尼，在堂前打他。这些事迦流都</a:t>
            </a:r>
            <a:r>
              <a:rPr lang="en-US" sz="2400" dirty="0" smtClean="0">
                <a:solidFill>
                  <a:srgbClr val="0000FF"/>
                </a:solidFill>
                <a:latin typeface="华文细黑"/>
                <a:ea typeface="华文细黑"/>
                <a:cs typeface="华文细黑"/>
              </a:rPr>
              <a:t>不管</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徒</a:t>
            </a:r>
            <a:r>
              <a:rPr lang="en-US" altLang="zh-CN" sz="2400" dirty="0" smtClean="0">
                <a:solidFill>
                  <a:srgbClr val="0000FF"/>
                </a:solidFill>
                <a:latin typeface="华文细黑"/>
                <a:ea typeface="华文细黑"/>
                <a:cs typeface="华文细黑"/>
              </a:rPr>
              <a:t>18:12-17)</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所</a:t>
            </a:r>
            <a:r>
              <a:rPr lang="en-US" sz="2400" dirty="0">
                <a:solidFill>
                  <a:srgbClr val="FF0000"/>
                </a:solidFill>
                <a:latin typeface="华文细黑"/>
                <a:ea typeface="华文细黑"/>
                <a:cs typeface="华文细黑"/>
              </a:rPr>
              <a:t>提</a:t>
            </a:r>
            <a:r>
              <a:rPr lang="en-US" sz="2400" dirty="0" smtClean="0">
                <a:solidFill>
                  <a:srgbClr val="FF0000"/>
                </a:solidFill>
                <a:latin typeface="华文细黑"/>
                <a:ea typeface="华文细黑"/>
                <a:cs typeface="华文细黑"/>
              </a:rPr>
              <a:t>尼:</a:t>
            </a:r>
            <a:r>
              <a:rPr lang="zh-TW" altLang="en-US" sz="2400" dirty="0" smtClean="0">
                <a:solidFill>
                  <a:srgbClr val="FF0000"/>
                </a:solidFill>
                <a:latin typeface="华文细黑"/>
                <a:ea typeface="华文细黑"/>
                <a:cs typeface="华文细黑"/>
              </a:rPr>
              <a:t>犹太会堂领袖也</a:t>
            </a:r>
            <a:r>
              <a:rPr lang="zh-CN" altLang="en-US" sz="2400" dirty="0" smtClean="0">
                <a:solidFill>
                  <a:srgbClr val="FF0000"/>
                </a:solidFill>
                <a:latin typeface="华文细黑"/>
                <a:ea typeface="华文细黑"/>
                <a:cs typeface="华文细黑"/>
              </a:rPr>
              <a:t>皈依了</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林前</a:t>
            </a:r>
            <a:r>
              <a:rPr lang="en-US" altLang="zh-TW" sz="2400" dirty="0" smtClean="0">
                <a:solidFill>
                  <a:srgbClr val="FF0000"/>
                </a:solidFill>
                <a:latin typeface="华文细黑"/>
                <a:ea typeface="华文细黑"/>
                <a:cs typeface="华文细黑"/>
              </a:rPr>
              <a:t>1:1</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
        <p:nvSpPr>
          <p:cNvPr id="7" name="Rectangle 6"/>
          <p:cNvSpPr/>
          <p:nvPr/>
        </p:nvSpPr>
        <p:spPr>
          <a:xfrm>
            <a:off x="-14149" y="3333670"/>
            <a:ext cx="9156126" cy="3477875"/>
          </a:xfrm>
          <a:prstGeom prst="rect">
            <a:avLst/>
          </a:prstGeom>
        </p:spPr>
        <p:txBody>
          <a:bodyPr wrap="square">
            <a:spAutoFit/>
          </a:bodyPr>
          <a:lstStyle/>
          <a:p>
            <a:r>
              <a:rPr lang="en-US" sz="2200" b="1" dirty="0">
                <a:latin typeface="Arial Narrow"/>
                <a:cs typeface="Arial Narrow"/>
              </a:rPr>
              <a:t>F. Protection.</a:t>
            </a:r>
            <a:r>
              <a:rPr lang="en-US" sz="2200" dirty="0">
                <a:latin typeface="Arial Narrow"/>
                <a:cs typeface="Arial Narrow"/>
              </a:rPr>
              <a:t> (1)</a:t>
            </a:r>
            <a:r>
              <a:rPr lang="en-US" sz="2200" dirty="0" err="1">
                <a:latin typeface="Arial Narrow"/>
                <a:cs typeface="Arial Narrow"/>
              </a:rPr>
              <a:t>Gallio</a:t>
            </a:r>
            <a:r>
              <a:rPr lang="en-US" sz="2200" dirty="0">
                <a:latin typeface="Arial Narrow"/>
                <a:cs typeface="Arial Narrow"/>
              </a:rPr>
              <a:t> defended </a:t>
            </a:r>
            <a:r>
              <a:rPr lang="en-US" sz="2200" dirty="0" smtClean="0">
                <a:latin typeface="Arial Narrow"/>
                <a:cs typeface="Arial Narrow"/>
              </a:rPr>
              <a:t>Paul</a:t>
            </a:r>
            <a:r>
              <a:rPr lang="en-US" sz="2200" dirty="0">
                <a:latin typeface="Arial Narrow"/>
                <a:cs typeface="Arial Narrow"/>
              </a:rPr>
              <a:t>:</a:t>
            </a:r>
            <a:r>
              <a:rPr lang="en-US" sz="2200" dirty="0" smtClean="0">
                <a:latin typeface="Arial Narrow"/>
                <a:cs typeface="Arial Narrow"/>
              </a:rPr>
              <a:t> </a:t>
            </a:r>
            <a:r>
              <a:rPr lang="en-US" sz="2200" dirty="0">
                <a:solidFill>
                  <a:srgbClr val="0000FF"/>
                </a:solidFill>
                <a:latin typeface="Arial Narrow"/>
                <a:cs typeface="Arial Narrow"/>
              </a:rPr>
              <a:t>“While </a:t>
            </a:r>
            <a:r>
              <a:rPr lang="en-US" sz="2200" dirty="0" err="1">
                <a:solidFill>
                  <a:srgbClr val="0000FF"/>
                </a:solidFill>
                <a:latin typeface="Arial Narrow"/>
                <a:cs typeface="Arial Narrow"/>
              </a:rPr>
              <a:t>Gallio</a:t>
            </a:r>
            <a:r>
              <a:rPr lang="en-US" sz="2200" dirty="0">
                <a:solidFill>
                  <a:srgbClr val="0000FF"/>
                </a:solidFill>
                <a:latin typeface="Arial Narrow"/>
                <a:cs typeface="Arial Narrow"/>
              </a:rPr>
              <a:t> was proconsul of Achaia, the Jews of Corinth made a united attack on Paul and brought him to the place of judgment.</a:t>
            </a:r>
            <a:r>
              <a:rPr lang="en-US" sz="2200" b="1" baseline="30000" dirty="0">
                <a:solidFill>
                  <a:srgbClr val="0000FF"/>
                </a:solidFill>
                <a:latin typeface="Arial Narrow"/>
                <a:cs typeface="Arial Narrow"/>
              </a:rPr>
              <a:t> </a:t>
            </a:r>
            <a:r>
              <a:rPr lang="en-US" sz="2200" dirty="0">
                <a:solidFill>
                  <a:srgbClr val="0000FF"/>
                </a:solidFill>
                <a:latin typeface="Arial Narrow"/>
                <a:cs typeface="Arial Narrow"/>
              </a:rPr>
              <a:t>“This man,” they charged, “is persuading the people to worship God in ways contrary to the </a:t>
            </a:r>
            <a:r>
              <a:rPr lang="en-US" sz="2200" dirty="0" err="1">
                <a:solidFill>
                  <a:srgbClr val="0000FF"/>
                </a:solidFill>
                <a:latin typeface="Arial Narrow"/>
                <a:cs typeface="Arial Narrow"/>
              </a:rPr>
              <a:t>law.”Just</a:t>
            </a:r>
            <a:r>
              <a:rPr lang="en-US" sz="2200" dirty="0">
                <a:solidFill>
                  <a:srgbClr val="0000FF"/>
                </a:solidFill>
                <a:latin typeface="Arial Narrow"/>
                <a:cs typeface="Arial Narrow"/>
              </a:rPr>
              <a:t> as Paul was about to speak, </a:t>
            </a:r>
            <a:r>
              <a:rPr lang="en-US" sz="2200" dirty="0" err="1">
                <a:solidFill>
                  <a:srgbClr val="0000FF"/>
                </a:solidFill>
                <a:latin typeface="Arial Narrow"/>
                <a:cs typeface="Arial Narrow"/>
              </a:rPr>
              <a:t>Gallio</a:t>
            </a:r>
            <a:r>
              <a:rPr lang="en-US" sz="2200" dirty="0">
                <a:solidFill>
                  <a:srgbClr val="0000FF"/>
                </a:solidFill>
                <a:latin typeface="Arial Narrow"/>
                <a:cs typeface="Arial Narrow"/>
              </a:rPr>
              <a:t> said to them, “If you Jews were making a complaint about some </a:t>
            </a:r>
            <a:r>
              <a:rPr lang="en-US" sz="2200" dirty="0" err="1" smtClean="0">
                <a:solidFill>
                  <a:srgbClr val="0000FF"/>
                </a:solidFill>
                <a:latin typeface="Arial Narrow"/>
                <a:cs typeface="Arial Narrow"/>
              </a:rPr>
              <a:t>misde-meanor</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or serious crime, it would be reasonable for me to listen to you. But since it involves questions about words and names and your own law—settle the matter yourselves. I will not be a judge of such </a:t>
            </a:r>
            <a:r>
              <a:rPr lang="en-US" sz="2200" dirty="0" smtClean="0">
                <a:solidFill>
                  <a:srgbClr val="0000FF"/>
                </a:solidFill>
                <a:latin typeface="Arial Narrow"/>
                <a:cs typeface="Arial Narrow"/>
              </a:rPr>
              <a:t>things.” So he drove them off.</a:t>
            </a:r>
            <a:r>
              <a:rPr lang="en-US" sz="2200" b="1" baseline="30000" dirty="0" smtClean="0">
                <a:solidFill>
                  <a:srgbClr val="0000FF"/>
                </a:solidFill>
                <a:latin typeface="Arial Narrow"/>
                <a:cs typeface="Arial Narrow"/>
              </a:rPr>
              <a:t> </a:t>
            </a:r>
            <a:r>
              <a:rPr lang="en-US" sz="2200" dirty="0" smtClean="0">
                <a:solidFill>
                  <a:srgbClr val="0000FF"/>
                </a:solidFill>
                <a:latin typeface="Arial Narrow"/>
                <a:cs typeface="Arial Narrow"/>
              </a:rPr>
              <a:t>Then the crowd there turned on </a:t>
            </a:r>
            <a:r>
              <a:rPr lang="en-US" sz="2200" dirty="0" err="1" smtClean="0">
                <a:solidFill>
                  <a:srgbClr val="0000FF"/>
                </a:solidFill>
                <a:latin typeface="Arial Narrow"/>
                <a:cs typeface="Arial Narrow"/>
              </a:rPr>
              <a:t>Sosthenes</a:t>
            </a:r>
            <a:r>
              <a:rPr lang="en-US" sz="2200" dirty="0" smtClean="0">
                <a:solidFill>
                  <a:srgbClr val="0000FF"/>
                </a:solidFill>
                <a:latin typeface="Arial Narrow"/>
                <a:cs typeface="Arial Narrow"/>
              </a:rPr>
              <a:t> the synagogue leader and beat him in front of the proconsul; and </a:t>
            </a:r>
            <a:r>
              <a:rPr lang="en-US" sz="2200" dirty="0" err="1" smtClean="0">
                <a:solidFill>
                  <a:srgbClr val="0000FF"/>
                </a:solidFill>
                <a:latin typeface="Arial Narrow"/>
                <a:cs typeface="Arial Narrow"/>
              </a:rPr>
              <a:t>Gallio</a:t>
            </a:r>
            <a:r>
              <a:rPr lang="en-US" sz="2200" dirty="0" smtClean="0">
                <a:solidFill>
                  <a:srgbClr val="0000FF"/>
                </a:solidFill>
                <a:latin typeface="Arial Narrow"/>
                <a:cs typeface="Arial Narrow"/>
              </a:rPr>
              <a:t> showed no concern what-ever.”</a:t>
            </a:r>
            <a:r>
              <a:rPr lang="en-US" sz="2200" dirty="0">
                <a:solidFill>
                  <a:srgbClr val="0000FF"/>
                </a:solidFill>
                <a:latin typeface="Arial Narrow"/>
                <a:cs typeface="Arial Narrow"/>
              </a:rPr>
              <a:t>(18:12-17). </a:t>
            </a:r>
            <a:r>
              <a:rPr lang="en-US" sz="2200" dirty="0" smtClean="0">
                <a:latin typeface="Arial Narrow"/>
                <a:cs typeface="Arial Narrow"/>
              </a:rPr>
              <a:t>(</a:t>
            </a:r>
            <a:r>
              <a:rPr lang="en-US" sz="2200" dirty="0">
                <a:latin typeface="Arial Narrow"/>
                <a:cs typeface="Arial Narrow"/>
              </a:rPr>
              <a:t>2)</a:t>
            </a:r>
            <a:r>
              <a:rPr lang="en-US" sz="2200" dirty="0" err="1">
                <a:latin typeface="Arial Narrow"/>
                <a:cs typeface="Arial Narrow"/>
              </a:rPr>
              <a:t>Sosthenes</a:t>
            </a:r>
            <a:r>
              <a:rPr lang="en-US" sz="2200" dirty="0">
                <a:latin typeface="Arial Narrow"/>
                <a:cs typeface="Arial Narrow"/>
              </a:rPr>
              <a:t>: The Jewish synagogue leader also was converted(1Cor.1:1). </a:t>
            </a:r>
          </a:p>
        </p:txBody>
      </p:sp>
      <p:sp>
        <p:nvSpPr>
          <p:cNvPr id="8" name="TextBox 7"/>
          <p:cNvSpPr txBox="1"/>
          <p:nvPr/>
        </p:nvSpPr>
        <p:spPr>
          <a:xfrm>
            <a:off x="-12126" y="-35856"/>
            <a:ext cx="8422675"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二</a:t>
            </a:r>
            <a:r>
              <a:rPr lang="zh-CN" altLang="en-US" sz="2400" b="1" dirty="0">
                <a:solidFill>
                  <a:srgbClr val="FF0000"/>
                </a:solidFill>
                <a:latin typeface="华文细黑"/>
                <a:ea typeface="华文细黑"/>
                <a:cs typeface="华文细黑"/>
              </a:rPr>
              <a:t>。什么是正确</a:t>
            </a:r>
            <a:r>
              <a:rPr lang="zh-CN" altLang="en-US" sz="2400" b="1" dirty="0" smtClean="0">
                <a:solidFill>
                  <a:srgbClr val="FF0000"/>
                </a:solidFill>
                <a:latin typeface="华文细黑"/>
                <a:ea typeface="华文细黑"/>
                <a:cs typeface="华文细黑"/>
              </a:rPr>
              <a:t>的</a:t>
            </a:r>
            <a:r>
              <a:rPr lang="en-US" altLang="zh-CN"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属灵的。</a:t>
            </a:r>
            <a:r>
              <a:rPr lang="en-US" sz="2400" b="1" dirty="0">
                <a:latin typeface="Arial Narrow"/>
                <a:cs typeface="Arial Narrow"/>
              </a:rPr>
              <a:t>2</a:t>
            </a:r>
            <a:r>
              <a:rPr lang="en-US" sz="2400" b="1" dirty="0" smtClean="0">
                <a:latin typeface="Arial Narrow"/>
                <a:cs typeface="Arial Narrow"/>
              </a:rPr>
              <a:t>.What </a:t>
            </a:r>
            <a:r>
              <a:rPr lang="en-US" sz="2400" b="1" dirty="0">
                <a:latin typeface="Arial Narrow"/>
                <a:cs typeface="Arial Narrow"/>
              </a:rPr>
              <a:t>is correct?-</a:t>
            </a:r>
            <a:r>
              <a:rPr lang="en-US" sz="2400" b="1" dirty="0" err="1">
                <a:latin typeface="Arial Narrow"/>
                <a:cs typeface="Arial Narrow"/>
              </a:rPr>
              <a:t>Spiritualities</a:t>
            </a:r>
            <a:r>
              <a:rPr lang="en-US" sz="2400" dirty="0">
                <a:latin typeface="Arial Narrow"/>
                <a:cs typeface="Arial Narrow"/>
              </a:rPr>
              <a:t>. </a:t>
            </a:r>
            <a:endParaRPr lang="en-US" sz="2400" b="1" dirty="0">
              <a:latin typeface="Arial Narrow"/>
              <a:cs typeface="Arial Narrow"/>
            </a:endParaRPr>
          </a:p>
        </p:txBody>
      </p:sp>
    </p:spTree>
    <p:extLst>
      <p:ext uri="{BB962C8B-B14F-4D97-AF65-F5344CB8AC3E}">
        <p14:creationId xmlns:p14="http://schemas.microsoft.com/office/powerpoint/2010/main" val="28292820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sp>
        <p:nvSpPr>
          <p:cNvPr id="9" name="Rectangle 8"/>
          <p:cNvSpPr/>
          <p:nvPr/>
        </p:nvSpPr>
        <p:spPr>
          <a:xfrm>
            <a:off x="-16934" y="305047"/>
            <a:ext cx="9160934"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哥林多教会允许这个城</a:t>
            </a:r>
            <a:r>
              <a:rPr lang="zh-CN" altLang="en-US" sz="2400" dirty="0">
                <a:solidFill>
                  <a:srgbClr val="FF0000"/>
                </a:solidFill>
                <a:latin typeface="华文细黑"/>
                <a:ea typeface="华文细黑"/>
                <a:cs typeface="华文细黑"/>
              </a:rPr>
              <a:t>市的罪进入当地的教会。 </a:t>
            </a:r>
            <a:r>
              <a:rPr lang="zh-CN" altLang="en-US" sz="2400" dirty="0" smtClean="0">
                <a:solidFill>
                  <a:srgbClr val="FF0000"/>
                </a:solidFill>
                <a:latin typeface="华文细黑"/>
                <a:ea typeface="华文细黑"/>
                <a:cs typeface="华文细黑"/>
              </a:rPr>
              <a:t>哥林多是一个污秽的城市</a:t>
            </a:r>
            <a:r>
              <a:rPr lang="zh-CN" altLang="en-US" sz="2400" dirty="0">
                <a:solidFill>
                  <a:srgbClr val="FF0000"/>
                </a:solidFill>
                <a:latin typeface="华文细黑"/>
                <a:ea typeface="华文细黑"/>
                <a:cs typeface="华文细黑"/>
              </a:rPr>
              <a:t>，充满了各种各样的邪恶和世俗的乐趣。 </a:t>
            </a:r>
            <a:r>
              <a:rPr lang="zh-CN" altLang="en-US" sz="2400" dirty="0" smtClean="0">
                <a:solidFill>
                  <a:srgbClr val="FF0000"/>
                </a:solidFill>
                <a:latin typeface="华文细黑"/>
                <a:ea typeface="华文细黑"/>
                <a:cs typeface="华文细黑"/>
              </a:rPr>
              <a:t>那时对一名男子的最恶劣的指责</a:t>
            </a:r>
            <a:r>
              <a:rPr lang="zh-CN" altLang="en-US" sz="2400" dirty="0">
                <a:solidFill>
                  <a:srgbClr val="FF0000"/>
                </a:solidFill>
                <a:latin typeface="华文细黑"/>
                <a:ea typeface="华文细黑"/>
                <a:cs typeface="华文细黑"/>
              </a:rPr>
              <a:t>，就是称他为“哥林</a:t>
            </a:r>
            <a:r>
              <a:rPr lang="zh-CN" altLang="en-US" sz="2400" dirty="0" smtClean="0">
                <a:solidFill>
                  <a:srgbClr val="FF0000"/>
                </a:solidFill>
                <a:latin typeface="华文细黑"/>
                <a:ea typeface="华文细黑"/>
                <a:cs typeface="华文细黑"/>
              </a:rPr>
              <a:t>多人”</a:t>
            </a:r>
            <a:r>
              <a:rPr lang="zh-CN" altLang="en-US" sz="2400" dirty="0">
                <a:solidFill>
                  <a:srgbClr val="FF0000"/>
                </a:solidFill>
                <a:latin typeface="华文细黑"/>
                <a:ea typeface="华文细黑"/>
                <a:cs typeface="华文细黑"/>
              </a:rPr>
              <a:t>。世界已经进入了哥林多教会。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保罗在那里住了一年零六个月，将神的道教训</a:t>
            </a:r>
            <a:r>
              <a:rPr lang="en-US" sz="2400" dirty="0" smtClean="0">
                <a:solidFill>
                  <a:srgbClr val="0000FF"/>
                </a:solidFill>
                <a:latin typeface="华文细黑"/>
                <a:ea typeface="华文细黑"/>
                <a:cs typeface="华文细黑"/>
              </a:rPr>
              <a:t>他们</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雅</a:t>
            </a:r>
            <a:r>
              <a:rPr lang="en-US" altLang="zh-CN" sz="2400" dirty="0" smtClean="0">
                <a:solidFill>
                  <a:srgbClr val="0000FF"/>
                </a:solidFill>
                <a:latin typeface="华文细黑"/>
                <a:ea typeface="华文细黑"/>
                <a:cs typeface="华文细黑"/>
              </a:rPr>
              <a:t>18:11)</a:t>
            </a:r>
            <a:r>
              <a:rPr lang="zh-CN" altLang="en-US" sz="2400" smtClean="0">
                <a:solidFill>
                  <a:srgbClr val="0000FF"/>
                </a:solidFill>
                <a:latin typeface="华文细黑"/>
                <a:ea typeface="华文细黑"/>
                <a:cs typeface="华文细黑"/>
              </a:rPr>
              <a:t>。</a:t>
            </a:r>
            <a:r>
              <a:rPr lang="zh-CN" altLang="en-US" sz="2400">
                <a:solidFill>
                  <a:srgbClr val="FF0000"/>
                </a:solidFill>
                <a:latin typeface="华文细黑"/>
                <a:ea typeface="华文细黑"/>
                <a:cs typeface="华文细黑"/>
              </a:rPr>
              <a:t>保罗面对反对</a:t>
            </a:r>
            <a:r>
              <a:rPr lang="zh-CN" altLang="en-US" sz="2400" dirty="0">
                <a:solidFill>
                  <a:srgbClr val="FF0000"/>
                </a:solidFill>
                <a:latin typeface="华文细黑"/>
                <a:ea typeface="华文细黑"/>
                <a:cs typeface="华文细黑"/>
              </a:rPr>
              <a:t>，罪恶</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困难和疑问坚持下</a:t>
            </a:r>
            <a:r>
              <a:rPr lang="zh-CN" altLang="en-US" sz="2400" dirty="0" smtClean="0">
                <a:solidFill>
                  <a:srgbClr val="FF0000"/>
                </a:solidFill>
                <a:latin typeface="华文细黑"/>
                <a:ea typeface="华文细黑"/>
                <a:cs typeface="华文细黑"/>
              </a:rPr>
              <a:t>来了。 </a:t>
            </a:r>
            <a:r>
              <a:rPr lang="zh-CN" altLang="en-US" sz="2400" dirty="0">
                <a:solidFill>
                  <a:srgbClr val="FF0000"/>
                </a:solidFill>
                <a:latin typeface="华文细黑"/>
                <a:ea typeface="华文细黑"/>
                <a:cs typeface="华文细黑"/>
              </a:rPr>
              <a:t>永不放弃！ “坚持不懈的是你厌倦了你已经做的辛苦工作后所做的努力”（</a:t>
            </a:r>
            <a:r>
              <a:rPr lang="en-US" altLang="zh-CN" sz="2400" dirty="0">
                <a:solidFill>
                  <a:srgbClr val="FF0000"/>
                </a:solidFill>
                <a:latin typeface="华文细黑"/>
                <a:ea typeface="华文细黑"/>
                <a:cs typeface="华文细黑"/>
              </a:rPr>
              <a:t>Newt </a:t>
            </a:r>
            <a:r>
              <a:rPr lang="en-US" altLang="zh-CN" sz="2400" dirty="0" err="1">
                <a:solidFill>
                  <a:srgbClr val="FF0000"/>
                </a:solidFill>
                <a:latin typeface="华文细黑"/>
                <a:ea typeface="华文细黑"/>
                <a:cs typeface="华文细黑"/>
              </a:rPr>
              <a:t>Gringrich</a:t>
            </a:r>
            <a:r>
              <a:rPr lang="zh-CN" altLang="en-US" sz="2400" dirty="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5943600" y="2603877"/>
            <a:ext cx="3200399" cy="4265749"/>
          </a:xfrm>
          <a:prstGeom prst="rect">
            <a:avLst/>
          </a:prstGeom>
        </p:spPr>
      </p:pic>
      <p:sp>
        <p:nvSpPr>
          <p:cNvPr id="8" name="Rectangle 7"/>
          <p:cNvSpPr/>
          <p:nvPr/>
        </p:nvSpPr>
        <p:spPr>
          <a:xfrm>
            <a:off x="10873" y="2864172"/>
            <a:ext cx="5915794" cy="3785652"/>
          </a:xfrm>
          <a:prstGeom prst="rect">
            <a:avLst/>
          </a:prstGeom>
        </p:spPr>
        <p:txBody>
          <a:bodyPr wrap="square">
            <a:spAutoFit/>
          </a:bodyPr>
          <a:lstStyle/>
          <a:p>
            <a:r>
              <a:rPr lang="en-US" sz="2400" dirty="0">
                <a:latin typeface="Arial Narrow"/>
                <a:cs typeface="Arial Narrow"/>
              </a:rPr>
              <a:t>The Corinthian Church permitted the sins of the city to get into the local church. Corinth was a polluted city, filled with every kind of vice and worldly pleasure. About the lowest accusation you could make against a man in that day would be to call him a “Corinthian.” Worldliness had entered into the Corinthian Church. </a:t>
            </a:r>
            <a:r>
              <a:rPr lang="en-US" sz="2400" b="1" dirty="0">
                <a:solidFill>
                  <a:srgbClr val="0000FF"/>
                </a:solidFill>
                <a:latin typeface="Arial Narrow"/>
                <a:cs typeface="Arial Narrow"/>
              </a:rPr>
              <a:t>“</a:t>
            </a:r>
            <a:r>
              <a:rPr lang="en-US" sz="2400" dirty="0">
                <a:solidFill>
                  <a:srgbClr val="0000FF"/>
                </a:solidFill>
                <a:latin typeface="Arial Narrow"/>
                <a:cs typeface="Arial Narrow"/>
              </a:rPr>
              <a:t>So Paul stayed in Corinth for a year and a half, teaching them the word </a:t>
            </a:r>
            <a:r>
              <a:rPr lang="en-US" sz="2400" dirty="0" smtClean="0">
                <a:solidFill>
                  <a:srgbClr val="0000FF"/>
                </a:solidFill>
                <a:latin typeface="Arial Narrow"/>
                <a:cs typeface="Arial Narrow"/>
              </a:rPr>
              <a:t>of God” </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Ac.18:11). </a:t>
            </a:r>
            <a:r>
              <a:rPr lang="en-US" sz="2400" dirty="0">
                <a:latin typeface="Arial Narrow"/>
                <a:cs typeface="Arial Narrow"/>
              </a:rPr>
              <a:t>Paul persevered with opposition, sin, problems, and questions. Never give up! </a:t>
            </a:r>
          </a:p>
        </p:txBody>
      </p:sp>
    </p:spTree>
    <p:extLst>
      <p:ext uri="{BB962C8B-B14F-4D97-AF65-F5344CB8AC3E}">
        <p14:creationId xmlns:p14="http://schemas.microsoft.com/office/powerpoint/2010/main" val="3403238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(18)</a:t>
            </a:r>
            <a:endParaRPr lang="en-US" sz="2800" dirty="0">
              <a:solidFill>
                <a:srgbClr val="0000FF"/>
              </a:solidFill>
              <a:latin typeface="Times"/>
              <a:cs typeface="Times"/>
            </a:endParaRPr>
          </a:p>
        </p:txBody>
      </p:sp>
      <p:sp>
        <p:nvSpPr>
          <p:cNvPr id="9" name="Rectangle 8"/>
          <p:cNvSpPr/>
          <p:nvPr/>
        </p:nvSpPr>
        <p:spPr>
          <a:xfrm>
            <a:off x="-16934" y="271181"/>
            <a:ext cx="9160934" cy="1200328"/>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两个男孩铲</a:t>
            </a:r>
            <a:r>
              <a:rPr lang="zh-CN" altLang="en-US" sz="2400" dirty="0">
                <a:solidFill>
                  <a:srgbClr val="FF0000"/>
                </a:solidFill>
                <a:latin typeface="华文细黑"/>
                <a:ea typeface="华文细黑"/>
                <a:cs typeface="华文细黑"/>
              </a:rPr>
              <a:t>雪的</a:t>
            </a:r>
            <a:r>
              <a:rPr lang="zh-CN" altLang="en-US" sz="2400" dirty="0" smtClean="0">
                <a:solidFill>
                  <a:srgbClr val="FF0000"/>
                </a:solidFill>
                <a:latin typeface="华文细黑"/>
                <a:ea typeface="华文细黑"/>
                <a:cs typeface="华文细黑"/>
              </a:rPr>
              <a:t>故事</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。“放弃总是嫌太早”</a:t>
            </a:r>
            <a:r>
              <a:rPr lang="en-US" altLang="zh-CN" sz="2400" dirty="0" smtClean="0">
                <a:solidFill>
                  <a:srgbClr val="FF0000"/>
                </a:solidFill>
                <a:latin typeface="华文细黑"/>
                <a:ea typeface="华文细黑"/>
                <a:cs typeface="华文细黑"/>
              </a:rPr>
              <a:t>(</a:t>
            </a:r>
            <a:r>
              <a:rPr lang="en-US" altLang="zh-CN" sz="2400" dirty="0" err="1" smtClean="0">
                <a:solidFill>
                  <a:srgbClr val="FF0000"/>
                </a:solidFill>
                <a:latin typeface="Arial Narrow"/>
                <a:ea typeface="华文细黑"/>
                <a:cs typeface="Arial Narrow"/>
              </a:rPr>
              <a:t>V.Raymond</a:t>
            </a:r>
            <a:r>
              <a:rPr lang="en-US" altLang="zh-CN" sz="2400" dirty="0" smtClean="0">
                <a:solidFill>
                  <a:srgbClr val="FF0000"/>
                </a:solidFill>
                <a:latin typeface="Arial Narrow"/>
                <a:ea typeface="华文细黑"/>
                <a:cs typeface="Arial Narrow"/>
              </a:rPr>
              <a:t> </a:t>
            </a:r>
            <a:r>
              <a:rPr lang="en-US" altLang="zh-CN" sz="2400" dirty="0" err="1" smtClean="0">
                <a:solidFill>
                  <a:srgbClr val="FF0000"/>
                </a:solidFill>
                <a:latin typeface="Arial Narrow"/>
                <a:ea typeface="华文细黑"/>
                <a:cs typeface="Arial Narrow"/>
              </a:rPr>
              <a:t>Edman</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Story of two boys shoveling snow). </a:t>
            </a:r>
            <a:r>
              <a:rPr lang="en-US" sz="2400" dirty="0" smtClean="0">
                <a:latin typeface="Arial Narrow"/>
                <a:cs typeface="Arial Narrow"/>
              </a:rPr>
              <a:t>“</a:t>
            </a:r>
            <a:r>
              <a:rPr lang="en-US" sz="2400" dirty="0">
                <a:latin typeface="Arial Narrow"/>
                <a:cs typeface="Arial Narrow"/>
              </a:rPr>
              <a:t>It’s always too soon to quit”(</a:t>
            </a:r>
            <a:r>
              <a:rPr lang="en-US" sz="2400" dirty="0" err="1">
                <a:latin typeface="Arial Narrow"/>
                <a:cs typeface="Arial Narrow"/>
              </a:rPr>
              <a:t>V.Raymond</a:t>
            </a:r>
            <a:r>
              <a:rPr lang="en-US" sz="2400" dirty="0">
                <a:latin typeface="Arial Narrow"/>
                <a:cs typeface="Arial Narrow"/>
              </a:rPr>
              <a:t> </a:t>
            </a:r>
            <a:r>
              <a:rPr lang="en-US" sz="2400" dirty="0" err="1">
                <a:latin typeface="Arial Narrow"/>
                <a:cs typeface="Arial Narrow"/>
              </a:rPr>
              <a:t>Edman</a:t>
            </a:r>
            <a:r>
              <a:rPr lang="en-US" sz="2400" dirty="0">
                <a:latin typeface="Arial Narrow"/>
                <a:cs typeface="Arial Narrow"/>
              </a:rPr>
              <a:t>). </a:t>
            </a:r>
          </a:p>
        </p:txBody>
      </p:sp>
      <p:pic>
        <p:nvPicPr>
          <p:cNvPr id="3" name="Picture 2"/>
          <p:cNvPicPr>
            <a:picLocks noChangeAspect="1"/>
          </p:cNvPicPr>
          <p:nvPr/>
        </p:nvPicPr>
        <p:blipFill>
          <a:blip r:embed="rId3"/>
          <a:stretch>
            <a:fillRect/>
          </a:stretch>
        </p:blipFill>
        <p:spPr>
          <a:xfrm>
            <a:off x="0" y="1708571"/>
            <a:ext cx="9144000" cy="5151549"/>
          </a:xfrm>
          <a:prstGeom prst="rect">
            <a:avLst/>
          </a:prstGeom>
        </p:spPr>
      </p:pic>
      <p:pic>
        <p:nvPicPr>
          <p:cNvPr id="5" name="Picture 4"/>
          <p:cNvPicPr>
            <a:picLocks noChangeAspect="1"/>
          </p:cNvPicPr>
          <p:nvPr/>
        </p:nvPicPr>
        <p:blipFill>
          <a:blip r:embed="rId4"/>
          <a:stretch>
            <a:fillRect/>
          </a:stretch>
        </p:blipFill>
        <p:spPr>
          <a:xfrm>
            <a:off x="-16934" y="1689100"/>
            <a:ext cx="5080000" cy="5168900"/>
          </a:xfrm>
          <a:prstGeom prst="rect">
            <a:avLst/>
          </a:prstGeom>
        </p:spPr>
      </p:pic>
    </p:spTree>
    <p:extLst>
      <p:ext uri="{BB962C8B-B14F-4D97-AF65-F5344CB8AC3E}">
        <p14:creationId xmlns:p14="http://schemas.microsoft.com/office/powerpoint/2010/main" val="4126507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a:solidFill>
                  <a:schemeClr val="tx1"/>
                </a:solidFill>
                <a:latin typeface="Arial Narrow"/>
                <a:ea typeface="华文细黑"/>
                <a:cs typeface="Arial Narrow"/>
              </a:rPr>
              <a:t>一七年</a:t>
            </a:r>
            <a:r>
              <a:rPr lang="zh-CN" altLang="en-US" sz="4000" dirty="0" smtClean="0">
                <a:solidFill>
                  <a:schemeClr val="tx1"/>
                </a:solidFill>
                <a:latin typeface="Arial Narrow"/>
                <a:ea typeface="华文细黑"/>
                <a:cs typeface="Arial Narrow"/>
              </a:rPr>
              <a:t>十月</a:t>
            </a:r>
            <a:r>
              <a:rPr lang="zh-CN" altLang="en-US" sz="4000" dirty="0" smtClean="0">
                <a:solidFill>
                  <a:schemeClr val="tx1"/>
                </a:solidFill>
                <a:latin typeface="Arial Narrow"/>
                <a:ea typeface="华文细黑"/>
                <a:cs typeface="Arial Narrow"/>
              </a:rPr>
              <a:t>八</a:t>
            </a:r>
            <a:r>
              <a:rPr lang="zh-CN" altLang="en-US" sz="4000" dirty="0" smtClean="0">
                <a:solidFill>
                  <a:schemeClr val="tx1"/>
                </a:solidFill>
                <a:latin typeface="Arial Narrow"/>
                <a:ea typeface="华文细黑"/>
                <a:cs typeface="Arial Narrow"/>
              </a:rPr>
              <a:t>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October 8, </a:t>
            </a:r>
            <a:r>
              <a:rPr lang="en-US" altLang="zh-CN" sz="4000" dirty="0">
                <a:solidFill>
                  <a:schemeClr val="tx1"/>
                </a:solidFill>
                <a:latin typeface="Arial Narrow"/>
                <a:ea typeface="华文细黑"/>
                <a:cs typeface="Arial Narrow"/>
              </a:rPr>
              <a:t>2017 </a:t>
            </a:r>
          </a:p>
          <a:p>
            <a:pPr algn="l"/>
            <a:r>
              <a:rPr lang="zh-CN" altLang="en-US" sz="4000" dirty="0">
                <a:solidFill>
                  <a:srgbClr val="008000"/>
                </a:solidFill>
                <a:latin typeface="Arial Narrow"/>
                <a:ea typeface="华文细黑"/>
                <a:cs typeface="Arial Narrow"/>
              </a:rPr>
              <a:t>何礼义牧师</a:t>
            </a:r>
            <a:r>
              <a:rPr lang="en-US" altLang="zh-CN" sz="4000" dirty="0">
                <a:solidFill>
                  <a:srgbClr val="008000"/>
                </a:solidFill>
                <a:latin typeface="Arial Narrow"/>
                <a:ea typeface="华文细黑"/>
                <a:cs typeface="Arial Narrow"/>
              </a:rPr>
              <a:t> </a:t>
            </a:r>
            <a:r>
              <a:rPr lang="en-US" sz="4000" dirty="0">
                <a:solidFill>
                  <a:srgbClr val="008000"/>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ja-JP" altLang="en-US" sz="4000" b="1" dirty="0">
                <a:solidFill>
                  <a:srgbClr val="660066"/>
                </a:solidFill>
                <a:latin typeface="华文细黑"/>
                <a:ea typeface="华文细黑"/>
                <a:cs typeface="华文细黑"/>
              </a:rPr>
              <a:t>世俗的教会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a:t>
            </a:r>
            <a:r>
              <a:rPr lang="en-US" altLang="zh-CN" sz="4000" dirty="0" smtClean="0">
                <a:solidFill>
                  <a:srgbClr val="660066"/>
                </a:solidFill>
                <a:latin typeface="Arial Narrow"/>
                <a:cs typeface="Arial Narrow"/>
              </a:rPr>
              <a:t>Worldly</a:t>
            </a:r>
            <a:r>
              <a:rPr lang="en-US" sz="4000" dirty="0" smtClean="0">
                <a:solidFill>
                  <a:srgbClr val="660066"/>
                </a:solidFill>
                <a:latin typeface="Arial Narrow"/>
                <a:cs typeface="Arial Narrow"/>
              </a:rPr>
              <a:t>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a:t>
            </a:r>
            <a:r>
              <a:rPr lang="en-US" altLang="zh-CN" sz="4000" b="1" dirty="0">
                <a:solidFill>
                  <a:srgbClr val="FF0000"/>
                </a:solidFill>
                <a:latin typeface="华文细黑"/>
                <a:ea typeface="华文细黑"/>
                <a:cs typeface="华文细黑"/>
              </a:rPr>
              <a:t>8</a:t>
            </a:r>
            <a:r>
              <a:rPr lang="en-US" altLang="zh-CN" sz="4000" b="1" dirty="0" smtClean="0">
                <a:solidFill>
                  <a:srgbClr val="FF0000"/>
                </a:solidFill>
                <a:latin typeface="华文细黑"/>
                <a:ea typeface="华文细黑"/>
                <a:cs typeface="华文细黑"/>
              </a:rPr>
              <a:t>:1-17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a:t>
            </a:r>
            <a:r>
              <a:rPr lang="en-US" sz="4000" b="1" dirty="0">
                <a:solidFill>
                  <a:srgbClr val="FF0000"/>
                </a:solidFill>
                <a:latin typeface="Arial Narrow"/>
                <a:ea typeface="华文细黑"/>
                <a:cs typeface="Arial Narrow"/>
              </a:rPr>
              <a:t>8</a:t>
            </a:r>
            <a:r>
              <a:rPr lang="en-US" sz="4000" b="1" dirty="0" smtClean="0">
                <a:solidFill>
                  <a:srgbClr val="FF0000"/>
                </a:solidFill>
                <a:latin typeface="Arial Narrow"/>
                <a:ea typeface="华文细黑"/>
                <a:cs typeface="Arial Narrow"/>
              </a:rPr>
              <a:t>:1-17</a:t>
            </a:r>
            <a:endParaRPr lang="en-US" altLang="zh-CN" sz="4000" b="1" dirty="0">
              <a:solidFill>
                <a:srgbClr val="FF0000"/>
              </a:solidFill>
              <a:latin typeface="华文细黑"/>
              <a:ea typeface="华文细黑"/>
              <a:cs typeface="华文细黑"/>
            </a:endParaRPr>
          </a:p>
          <a:p>
            <a:pPr algn="l"/>
            <a:r>
              <a:rPr lang="zh-TW" altLang="en-US" sz="3600" dirty="0" smtClean="0">
                <a:solidFill>
                  <a:srgbClr val="0000FF"/>
                </a:solidFill>
                <a:latin typeface="华文细黑"/>
                <a:ea typeface="华文细黑"/>
                <a:cs typeface="华文细黑"/>
              </a:rPr>
              <a:t>“</a:t>
            </a:r>
            <a:r>
              <a:rPr lang="en-US" sz="3600" dirty="0">
                <a:solidFill>
                  <a:srgbClr val="0000FF"/>
                </a:solidFill>
                <a:latin typeface="华文细黑"/>
                <a:ea typeface="华文细黑"/>
                <a:cs typeface="华文细黑"/>
              </a:rPr>
              <a:t>这事以后，保罗离了雅典，来到哥林</a:t>
            </a:r>
            <a:r>
              <a:rPr lang="en-US" sz="3600" dirty="0" smtClean="0">
                <a:solidFill>
                  <a:srgbClr val="0000FF"/>
                </a:solidFill>
                <a:latin typeface="华文细黑"/>
                <a:ea typeface="华文细黑"/>
                <a:cs typeface="华文细黑"/>
              </a:rPr>
              <a:t>多</a:t>
            </a:r>
            <a:r>
              <a:rPr lang="zh-TW" altLang="en-US" sz="3600" dirty="0" smtClean="0">
                <a:solidFill>
                  <a:srgbClr val="0000FF"/>
                </a:solidFill>
                <a:latin typeface="华文细黑"/>
                <a:ea typeface="华文细黑"/>
                <a:cs typeface="华文细黑"/>
              </a:rPr>
              <a:t>”</a:t>
            </a:r>
            <a:endParaRPr lang="en-US" altLang="zh-TW" sz="3600" dirty="0">
              <a:solidFill>
                <a:srgbClr val="0000FF"/>
              </a:solidFill>
              <a:latin typeface="华文细黑"/>
              <a:ea typeface="华文细黑"/>
              <a:cs typeface="华文细黑"/>
            </a:endParaRPr>
          </a:p>
          <a:p>
            <a:pPr algn="l"/>
            <a:r>
              <a:rPr lang="en-US" altLang="zh-TW"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徒</a:t>
            </a:r>
            <a:r>
              <a:rPr lang="en-US" altLang="zh-CN" sz="3600" dirty="0" smtClean="0">
                <a:solidFill>
                  <a:srgbClr val="0000FF"/>
                </a:solidFill>
                <a:latin typeface="华文细黑"/>
                <a:ea typeface="华文细黑"/>
                <a:cs typeface="华文细黑"/>
              </a:rPr>
              <a:t>18:1)</a:t>
            </a:r>
            <a:r>
              <a:rPr lang="zh-CN" altLang="en-US" sz="3600" dirty="0" smtClean="0">
                <a:solidFill>
                  <a:srgbClr val="0000FF"/>
                </a:solidFill>
                <a:latin typeface="华文细黑"/>
                <a:ea typeface="华文细黑"/>
                <a:cs typeface="华文细黑"/>
              </a:rPr>
              <a:t>。</a:t>
            </a:r>
            <a:r>
              <a:rPr lang="en-US" sz="3600" dirty="0" smtClean="0">
                <a:solidFill>
                  <a:srgbClr val="0000FF"/>
                </a:solidFill>
                <a:latin typeface="Arial Narrow"/>
                <a:cs typeface="Arial Narrow"/>
              </a:rPr>
              <a:t>“After </a:t>
            </a:r>
            <a:r>
              <a:rPr lang="en-US" sz="3600" dirty="0">
                <a:solidFill>
                  <a:srgbClr val="0000FF"/>
                </a:solidFill>
                <a:latin typeface="Arial Narrow"/>
                <a:cs typeface="Arial Narrow"/>
              </a:rPr>
              <a:t>this, Paul left Athens and went to Corinth”(18:1</a:t>
            </a:r>
            <a:r>
              <a:rPr lang="en-US" sz="3600" dirty="0" smtClean="0">
                <a:solidFill>
                  <a:srgbClr val="0000FF"/>
                </a:solidFill>
                <a:latin typeface="Arial Narrow"/>
                <a:cs typeface="Arial Narrow"/>
              </a:rPr>
              <a:t>).  </a:t>
            </a:r>
            <a:endParaRPr lang="en-US" sz="3600" dirty="0">
              <a:solidFill>
                <a:srgbClr val="0000FF"/>
              </a:solidFill>
              <a:latin typeface="Arial Narrow"/>
              <a:ea typeface="华文细黑"/>
              <a:cs typeface="Arial Narrow"/>
            </a:endParaRPr>
          </a:p>
        </p:txBody>
      </p:sp>
      <p:sp>
        <p:nvSpPr>
          <p:cNvPr id="10" name="TextBox 9"/>
          <p:cNvSpPr txBox="1"/>
          <p:nvPr/>
        </p:nvSpPr>
        <p:spPr>
          <a:xfrm>
            <a:off x="8628491" y="0"/>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a:t>
            </a:r>
            <a:r>
              <a:rPr lang="zh-CN" altLang="en-US" sz="2400" dirty="0" smtClean="0">
                <a:solidFill>
                  <a:srgbClr val="FF0000"/>
                </a:solidFill>
                <a:latin typeface="华文细黑"/>
                <a:ea typeface="华文细黑"/>
                <a:cs typeface="华文细黑"/>
              </a:rPr>
              <a:t>继续</a:t>
            </a:r>
            <a:r>
              <a:rPr lang="zh-TW" altLang="en-US" sz="2400" dirty="0" smtClean="0">
                <a:solidFill>
                  <a:srgbClr val="FF0000"/>
                </a:solidFill>
                <a:latin typeface="华文细黑"/>
                <a:ea typeface="华文细黑"/>
                <a:cs typeface="华文细黑"/>
              </a:rPr>
              <a:t>了</a:t>
            </a:r>
            <a:r>
              <a:rPr lang="zh-TW" altLang="en-US" sz="2400" dirty="0">
                <a:solidFill>
                  <a:srgbClr val="FF0000"/>
                </a:solidFill>
                <a:latin typeface="华文细黑"/>
                <a:ea typeface="华文细黑"/>
                <a:cs typeface="华文细黑"/>
              </a:rPr>
              <a:t>他的第二次传教旅程</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Paul continues </a:t>
            </a:r>
            <a:r>
              <a:rPr lang="en-US" sz="2400" dirty="0">
                <a:latin typeface="Arial Narrow"/>
                <a:cs typeface="Arial Narrow"/>
              </a:rPr>
              <a:t>his second missionary journey. </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哥林多的</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Corinth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2870202" y="2929455"/>
            <a:ext cx="1202265"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哥林多的</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Corinth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910165" y="2760085"/>
            <a:ext cx="1159946"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6259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哥林多的历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
            </a:r>
            <a:r>
              <a:rPr lang="en-US" sz="2800" b="1" dirty="0" smtClean="0">
                <a:latin typeface="Arial Narrow"/>
                <a:cs typeface="Arial Narrow"/>
              </a:rPr>
              <a:t>Corinth</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637097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哥林多</a:t>
            </a:r>
            <a:r>
              <a:rPr lang="zh-TW" altLang="en-US" sz="2400" dirty="0" smtClean="0">
                <a:solidFill>
                  <a:srgbClr val="FF0000"/>
                </a:solidFill>
                <a:latin typeface="华文细黑"/>
                <a:ea typeface="华文细黑"/>
                <a:cs typeface="华文细黑"/>
              </a:rPr>
              <a:t>是阿夏亚</a:t>
            </a:r>
            <a:r>
              <a:rPr lang="zh-TW" altLang="en-US" sz="2400" dirty="0">
                <a:solidFill>
                  <a:srgbClr val="FF0000"/>
                </a:solidFill>
                <a:latin typeface="华文细黑"/>
                <a:ea typeface="华文细黑"/>
                <a:cs typeface="华文细黑"/>
              </a:rPr>
              <a:t>的首府，是贸易和旅游的中心。他们崇拜希腊的性女神，阿芙罗狄蒂。 这个</a:t>
            </a:r>
            <a:r>
              <a:rPr lang="zh-TW" altLang="en-US" sz="2400" dirty="0" smtClean="0">
                <a:solidFill>
                  <a:srgbClr val="FF0000"/>
                </a:solidFill>
                <a:latin typeface="华文细黑"/>
                <a:ea typeface="华文细黑"/>
                <a:cs typeface="华文细黑"/>
              </a:rPr>
              <a:t>城市道德</a:t>
            </a:r>
            <a:r>
              <a:rPr lang="zh-CN" altLang="en-US" sz="2400" dirty="0" smtClean="0">
                <a:solidFill>
                  <a:srgbClr val="FF0000"/>
                </a:solidFill>
                <a:latin typeface="华文细黑"/>
                <a:ea typeface="华文细黑"/>
                <a:cs typeface="华文细黑"/>
              </a:rPr>
              <a:t>沦丧</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哥林多</a:t>
            </a:r>
            <a:r>
              <a:rPr lang="zh-TW" altLang="en-US" sz="2400" dirty="0" smtClean="0">
                <a:solidFill>
                  <a:srgbClr val="FF0000"/>
                </a:solidFill>
                <a:latin typeface="华文细黑"/>
                <a:ea typeface="华文细黑"/>
                <a:cs typeface="华文细黑"/>
              </a:rPr>
              <a:t>教</a:t>
            </a:r>
            <a:r>
              <a:rPr lang="zh-CN" altLang="en-US" sz="2400" dirty="0" smtClean="0">
                <a:solidFill>
                  <a:srgbClr val="FF0000"/>
                </a:solidFill>
                <a:latin typeface="华文细黑"/>
                <a:ea typeface="华文细黑"/>
                <a:cs typeface="华文细黑"/>
              </a:rPr>
              <a:t>会是</a:t>
            </a:r>
            <a:r>
              <a:rPr lang="zh-TW" altLang="en-US" sz="2400" dirty="0" smtClean="0">
                <a:solidFill>
                  <a:srgbClr val="FF0000"/>
                </a:solidFill>
                <a:latin typeface="华文细黑"/>
                <a:ea typeface="华文细黑"/>
                <a:cs typeface="华文细黑"/>
              </a:rPr>
              <a:t>由保罗创立</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哥</a:t>
            </a:r>
            <a:r>
              <a:rPr lang="zh-TW" altLang="en-US" sz="2400" dirty="0">
                <a:solidFill>
                  <a:srgbClr val="FF0000"/>
                </a:solidFill>
                <a:latin typeface="华文细黑"/>
                <a:ea typeface="华文细黑"/>
                <a:cs typeface="华文细黑"/>
              </a:rPr>
              <a:t>林多教会代表</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世俗的</a:t>
            </a:r>
            <a:r>
              <a:rPr lang="zh-TW" altLang="en-US" sz="2400" dirty="0" smtClean="0">
                <a:solidFill>
                  <a:srgbClr val="FF0000"/>
                </a:solidFill>
                <a:latin typeface="华文细黑"/>
                <a:ea typeface="华文细黑"/>
                <a:cs typeface="华文细黑"/>
              </a:rPr>
              <a:t>教会</a:t>
            </a:r>
            <a:r>
              <a:rPr lang="zh-TW" altLang="en-US" sz="2400"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弟兄们，我从前对你们说话，不能把你们当作属灵的，只得把你们当作属肉体，在基督里为婴孩的。我是用奶喂你们，没有用饭喂你们。那时你们不能吃，就是如今还是不能。你们仍是属肉体的。因为在你们中间有嫉妒分争，这岂不是属乎肉体，照着世人的样子行吗</a:t>
            </a:r>
            <a:r>
              <a:rPr 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（林前</a:t>
            </a:r>
            <a:r>
              <a:rPr lang="en-US" altLang="zh-TW" sz="2400" dirty="0" smtClean="0">
                <a:solidFill>
                  <a:srgbClr val="0000FF"/>
                </a:solidFill>
                <a:latin typeface="华文细黑"/>
                <a:ea typeface="华文细黑"/>
                <a:cs typeface="华文细黑"/>
              </a:rPr>
              <a:t>3:1</a:t>
            </a:r>
            <a:r>
              <a:rPr lang="en-US" altLang="zh-TW" sz="2400" dirty="0">
                <a:solidFill>
                  <a:srgbClr val="0000FF"/>
                </a:solidFill>
                <a:latin typeface="华文细黑"/>
                <a:ea typeface="华文细黑"/>
                <a:cs typeface="华文细黑"/>
              </a:rPr>
              <a:t>-3</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哥林多</a:t>
            </a:r>
            <a:r>
              <a:rPr lang="zh-TW" altLang="en-US" sz="2400" dirty="0" smtClean="0">
                <a:solidFill>
                  <a:srgbClr val="FF0000"/>
                </a:solidFill>
                <a:latin typeface="华文细黑"/>
                <a:ea typeface="华文细黑"/>
                <a:cs typeface="华文细黑"/>
              </a:rPr>
              <a:t>意思</a:t>
            </a:r>
            <a:r>
              <a:rPr lang="zh-TW" altLang="en-US" sz="2400" dirty="0">
                <a:solidFill>
                  <a:srgbClr val="FF0000"/>
                </a:solidFill>
                <a:latin typeface="华文细黑"/>
                <a:ea typeface="华文细黑"/>
                <a:cs typeface="华文细黑"/>
              </a:rPr>
              <a:t>是“装饰，美</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1)Corinth was capital of Achaia and the center of trade and </a:t>
            </a:r>
            <a:r>
              <a:rPr lang="en-US" sz="2400" dirty="0" err="1">
                <a:latin typeface="Arial Narrow"/>
                <a:cs typeface="Arial Narrow"/>
              </a:rPr>
              <a:t>travel.They</a:t>
            </a:r>
            <a:r>
              <a:rPr lang="en-US" sz="2400" dirty="0">
                <a:latin typeface="Arial Narrow"/>
                <a:cs typeface="Arial Narrow"/>
              </a:rPr>
              <a:t> worship the Greek goddess of sex, Aphrodite. The city was given over to immorality. (2) Corinth church was founded by Paul. (3) Corinth church represents “</a:t>
            </a:r>
            <a:r>
              <a:rPr lang="en-US" sz="2400" dirty="0" smtClean="0">
                <a:latin typeface="Arial Narrow"/>
                <a:cs typeface="Arial Narrow"/>
              </a:rPr>
              <a:t>Worldly </a:t>
            </a:r>
            <a:r>
              <a:rPr lang="en-US" sz="2400" dirty="0">
                <a:latin typeface="Arial Narrow"/>
                <a:cs typeface="Arial Narrow"/>
              </a:rPr>
              <a:t>Church.” </a:t>
            </a:r>
            <a:r>
              <a:rPr lang="en-US" sz="2400" dirty="0">
                <a:solidFill>
                  <a:srgbClr val="0000FF"/>
                </a:solidFill>
                <a:latin typeface="Arial Narrow"/>
                <a:cs typeface="Arial Narrow"/>
              </a:rPr>
              <a:t>“Brothers and sisters, I could not address you as people who live by the Spirit but as people who are still worldly—mere infants in Christ.</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I gave you milk, not solid food, for you were not yet ready for it. Indeed, you are still not </a:t>
            </a:r>
            <a:r>
              <a:rPr lang="en-US" sz="2400" dirty="0" err="1">
                <a:solidFill>
                  <a:srgbClr val="0000FF"/>
                </a:solidFill>
                <a:latin typeface="Arial Narrow"/>
                <a:cs typeface="Arial Narrow"/>
              </a:rPr>
              <a:t>ready.You</a:t>
            </a:r>
            <a:r>
              <a:rPr lang="en-US" sz="2400" dirty="0">
                <a:solidFill>
                  <a:srgbClr val="0000FF"/>
                </a:solidFill>
                <a:latin typeface="Arial Narrow"/>
                <a:cs typeface="Arial Narrow"/>
              </a:rPr>
              <a:t> are still worldly. For since there is jealousy and quarreling among you, are you not </a:t>
            </a:r>
            <a:r>
              <a:rPr lang="en-US" sz="2400" dirty="0" err="1">
                <a:solidFill>
                  <a:srgbClr val="0000FF"/>
                </a:solidFill>
                <a:latin typeface="Arial Narrow"/>
                <a:cs typeface="Arial Narrow"/>
              </a:rPr>
              <a:t>worldly?Are</a:t>
            </a:r>
            <a:r>
              <a:rPr lang="en-US" sz="2400" dirty="0">
                <a:solidFill>
                  <a:srgbClr val="0000FF"/>
                </a:solidFill>
                <a:latin typeface="Arial Narrow"/>
                <a:cs typeface="Arial Narrow"/>
              </a:rPr>
              <a:t> you not acting like mere humans?”(1Cor.3:1-3).</a:t>
            </a:r>
            <a:r>
              <a:rPr lang="en-US" sz="2400" dirty="0">
                <a:latin typeface="Arial Narrow"/>
                <a:cs typeface="Arial Narrow"/>
              </a:rPr>
              <a:t> (4)Corinth means “ornament, beauty” </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(5)</a:t>
            </a:r>
            <a:endParaRPr lang="en-US" sz="2800" dirty="0">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哥林多的历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
            </a:r>
            <a:r>
              <a:rPr lang="en-US" sz="2800" b="1" dirty="0" smtClean="0">
                <a:latin typeface="Arial Narrow"/>
                <a:cs typeface="Arial Narrow"/>
              </a:rPr>
              <a:t>Corinth</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4154983"/>
          </a:xfrm>
          <a:prstGeom prst="rect">
            <a:avLst/>
          </a:prstGeom>
        </p:spPr>
        <p:txBody>
          <a:bodyPr wrap="square">
            <a:spAutoFit/>
          </a:bodyPr>
          <a:lstStyle/>
          <a:p>
            <a:r>
              <a:rPr lang="zh-TW" altLang="en-US" sz="2400" dirty="0">
                <a:solidFill>
                  <a:srgbClr val="FF0000"/>
                </a:solidFill>
                <a:latin typeface="华文细黑"/>
                <a:ea typeface="华文细黑"/>
                <a:cs typeface="华文细黑"/>
              </a:rPr>
              <a:t>教会与世界的关系应该是什么？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我不求你叫他们离开世界，只求你保守他们脱离那恶者。他们不属世界，正如我不属世界一样。求你用真理使他们成圣。你的道就是真理。你怎样差我到世上，我也照样差他们到</a:t>
            </a:r>
            <a:r>
              <a:rPr lang="en-US" sz="2400" dirty="0" smtClean="0">
                <a:solidFill>
                  <a:srgbClr val="0000FF"/>
                </a:solidFill>
                <a:latin typeface="华文细黑"/>
                <a:ea typeface="华文细黑"/>
                <a:cs typeface="华文细黑"/>
              </a:rPr>
              <a:t>世上</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约</a:t>
            </a:r>
            <a:r>
              <a:rPr lang="en-US" altLang="zh-TW" sz="2400" dirty="0" smtClean="0">
                <a:solidFill>
                  <a:srgbClr val="0000FF"/>
                </a:solidFill>
                <a:latin typeface="华文细黑"/>
                <a:ea typeface="华文细黑"/>
                <a:cs typeface="华文细黑"/>
              </a:rPr>
              <a:t>17:15</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a:t>
            </a:r>
            <a:r>
              <a:rPr lang="zh-TW" altLang="en-US" sz="2400" dirty="0" smtClean="0">
                <a:solidFill>
                  <a:srgbClr val="0000FF"/>
                </a:solidFill>
                <a:latin typeface="华文细黑"/>
                <a:ea typeface="华文细黑"/>
                <a:cs typeface="华文细黑"/>
              </a:rPr>
              <a:t>。 </a:t>
            </a:r>
            <a:r>
              <a:rPr lang="zh-TW" altLang="en-US" sz="2400" dirty="0">
                <a:solidFill>
                  <a:srgbClr val="FF0000"/>
                </a:solidFill>
                <a:latin typeface="华文细黑"/>
                <a:ea typeface="华文细黑"/>
                <a:cs typeface="华文细黑"/>
              </a:rPr>
              <a:t>所以基督徒不属于这个世界</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但基督徒被差遣到这个</a:t>
            </a:r>
            <a:r>
              <a:rPr lang="zh-CN" altLang="en-US" sz="2400" dirty="0">
                <a:solidFill>
                  <a:srgbClr val="FF0000"/>
                </a:solidFill>
                <a:latin typeface="华文细黑"/>
                <a:ea typeface="华文细黑"/>
                <a:cs typeface="华文细黑"/>
              </a:rPr>
              <a:t>世界上来是为了传讲</a:t>
            </a:r>
            <a:r>
              <a:rPr lang="zh-CN" altLang="en-US" sz="2400" dirty="0" smtClean="0">
                <a:solidFill>
                  <a:srgbClr val="FF0000"/>
                </a:solidFill>
                <a:latin typeface="华文细黑"/>
                <a:ea typeface="华文细黑"/>
                <a:cs typeface="华文细黑"/>
              </a:rPr>
              <a:t>真理的</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What </a:t>
            </a:r>
            <a:r>
              <a:rPr lang="en-US" sz="2400" dirty="0">
                <a:latin typeface="Arial Narrow"/>
                <a:cs typeface="Arial Narrow"/>
              </a:rPr>
              <a:t>should be the relationship between the church and the world? </a:t>
            </a:r>
            <a:r>
              <a:rPr lang="en-US" sz="2400" dirty="0">
                <a:solidFill>
                  <a:srgbClr val="0000FF"/>
                </a:solidFill>
                <a:latin typeface="Arial Narrow"/>
                <a:cs typeface="Arial Narrow"/>
              </a:rPr>
              <a:t>“My prayer is not that you take them out of the world but that you protect them from the evil one</a:t>
            </a:r>
            <a:r>
              <a:rPr lang="en-US" sz="2400" dirty="0" smtClean="0">
                <a:solidFill>
                  <a:srgbClr val="0000FF"/>
                </a:solidFill>
                <a:latin typeface="Arial Narrow"/>
                <a:cs typeface="Arial Narrow"/>
              </a:rPr>
              <a:t>. They </a:t>
            </a:r>
            <a:r>
              <a:rPr lang="en-US" sz="2400" dirty="0">
                <a:solidFill>
                  <a:srgbClr val="0000FF"/>
                </a:solidFill>
                <a:latin typeface="Arial Narrow"/>
                <a:cs typeface="Arial Narrow"/>
              </a:rPr>
              <a:t>are not of the world, even as I am not of </a:t>
            </a:r>
            <a:r>
              <a:rPr lang="en-US" sz="2400" dirty="0" err="1">
                <a:solidFill>
                  <a:srgbClr val="0000FF"/>
                </a:solidFill>
                <a:latin typeface="Arial Narrow"/>
                <a:cs typeface="Arial Narrow"/>
              </a:rPr>
              <a:t>it.Sanctify</a:t>
            </a:r>
            <a:r>
              <a:rPr lang="en-US" sz="2400" dirty="0">
                <a:solidFill>
                  <a:srgbClr val="0000FF"/>
                </a:solidFill>
                <a:latin typeface="Arial Narrow"/>
                <a:cs typeface="Arial Narrow"/>
              </a:rPr>
              <a:t> them by the truth; your word is </a:t>
            </a:r>
            <a:r>
              <a:rPr lang="en-US" sz="2400" dirty="0" err="1" smtClean="0">
                <a:solidFill>
                  <a:srgbClr val="0000FF"/>
                </a:solidFill>
                <a:latin typeface="Arial Narrow"/>
                <a:cs typeface="Arial Narrow"/>
              </a:rPr>
              <a:t>truth.As</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you sent me into the </a:t>
            </a:r>
            <a:r>
              <a:rPr lang="en-US" sz="2400" dirty="0" err="1">
                <a:solidFill>
                  <a:srgbClr val="0000FF"/>
                </a:solidFill>
                <a:latin typeface="Arial Narrow"/>
                <a:cs typeface="Arial Narrow"/>
              </a:rPr>
              <a:t>world</a:t>
            </a:r>
            <a:r>
              <a:rPr lang="en-US" sz="2400" dirty="0" err="1" smtClean="0">
                <a:solidFill>
                  <a:srgbClr val="0000FF"/>
                </a:solidFill>
                <a:latin typeface="Arial Narrow"/>
                <a:cs typeface="Arial Narrow"/>
              </a:rPr>
              <a:t>,I</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have sent them into the </a:t>
            </a:r>
            <a:r>
              <a:rPr lang="en-US" sz="2400" dirty="0" smtClean="0">
                <a:solidFill>
                  <a:srgbClr val="0000FF"/>
                </a:solidFill>
                <a:latin typeface="Arial Narrow"/>
                <a:cs typeface="Arial Narrow"/>
              </a:rPr>
              <a:t>world”</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Jn.17:15-18). </a:t>
            </a:r>
            <a:r>
              <a:rPr lang="en-US" sz="2400" dirty="0">
                <a:latin typeface="Arial Narrow"/>
                <a:cs typeface="Arial Narrow"/>
              </a:rPr>
              <a:t>So Christians do not belong to this world, but Christians are sent into this world with the Word of Truth.</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(6)</a:t>
            </a:r>
            <a:endParaRPr lang="en-US" sz="2800" dirty="0">
              <a:latin typeface="华文细黑"/>
              <a:ea typeface="华文细黑"/>
              <a:cs typeface="华文细黑"/>
            </a:endParaRPr>
          </a:p>
        </p:txBody>
      </p:sp>
      <p:pic>
        <p:nvPicPr>
          <p:cNvPr id="2" name="Picture 1" descr="Screen Shot 2017-09-26 at 10.46.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733" y="4481182"/>
            <a:ext cx="4504267" cy="2364118"/>
          </a:xfrm>
          <a:prstGeom prst="rect">
            <a:avLst/>
          </a:prstGeom>
        </p:spPr>
      </p:pic>
      <p:sp>
        <p:nvSpPr>
          <p:cNvPr id="3" name="TextBox 2"/>
          <p:cNvSpPr txBox="1"/>
          <p:nvPr/>
        </p:nvSpPr>
        <p:spPr>
          <a:xfrm>
            <a:off x="0" y="4555072"/>
            <a:ext cx="4639733" cy="2308324"/>
          </a:xfrm>
          <a:prstGeom prst="rect">
            <a:avLst/>
          </a:prstGeom>
          <a:noFill/>
        </p:spPr>
        <p:txBody>
          <a:bodyPr wrap="square" rtlCol="0">
            <a:spAutoFit/>
          </a:bodyPr>
          <a:lstStyle/>
          <a:p>
            <a:r>
              <a:rPr lang="zh-TW" altLang="en-US" sz="2400" dirty="0">
                <a:solidFill>
                  <a:srgbClr val="FF0000"/>
                </a:solidFill>
                <a:latin typeface="华文细黑"/>
                <a:ea typeface="华文细黑"/>
                <a:cs typeface="华文细黑"/>
              </a:rPr>
              <a:t>“基督徒应该生活在世界上，但不能充满生机。 一艘船住在水中</a:t>
            </a:r>
            <a:r>
              <a:rPr lang="en-US" altLang="zh-TW"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但是如果水进入船，她就到底了。 所以基督徒可以生活在世界上，但如果世界进入他们，</a:t>
            </a:r>
            <a:r>
              <a:rPr lang="zh-TW" altLang="en-US" sz="2400" dirty="0" smtClean="0">
                <a:solidFill>
                  <a:srgbClr val="FF0000"/>
                </a:solidFill>
                <a:latin typeface="华文细黑"/>
                <a:ea typeface="华文细黑"/>
                <a:cs typeface="华文细黑"/>
              </a:rPr>
              <a:t>他们就会沉没”</a:t>
            </a:r>
            <a:r>
              <a:rPr lang="en-US" altLang="zh-TW" sz="2400" dirty="0" smtClean="0">
                <a:solidFill>
                  <a:srgbClr val="FF0000"/>
                </a:solidFill>
                <a:latin typeface="华文细黑"/>
                <a:ea typeface="华文细黑"/>
                <a:cs typeface="华文细黑"/>
              </a:rPr>
              <a:t>(Dwight </a:t>
            </a:r>
            <a:r>
              <a:rPr lang="en-US" altLang="zh-TW" sz="2400" dirty="0">
                <a:solidFill>
                  <a:srgbClr val="FF0000"/>
                </a:solidFill>
                <a:latin typeface="华文细黑"/>
                <a:ea typeface="华文细黑"/>
                <a:cs typeface="华文细黑"/>
              </a:rPr>
              <a:t>L. </a:t>
            </a:r>
            <a:r>
              <a:rPr lang="en-US" altLang="zh-TW" sz="2400" dirty="0" smtClean="0">
                <a:solidFill>
                  <a:srgbClr val="FF0000"/>
                </a:solidFill>
                <a:latin typeface="华文细黑"/>
                <a:ea typeface="华文细黑"/>
                <a:cs typeface="华文细黑"/>
              </a:rPr>
              <a:t>Moody)</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487491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2308324"/>
          </a:xfrm>
          <a:prstGeom prst="rect">
            <a:avLst/>
          </a:prstGeom>
        </p:spPr>
        <p:txBody>
          <a:bodyPr wrap="square">
            <a:spAutoFit/>
          </a:bodyPr>
          <a:lstStyle/>
          <a:p>
            <a:r>
              <a:rPr lang="en-US" sz="2400" dirty="0" smtClean="0">
                <a:solidFill>
                  <a:srgbClr val="0000FF"/>
                </a:solidFill>
                <a:latin typeface="华文细黑"/>
                <a:ea typeface="华文细黑"/>
                <a:cs typeface="华文细黑"/>
              </a:rPr>
              <a:t>“写信</a:t>
            </a:r>
            <a:r>
              <a:rPr lang="en-US" sz="2400" dirty="0">
                <a:solidFill>
                  <a:srgbClr val="0000FF"/>
                </a:solidFill>
                <a:latin typeface="华文细黑"/>
                <a:ea typeface="华文细黑"/>
                <a:cs typeface="华文细黑"/>
              </a:rPr>
              <a:t>给在哥林多神的教会，就是在基督耶稣里成圣，蒙召作圣徒</a:t>
            </a:r>
            <a:r>
              <a:rPr lang="en-US" sz="2400" dirty="0" smtClean="0">
                <a:solidFill>
                  <a:srgbClr val="0000FF"/>
                </a:solidFill>
                <a:latin typeface="华文细黑"/>
                <a:ea typeface="华文细黑"/>
                <a:cs typeface="华文细黑"/>
              </a:rPr>
              <a:t>的</a:t>
            </a:r>
            <a:r>
              <a:rPr lang="zh-CN" altLang="en-US" sz="2400" dirty="0" smtClean="0">
                <a:solidFill>
                  <a:srgbClr val="0000FF"/>
                </a:solidFill>
                <a:latin typeface="华文细黑"/>
                <a:ea typeface="华文细黑"/>
                <a:cs typeface="华文细黑"/>
              </a:rPr>
              <a:t>”</a:t>
            </a:r>
            <a:r>
              <a:rPr lang="en-US" altLang="zh-CN" sz="2000" dirty="0" smtClean="0">
                <a:solidFill>
                  <a:srgbClr val="0000FF"/>
                </a:solidFill>
                <a:latin typeface="华文细黑"/>
                <a:ea typeface="华文细黑"/>
                <a:cs typeface="华文细黑"/>
              </a:rPr>
              <a:t>(</a:t>
            </a:r>
            <a:r>
              <a:rPr lang="zh-CN" altLang="en-US" sz="2000" dirty="0" smtClean="0">
                <a:solidFill>
                  <a:srgbClr val="0000FF"/>
                </a:solidFill>
                <a:latin typeface="华文细黑"/>
                <a:ea typeface="华文细黑"/>
                <a:cs typeface="华文细黑"/>
              </a:rPr>
              <a:t>林前</a:t>
            </a:r>
            <a:r>
              <a:rPr lang="en-US" altLang="zh-CN" sz="2000" dirty="0" smtClean="0">
                <a:solidFill>
                  <a:srgbClr val="0000FF"/>
                </a:solidFill>
                <a:latin typeface="华文细黑"/>
                <a:ea typeface="华文细黑"/>
                <a:cs typeface="华文细黑"/>
              </a:rPr>
              <a:t>1:2)</a:t>
            </a:r>
            <a:r>
              <a:rPr lang="zh-CN" altLang="en-US" sz="20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你们若属世界，世界必爱属自己的。只因你们不属世界。乃是我从世界中拣选了你们，所以世界就恨</a:t>
            </a:r>
            <a:r>
              <a:rPr lang="en-US" sz="2400" dirty="0" smtClean="0">
                <a:solidFill>
                  <a:srgbClr val="0000FF"/>
                </a:solidFill>
                <a:latin typeface="华文细黑"/>
                <a:ea typeface="华文细黑"/>
                <a:cs typeface="华文细黑"/>
              </a:rPr>
              <a:t>你们</a:t>
            </a:r>
            <a:r>
              <a:rPr lang="zh-CN" altLang="en-US" sz="2400" dirty="0" smtClean="0">
                <a:solidFill>
                  <a:srgbClr val="0000FF"/>
                </a:solidFill>
                <a:latin typeface="华文细黑"/>
                <a:ea typeface="华文细黑"/>
                <a:cs typeface="华文细黑"/>
              </a:rPr>
              <a:t>”</a:t>
            </a:r>
            <a:r>
              <a:rPr lang="en-US" altLang="zh-CN" sz="2000" dirty="0" smtClean="0">
                <a:solidFill>
                  <a:srgbClr val="0000FF"/>
                </a:solidFill>
                <a:latin typeface="华文细黑"/>
                <a:ea typeface="华文细黑"/>
                <a:cs typeface="华文细黑"/>
              </a:rPr>
              <a:t>(</a:t>
            </a:r>
            <a:r>
              <a:rPr lang="zh-CN" altLang="en-US" sz="2000" dirty="0" smtClean="0">
                <a:solidFill>
                  <a:srgbClr val="0000FF"/>
                </a:solidFill>
                <a:latin typeface="华文细黑"/>
                <a:ea typeface="华文细黑"/>
                <a:cs typeface="华文细黑"/>
              </a:rPr>
              <a:t>约</a:t>
            </a:r>
            <a:r>
              <a:rPr lang="en-US" altLang="zh-CN" sz="2000" dirty="0" smtClean="0">
                <a:solidFill>
                  <a:srgbClr val="0000FF"/>
                </a:solidFill>
                <a:latin typeface="华文细黑"/>
                <a:ea typeface="华文细黑"/>
                <a:cs typeface="华文细黑"/>
              </a:rPr>
              <a:t>15:19)</a:t>
            </a:r>
            <a:r>
              <a:rPr lang="zh-CN" altLang="en-US" sz="2000" dirty="0" smtClean="0">
                <a:solidFill>
                  <a:srgbClr val="0000FF"/>
                </a:solidFill>
                <a:latin typeface="华文细黑"/>
                <a:ea typeface="华文细黑"/>
                <a:cs typeface="华文细黑"/>
              </a:rPr>
              <a:t>。</a:t>
            </a:r>
            <a:endParaRPr lang="zh-CN" altLang="en-US" sz="2400" dirty="0">
              <a:solidFill>
                <a:srgbClr val="0000FF"/>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。反对。 </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他们既抗拒，</a:t>
            </a:r>
            <a:r>
              <a:rPr lang="en-US" sz="2400" dirty="0" smtClean="0">
                <a:solidFill>
                  <a:srgbClr val="0000FF"/>
                </a:solidFill>
                <a:latin typeface="华文细黑"/>
                <a:ea typeface="华文细黑"/>
                <a:cs typeface="华文细黑"/>
              </a:rPr>
              <a:t>毁谤…</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徒</a:t>
            </a:r>
            <a:r>
              <a:rPr lang="en-US" altLang="zh-CN" sz="2400" dirty="0" smtClean="0">
                <a:solidFill>
                  <a:srgbClr val="0000FF"/>
                </a:solidFill>
                <a:latin typeface="华文细黑"/>
                <a:ea typeface="华文细黑"/>
                <a:cs typeface="华文细黑"/>
              </a:rPr>
              <a:t>18:6)</a:t>
            </a:r>
            <a:r>
              <a:rPr lang="zh-CN" alt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因为有宽大又有功效的门，为我开了，并且反对的人也</a:t>
            </a:r>
            <a:r>
              <a:rPr lang="en-US" sz="2400" dirty="0" smtClean="0">
                <a:solidFill>
                  <a:srgbClr val="0000FF"/>
                </a:solidFill>
                <a:latin typeface="华文细黑"/>
                <a:ea typeface="华文细黑"/>
                <a:cs typeface="华文细黑"/>
              </a:rPr>
              <a:t>多</a:t>
            </a:r>
            <a:r>
              <a:rPr lang="zh-CN" altLang="en-US"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林前</a:t>
            </a:r>
            <a:r>
              <a:rPr lang="en-US" altLang="zh-CN" sz="2400" dirty="0" smtClean="0">
                <a:solidFill>
                  <a:srgbClr val="0000FF"/>
                </a:solidFill>
                <a:latin typeface="华文细黑"/>
                <a:ea typeface="华文细黑"/>
                <a:cs typeface="华文细黑"/>
              </a:rPr>
              <a:t>16:9)</a:t>
            </a:r>
            <a:r>
              <a:rPr lang="zh-CN" altLang="en-US" sz="2400" dirty="0" smtClean="0">
                <a:solidFill>
                  <a:srgbClr val="0000FF"/>
                </a:solidFill>
                <a:latin typeface="华文细黑"/>
                <a:ea typeface="华文细黑"/>
                <a:cs typeface="华文细黑"/>
              </a:rPr>
              <a:t>。</a:t>
            </a:r>
            <a:r>
              <a:rPr lang="zh-CN" altLang="en-US" sz="2400" b="1" dirty="0">
                <a:solidFill>
                  <a:srgbClr val="FF0000"/>
                </a:solidFill>
                <a:latin typeface="华文细黑"/>
                <a:ea typeface="华文细黑"/>
                <a:cs typeface="华文细黑"/>
              </a:rPr>
              <a:t>保罗决心留在哥林</a:t>
            </a:r>
            <a:r>
              <a:rPr lang="zh-CN" altLang="en-US" sz="2400" b="1" dirty="0" smtClean="0">
                <a:solidFill>
                  <a:srgbClr val="FF0000"/>
                </a:solidFill>
                <a:latin typeface="华文细黑"/>
                <a:ea typeface="华文细黑"/>
                <a:cs typeface="华文细黑"/>
              </a:rPr>
              <a:t>多完成他的</a:t>
            </a:r>
            <a:r>
              <a:rPr lang="zh-CN" altLang="en-US" sz="2400" b="1" dirty="0">
                <a:solidFill>
                  <a:srgbClr val="FF0000"/>
                </a:solidFill>
                <a:latin typeface="华文细黑"/>
                <a:ea typeface="华文细黑"/>
                <a:cs typeface="华文细黑"/>
              </a:rPr>
              <a:t>工作。</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一</a:t>
            </a:r>
            <a:r>
              <a:rPr lang="zh-CN" altLang="en-US" sz="2400" b="1" dirty="0">
                <a:solidFill>
                  <a:srgbClr val="FF0000"/>
                </a:solidFill>
                <a:latin typeface="华文细黑"/>
                <a:ea typeface="华文细黑"/>
                <a:cs typeface="华文细黑"/>
              </a:rPr>
              <a:t>。什么是错</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世俗的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属肉体的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sz="2400" b="1" dirty="0">
                <a:latin typeface="Arial Narrow"/>
                <a:cs typeface="Arial Narrow"/>
              </a:rPr>
              <a:t>1. What is </a:t>
            </a:r>
            <a:r>
              <a:rPr lang="en-US" sz="2400" b="1" dirty="0" err="1">
                <a:latin typeface="Arial Narrow"/>
                <a:cs typeface="Arial Narrow"/>
              </a:rPr>
              <a:t>wrong</a:t>
            </a:r>
            <a:r>
              <a:rPr lang="en-US" sz="2400" b="1" dirty="0" err="1" smtClean="0">
                <a:latin typeface="Arial Narrow"/>
                <a:cs typeface="Arial Narrow"/>
              </a:rPr>
              <a:t>?Worldliness</a:t>
            </a:r>
            <a:r>
              <a:rPr lang="en-US" sz="2400" b="1" dirty="0" smtClean="0">
                <a:latin typeface="Arial Narrow"/>
                <a:cs typeface="Arial Narrow"/>
              </a:rPr>
              <a:t>.</a:t>
            </a:r>
            <a:r>
              <a:rPr lang="en-US" sz="2400" dirty="0" smtClean="0">
                <a:latin typeface="Arial Narrow"/>
                <a:cs typeface="Arial Narrow"/>
              </a:rPr>
              <a:t> </a:t>
            </a:r>
            <a:endParaRPr lang="en-US" sz="2400" b="1" dirty="0">
              <a:latin typeface="Arial Narrow"/>
              <a:cs typeface="Arial Narrow"/>
            </a:endParaRPr>
          </a:p>
        </p:txBody>
      </p:sp>
      <p:sp>
        <p:nvSpPr>
          <p:cNvPr id="7" name="TextBox 6"/>
          <p:cNvSpPr txBox="1"/>
          <p:nvPr/>
        </p:nvSpPr>
        <p:spPr>
          <a:xfrm>
            <a:off x="8626960" y="-6553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2748757"/>
            <a:ext cx="5969361" cy="4154983"/>
          </a:xfrm>
          <a:prstGeom prst="rect">
            <a:avLst/>
          </a:prstGeom>
        </p:spPr>
        <p:txBody>
          <a:bodyPr wrap="square">
            <a:spAutoFit/>
          </a:bodyPr>
          <a:lstStyle/>
          <a:p>
            <a:r>
              <a:rPr lang="en-US" sz="2400" dirty="0">
                <a:solidFill>
                  <a:srgbClr val="0000FF"/>
                </a:solidFill>
                <a:latin typeface="Arial Narrow"/>
                <a:cs typeface="Arial Narrow"/>
              </a:rPr>
              <a:t>“To the church of God in </a:t>
            </a:r>
            <a:r>
              <a:rPr lang="en-US" sz="2400" dirty="0" err="1">
                <a:solidFill>
                  <a:srgbClr val="0000FF"/>
                </a:solidFill>
                <a:latin typeface="Arial Narrow"/>
                <a:cs typeface="Arial Narrow"/>
              </a:rPr>
              <a:t>Corinth,to</a:t>
            </a:r>
            <a:r>
              <a:rPr lang="en-US" sz="2400" dirty="0">
                <a:solidFill>
                  <a:srgbClr val="0000FF"/>
                </a:solidFill>
                <a:latin typeface="Arial Narrow"/>
                <a:cs typeface="Arial Narrow"/>
              </a:rPr>
              <a:t> those sanctified in Christ Jesus and called to be his </a:t>
            </a:r>
            <a:r>
              <a:rPr lang="en-US" sz="2400" dirty="0" smtClean="0">
                <a:solidFill>
                  <a:srgbClr val="0000FF"/>
                </a:solidFill>
                <a:latin typeface="Arial Narrow"/>
                <a:cs typeface="Arial Narrow"/>
              </a:rPr>
              <a:t>holy people</a:t>
            </a:r>
            <a:r>
              <a:rPr lang="en-US" sz="2400" dirty="0">
                <a:solidFill>
                  <a:srgbClr val="0000FF"/>
                </a:solidFill>
                <a:latin typeface="Arial Narrow"/>
                <a:cs typeface="Arial Narrow"/>
              </a:rPr>
              <a:t>” </a:t>
            </a:r>
            <a:r>
              <a:rPr lang="en-US" sz="2400" dirty="0" smtClean="0">
                <a:solidFill>
                  <a:srgbClr val="0000FF"/>
                </a:solidFill>
                <a:latin typeface="Arial Narrow"/>
                <a:cs typeface="Arial Narrow"/>
              </a:rPr>
              <a:t> </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1Cor.1:2).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If you belonged to the </a:t>
            </a:r>
            <a:r>
              <a:rPr lang="en-US" sz="2400" dirty="0" err="1">
                <a:solidFill>
                  <a:srgbClr val="0000FF"/>
                </a:solidFill>
                <a:latin typeface="Arial Narrow"/>
                <a:cs typeface="Arial Narrow"/>
              </a:rPr>
              <a:t>world,it</a:t>
            </a:r>
            <a:r>
              <a:rPr lang="en-US" sz="2400" dirty="0">
                <a:solidFill>
                  <a:srgbClr val="0000FF"/>
                </a:solidFill>
                <a:latin typeface="Arial Narrow"/>
                <a:cs typeface="Arial Narrow"/>
              </a:rPr>
              <a:t> would love you as its own. As it is, you do not belong to the </a:t>
            </a:r>
            <a:r>
              <a:rPr lang="en-US" sz="2400" dirty="0" err="1">
                <a:solidFill>
                  <a:srgbClr val="0000FF"/>
                </a:solidFill>
                <a:latin typeface="Arial Narrow"/>
                <a:cs typeface="Arial Narrow"/>
              </a:rPr>
              <a:t>world,but</a:t>
            </a:r>
            <a:r>
              <a:rPr lang="en-US" sz="2400" dirty="0">
                <a:solidFill>
                  <a:srgbClr val="0000FF"/>
                </a:solidFill>
                <a:latin typeface="Arial Narrow"/>
                <a:cs typeface="Arial Narrow"/>
              </a:rPr>
              <a:t> I have chosen you out of the world. That is why the </a:t>
            </a:r>
            <a:r>
              <a:rPr lang="en-US" sz="2400" dirty="0" smtClean="0">
                <a:solidFill>
                  <a:srgbClr val="0000FF"/>
                </a:solidFill>
                <a:latin typeface="Arial Narrow"/>
                <a:cs typeface="Arial Narrow"/>
              </a:rPr>
              <a:t>world</a:t>
            </a:r>
            <a:r>
              <a:rPr lang="en-US" sz="2400" dirty="0">
                <a:solidFill>
                  <a:srgbClr val="0000FF"/>
                </a:solidFill>
                <a:latin typeface="Arial Narrow"/>
                <a:cs typeface="Arial Narrow"/>
              </a:rPr>
              <a:t> hates you”(Jn.15:19).</a:t>
            </a:r>
          </a:p>
          <a:p>
            <a:r>
              <a:rPr lang="en-US" sz="2400" b="1" dirty="0">
                <a:latin typeface="Arial Narrow"/>
                <a:cs typeface="Arial Narrow"/>
              </a:rPr>
              <a:t>A. </a:t>
            </a:r>
            <a:r>
              <a:rPr lang="en-US" sz="2400" b="1" dirty="0" smtClean="0">
                <a:latin typeface="Arial Narrow"/>
                <a:cs typeface="Arial Narrow"/>
              </a:rPr>
              <a:t>Opposition. </a:t>
            </a:r>
            <a:r>
              <a:rPr lang="en-US" sz="2400" dirty="0">
                <a:solidFill>
                  <a:srgbClr val="0000FF"/>
                </a:solidFill>
                <a:latin typeface="Arial Narrow"/>
                <a:cs typeface="Arial Narrow"/>
              </a:rPr>
              <a:t>“But when they opposed Paul and became abusive…”(Ac.18:6). “A great door for effective work has opened to me, and there are many who oppose me”(1Cor.16:9).</a:t>
            </a:r>
            <a:r>
              <a:rPr lang="en-US" sz="2400" dirty="0">
                <a:latin typeface="Arial Narrow"/>
                <a:cs typeface="Arial Narrow"/>
              </a:rPr>
              <a:t>Paul was determined to stay to get the job done in </a:t>
            </a:r>
            <a:r>
              <a:rPr lang="en-US" sz="2400" dirty="0" smtClean="0">
                <a:latin typeface="Arial Narrow"/>
                <a:cs typeface="Arial Narrow"/>
              </a:rPr>
              <a:t>Corinth.</a:t>
            </a:r>
            <a:endParaRPr lang="en-US" sz="2400" dirty="0">
              <a:latin typeface="Arial Narrow"/>
              <a:cs typeface="Arial Narrow"/>
            </a:endParaRPr>
          </a:p>
        </p:txBody>
      </p:sp>
      <p:pic>
        <p:nvPicPr>
          <p:cNvPr id="3" name="Picture 2"/>
          <p:cNvPicPr>
            <a:picLocks noChangeAspect="1"/>
          </p:cNvPicPr>
          <p:nvPr/>
        </p:nvPicPr>
        <p:blipFill>
          <a:blip r:embed="rId3"/>
          <a:stretch>
            <a:fillRect/>
          </a:stretch>
        </p:blipFill>
        <p:spPr>
          <a:xfrm>
            <a:off x="5766166" y="3276600"/>
            <a:ext cx="3530237" cy="3581400"/>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1938992"/>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抖衣服</a:t>
            </a:r>
            <a:r>
              <a:rPr lang="zh-CN" altLang="en-US" sz="2400" dirty="0">
                <a:solidFill>
                  <a:srgbClr val="FF0000"/>
                </a:solidFill>
                <a:latin typeface="华文细黑"/>
                <a:ea typeface="华文细黑"/>
                <a:cs typeface="华文细黑"/>
              </a:rPr>
              <a:t>，就像洗手一样，是一种</a:t>
            </a:r>
            <a:r>
              <a:rPr lang="zh-CN" altLang="en-US" sz="2400" dirty="0" smtClean="0">
                <a:solidFill>
                  <a:srgbClr val="FF0000"/>
                </a:solidFill>
                <a:latin typeface="华文细黑"/>
                <a:ea typeface="华文细黑"/>
                <a:cs typeface="华文细黑"/>
              </a:rPr>
              <a:t>判断行为</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尼</a:t>
            </a:r>
            <a:r>
              <a:rPr lang="en-US" altLang="zh-CN" sz="2400" dirty="0" smtClean="0">
                <a:solidFill>
                  <a:srgbClr val="FF0000"/>
                </a:solidFill>
                <a:latin typeface="华文细黑"/>
                <a:ea typeface="华文细黑"/>
                <a:cs typeface="华文细黑"/>
              </a:rPr>
              <a:t>5:13;</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10:14;</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13</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5)</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你手上沾者鲜血意味着你对另一个人的死亡有负责</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因为你没有尽忠警告他们</a:t>
            </a:r>
            <a:r>
              <a:rPr lang="zh-CN" altLang="en-US" sz="2400" dirty="0">
                <a:solidFill>
                  <a:srgbClr val="FF0000"/>
                </a:solidFill>
                <a:latin typeface="华文细黑"/>
                <a:ea typeface="华文细黑"/>
                <a:cs typeface="华文细黑"/>
              </a:rPr>
              <a:t>。在城墙上的人们</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结</a:t>
            </a:r>
            <a:r>
              <a:rPr lang="en-US" altLang="zh-CN" sz="2400" dirty="0" smtClean="0">
                <a:solidFill>
                  <a:srgbClr val="FF0000"/>
                </a:solidFill>
                <a:latin typeface="华文细黑"/>
                <a:ea typeface="华文细黑"/>
                <a:cs typeface="华文细黑"/>
              </a:rPr>
              <a:t>3:17</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21;33:1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9)</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保罗的手是干净</a:t>
            </a:r>
            <a:r>
              <a:rPr lang="zh-CN" altLang="en-US" sz="2400" dirty="0" smtClean="0">
                <a:solidFill>
                  <a:srgbClr val="FF0000"/>
                </a:solidFill>
                <a:latin typeface="华文细黑"/>
                <a:ea typeface="华文细黑"/>
                <a:cs typeface="华文细黑"/>
              </a:rPr>
              <a:t>的</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20</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25)</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犹</a:t>
            </a:r>
            <a:r>
              <a:rPr lang="zh-CN" altLang="en-US" sz="2400" dirty="0" smtClean="0">
                <a:solidFill>
                  <a:srgbClr val="FF0000"/>
                </a:solidFill>
                <a:latin typeface="华文细黑"/>
                <a:ea typeface="华文细黑"/>
                <a:cs typeface="华文细黑"/>
              </a:rPr>
              <a:t>太人自己手上沾满了血</a:t>
            </a:r>
            <a:r>
              <a:rPr lang="zh-CN" altLang="en-US" sz="2400" dirty="0">
                <a:solidFill>
                  <a:srgbClr val="FF0000"/>
                </a:solidFill>
                <a:latin typeface="华文细黑"/>
                <a:ea typeface="华文细黑"/>
                <a:cs typeface="华文细黑"/>
              </a:rPr>
              <a:t>，因为他们拒绝了神的真理。</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一</a:t>
            </a:r>
            <a:r>
              <a:rPr lang="zh-CN" altLang="en-US" sz="2400" b="1" dirty="0">
                <a:solidFill>
                  <a:srgbClr val="FF0000"/>
                </a:solidFill>
                <a:latin typeface="华文细黑"/>
                <a:ea typeface="华文细黑"/>
                <a:cs typeface="华文细黑"/>
              </a:rPr>
              <a:t>。什么是错</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世俗的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属肉体的</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en-US" sz="2400" b="1" dirty="0">
                <a:latin typeface="Arial Narrow"/>
                <a:cs typeface="Arial Narrow"/>
              </a:rPr>
              <a:t>1. What is </a:t>
            </a:r>
            <a:r>
              <a:rPr lang="en-US" sz="2400" b="1" dirty="0" err="1">
                <a:latin typeface="Arial Narrow"/>
                <a:cs typeface="Arial Narrow"/>
              </a:rPr>
              <a:t>wrong</a:t>
            </a:r>
            <a:r>
              <a:rPr lang="en-US" sz="2400" b="1" dirty="0" err="1" smtClean="0">
                <a:latin typeface="Arial Narrow"/>
                <a:cs typeface="Arial Narrow"/>
              </a:rPr>
              <a:t>?Worldliness</a:t>
            </a:r>
            <a:r>
              <a:rPr lang="en-US" sz="2400" b="1" dirty="0" smtClean="0">
                <a:latin typeface="Arial Narrow"/>
                <a:cs typeface="Arial Narrow"/>
              </a:rPr>
              <a:t>.</a:t>
            </a:r>
            <a:r>
              <a:rPr lang="en-US" sz="2400" dirty="0" smtClean="0">
                <a:latin typeface="Arial Narrow"/>
                <a:cs typeface="Arial Narrow"/>
              </a:rPr>
              <a:t> </a:t>
            </a:r>
            <a:endParaRPr lang="en-US" sz="2400" b="1" dirty="0">
              <a:latin typeface="Arial Narrow"/>
              <a:cs typeface="Arial Narrow"/>
            </a:endParaRPr>
          </a:p>
        </p:txBody>
      </p:sp>
      <p:sp>
        <p:nvSpPr>
          <p:cNvPr id="7" name="TextBox 6"/>
          <p:cNvSpPr txBox="1"/>
          <p:nvPr/>
        </p:nvSpPr>
        <p:spPr>
          <a:xfrm>
            <a:off x="8643893" y="-655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zh-CN"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2376231"/>
            <a:ext cx="9144000" cy="3046988"/>
          </a:xfrm>
          <a:prstGeom prst="rect">
            <a:avLst/>
          </a:prstGeom>
        </p:spPr>
        <p:txBody>
          <a:bodyPr wrap="square">
            <a:spAutoFit/>
          </a:bodyPr>
          <a:lstStyle/>
          <a:p>
            <a:r>
              <a:rPr lang="en-US" sz="2400" dirty="0" smtClean="0">
                <a:latin typeface="Arial Narrow"/>
                <a:cs typeface="Arial Narrow"/>
              </a:rPr>
              <a:t>(1) To </a:t>
            </a:r>
            <a:r>
              <a:rPr lang="en-US" sz="2400" dirty="0">
                <a:latin typeface="Arial Narrow"/>
                <a:cs typeface="Arial Narrow"/>
              </a:rPr>
              <a:t>shake one’s garments was an act of judgment like washing their hands of a situation(Neh.5:13;Mt.10:14;Ac.13:5). (2) To have blood on your hands means you bear the responsibility for another’s death because you were not faithful to warn </a:t>
            </a:r>
            <a:r>
              <a:rPr lang="en-US" sz="2400" dirty="0" err="1">
                <a:latin typeface="Arial Narrow"/>
                <a:cs typeface="Arial Narrow"/>
              </a:rPr>
              <a:t>them.Watchmen</a:t>
            </a:r>
            <a:r>
              <a:rPr lang="en-US" sz="2400" dirty="0">
                <a:latin typeface="Arial Narrow"/>
                <a:cs typeface="Arial Narrow"/>
              </a:rPr>
              <a:t> on the city walls. (Ezek.3:17-21;33:1-9). Paul’s hands were clean(Ac.20:25), but the Jews </a:t>
            </a:r>
            <a:endParaRPr lang="en-US" sz="2400" dirty="0" smtClean="0">
              <a:latin typeface="Arial Narrow"/>
              <a:cs typeface="Arial Narrow"/>
            </a:endParaRPr>
          </a:p>
          <a:p>
            <a:r>
              <a:rPr lang="en-US" sz="2400" dirty="0" smtClean="0">
                <a:latin typeface="Arial Narrow"/>
                <a:cs typeface="Arial Narrow"/>
              </a:rPr>
              <a:t>had </a:t>
            </a:r>
            <a:r>
              <a:rPr lang="en-US" sz="2400" dirty="0">
                <a:latin typeface="Arial Narrow"/>
                <a:cs typeface="Arial Narrow"/>
              </a:rPr>
              <a:t>their own blood on their own </a:t>
            </a:r>
            <a:endParaRPr lang="en-US" sz="2400" dirty="0" smtClean="0">
              <a:latin typeface="Arial Narrow"/>
              <a:cs typeface="Arial Narrow"/>
            </a:endParaRPr>
          </a:p>
          <a:p>
            <a:r>
              <a:rPr lang="en-US" sz="2400" dirty="0" smtClean="0">
                <a:latin typeface="Arial Narrow"/>
                <a:cs typeface="Arial Narrow"/>
              </a:rPr>
              <a:t>hands </a:t>
            </a:r>
            <a:r>
              <a:rPr lang="en-US" sz="2400" dirty="0">
                <a:latin typeface="Arial Narrow"/>
                <a:cs typeface="Arial Narrow"/>
              </a:rPr>
              <a:t>because they rejected God’s </a:t>
            </a:r>
            <a:endParaRPr lang="en-US" sz="2400" dirty="0" smtClean="0">
              <a:latin typeface="Arial Narrow"/>
              <a:cs typeface="Arial Narrow"/>
            </a:endParaRPr>
          </a:p>
          <a:p>
            <a:r>
              <a:rPr lang="en-US" sz="2400" dirty="0" smtClean="0">
                <a:latin typeface="Arial Narrow"/>
                <a:cs typeface="Arial Narrow"/>
              </a:rPr>
              <a:t>truth</a:t>
            </a:r>
            <a:r>
              <a:rPr lang="en-US" sz="2400" dirty="0">
                <a:latin typeface="Arial Narrow"/>
                <a:cs typeface="Arial Narrow"/>
              </a:rPr>
              <a:t>.</a:t>
            </a:r>
          </a:p>
        </p:txBody>
      </p:sp>
      <p:pic>
        <p:nvPicPr>
          <p:cNvPr id="3" name="Picture 2" descr="Screen Shot 2017-09-26 at 10.4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3903132"/>
            <a:ext cx="4914900" cy="3022600"/>
          </a:xfrm>
          <a:prstGeom prst="rect">
            <a:avLst/>
          </a:prstGeom>
        </p:spPr>
      </p:pic>
    </p:spTree>
    <p:extLst>
      <p:ext uri="{BB962C8B-B14F-4D97-AF65-F5344CB8AC3E}">
        <p14:creationId xmlns:p14="http://schemas.microsoft.com/office/powerpoint/2010/main" val="33544519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308398</TotalTime>
  <Words>2993</Words>
  <Application>Microsoft Macintosh PowerPoint</Application>
  <PresentationFormat>On-screen Show (4:3)</PresentationFormat>
  <Paragraphs>110</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1675</cp:revision>
  <cp:lastPrinted>2017-04-20T12:26:42Z</cp:lastPrinted>
  <dcterms:created xsi:type="dcterms:W3CDTF">2016-02-20T15:39:29Z</dcterms:created>
  <dcterms:modified xsi:type="dcterms:W3CDTF">2017-10-05T16:24:56Z</dcterms:modified>
</cp:coreProperties>
</file>