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96" r:id="rId3"/>
    <p:sldId id="295" r:id="rId4"/>
    <p:sldId id="337" r:id="rId5"/>
    <p:sldId id="297" r:id="rId6"/>
    <p:sldId id="292" r:id="rId7"/>
    <p:sldId id="298" r:id="rId8"/>
    <p:sldId id="360" r:id="rId9"/>
    <p:sldId id="374" r:id="rId10"/>
    <p:sldId id="319" r:id="rId11"/>
    <p:sldId id="365" r:id="rId12"/>
    <p:sldId id="375" r:id="rId13"/>
    <p:sldId id="366" r:id="rId14"/>
    <p:sldId id="302" r:id="rId15"/>
    <p:sldId id="367" r:id="rId16"/>
    <p:sldId id="368" r:id="rId17"/>
    <p:sldId id="335" r:id="rId18"/>
    <p:sldId id="3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75" d="100"/>
          <a:sy n="75" d="100"/>
        </p:scale>
        <p:origin x="-656" y="-3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9/5/17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9/5/17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9/5/17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9/5/17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9/5/17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9/5/17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9/5/17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9/5/17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hyperlink" Target="https://www.youtube.com/watch?v=CkXDcdMNE-I"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a:t>
            </a:r>
            <a:r>
              <a:rPr lang="zh-CN" altLang="en-US" sz="4000" dirty="0" smtClean="0">
                <a:solidFill>
                  <a:schemeClr val="tx1"/>
                </a:solidFill>
                <a:latin typeface="Arial Narrow"/>
                <a:ea typeface="华文细黑"/>
                <a:cs typeface="Arial Narrow"/>
              </a:rPr>
              <a:t>一七年九月十七日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September 17, </a:t>
            </a:r>
            <a:r>
              <a:rPr lang="en-US" altLang="zh-CN" sz="4000" dirty="0">
                <a:solidFill>
                  <a:schemeClr val="tx1"/>
                </a:solidFill>
                <a:latin typeface="Arial Narrow"/>
                <a:ea typeface="华文细黑"/>
                <a:cs typeface="Arial Narrow"/>
              </a:rPr>
              <a:t>2017 </a:t>
            </a:r>
          </a:p>
          <a:p>
            <a:pPr algn="l"/>
            <a:r>
              <a:rPr lang="zh-CN" altLang="en-US" sz="4000" dirty="0">
                <a:solidFill>
                  <a:srgbClr val="0000FF"/>
                </a:solidFill>
                <a:latin typeface="Arial Narrow"/>
                <a:ea typeface="华文细黑"/>
                <a:cs typeface="Arial Narrow"/>
              </a:rPr>
              <a:t>何礼义牧师</a:t>
            </a:r>
            <a:r>
              <a:rPr lang="en-US" altLang="zh-CN" sz="4000" dirty="0">
                <a:solidFill>
                  <a:srgbClr val="0000FF"/>
                </a:solidFill>
                <a:latin typeface="Arial Narrow"/>
                <a:ea typeface="华文细黑"/>
                <a:cs typeface="Arial Narrow"/>
              </a:rPr>
              <a:t> </a:t>
            </a:r>
            <a:r>
              <a:rPr lang="en-US" sz="4000" dirty="0">
                <a:solidFill>
                  <a:srgbClr val="0000FF"/>
                </a:solidFill>
                <a:latin typeface="Arial Narrow"/>
                <a:ea typeface="华文细黑"/>
                <a:cs typeface="Arial Narrow"/>
              </a:rPr>
              <a:t>Pastor Gary Hart</a:t>
            </a:r>
          </a:p>
          <a:p>
            <a:pPr algn="l"/>
            <a:r>
              <a:rPr lang="zh-CN" altLang="en-US" sz="4000" b="1" dirty="0">
                <a:solidFill>
                  <a:srgbClr val="660066"/>
                </a:solidFill>
                <a:latin typeface="华文细黑"/>
                <a:ea typeface="华文细黑"/>
                <a:cs typeface="华文细黑"/>
              </a:rPr>
              <a:t>题目：</a:t>
            </a:r>
            <a:r>
              <a:rPr lang="en-US" altLang="zh-CN" sz="4000" b="1" dirty="0" smtClean="0">
                <a:solidFill>
                  <a:srgbClr val="660066"/>
                </a:solidFill>
                <a:latin typeface="华文细黑"/>
                <a:ea typeface="华文细黑"/>
                <a:cs typeface="华文细黑"/>
              </a:rPr>
              <a:t>“</a:t>
            </a:r>
            <a:r>
              <a:rPr lang="zh-CN" altLang="en-US" sz="4000" b="1" dirty="0" smtClean="0">
                <a:solidFill>
                  <a:srgbClr val="660066"/>
                </a:solidFill>
                <a:latin typeface="华文细黑"/>
                <a:ea typeface="华文细黑"/>
                <a:cs typeface="华文细黑"/>
              </a:rPr>
              <a:t>圣经</a:t>
            </a:r>
            <a:r>
              <a:rPr lang="zh-TW" altLang="en-US" sz="4000" dirty="0" smtClean="0">
                <a:solidFill>
                  <a:srgbClr val="660066"/>
                </a:solidFill>
                <a:latin typeface="华文细黑"/>
                <a:ea typeface="华文细黑"/>
                <a:cs typeface="华文细黑"/>
              </a:rPr>
              <a:t>教会</a:t>
            </a:r>
            <a:r>
              <a:rPr lang="zh-TW" altLang="en-US" sz="4000" b="1" dirty="0" smtClean="0">
                <a:solidFill>
                  <a:srgbClr val="660066"/>
                </a:solidFill>
                <a:latin typeface="华文细黑"/>
                <a:ea typeface="华文细黑"/>
                <a:cs typeface="华文细黑"/>
              </a:rPr>
              <a:t>。</a:t>
            </a:r>
            <a:r>
              <a:rPr lang="en-US" altLang="zh-TW" sz="4000" b="1" dirty="0">
                <a:solidFill>
                  <a:srgbClr val="660066"/>
                </a:solidFill>
                <a:latin typeface="华文细黑"/>
                <a:ea typeface="华文细黑"/>
                <a:cs typeface="华文细黑"/>
              </a:rPr>
              <a:t>”</a:t>
            </a: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a:t>
            </a:r>
            <a:r>
              <a:rPr lang="en-US" altLang="zh-CN" sz="4000" dirty="0" smtClean="0">
                <a:solidFill>
                  <a:srgbClr val="660066"/>
                </a:solidFill>
                <a:latin typeface="Arial Narrow"/>
                <a:cs typeface="Arial Narrow"/>
              </a:rPr>
              <a:t>Bible</a:t>
            </a:r>
            <a:r>
              <a:rPr lang="en-US" sz="4000" dirty="0" smtClean="0">
                <a:solidFill>
                  <a:srgbClr val="660066"/>
                </a:solidFill>
                <a:latin typeface="Arial Narrow"/>
                <a:cs typeface="Arial Narrow"/>
              </a:rPr>
              <a:t> 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徒</a:t>
            </a:r>
            <a:r>
              <a:rPr lang="en-US" altLang="zh-CN" sz="4000" b="1" dirty="0" smtClean="0">
                <a:solidFill>
                  <a:srgbClr val="FF0000"/>
                </a:solidFill>
                <a:latin typeface="华文细黑"/>
                <a:ea typeface="华文细黑"/>
                <a:cs typeface="华文细黑"/>
              </a:rPr>
              <a:t>1</a:t>
            </a:r>
            <a:r>
              <a:rPr lang="en-US" altLang="zh-CN" sz="4000" b="1" dirty="0">
                <a:solidFill>
                  <a:srgbClr val="FF0000"/>
                </a:solidFill>
                <a:latin typeface="华文细黑"/>
                <a:ea typeface="华文细黑"/>
                <a:cs typeface="华文细黑"/>
              </a:rPr>
              <a:t>7</a:t>
            </a:r>
            <a:r>
              <a:rPr lang="en-US" altLang="zh-CN" sz="4000" b="1" dirty="0" smtClean="0">
                <a:solidFill>
                  <a:srgbClr val="FF0000"/>
                </a:solidFill>
                <a:latin typeface="华文细黑"/>
                <a:ea typeface="华文细黑"/>
                <a:cs typeface="华文细黑"/>
              </a:rPr>
              <a:t>:10-15 </a:t>
            </a:r>
            <a:r>
              <a:rPr lang="en-US" sz="4000" b="1" dirty="0" smtClean="0">
                <a:solidFill>
                  <a:srgbClr val="FF0000"/>
                </a:solidFill>
                <a:latin typeface="Arial Narrow"/>
                <a:ea typeface="华文细黑"/>
                <a:cs typeface="Arial Narrow"/>
              </a:rPr>
              <a:t>Text</a:t>
            </a:r>
            <a:r>
              <a:rPr lang="en-US" sz="4000" b="1" dirty="0">
                <a:solidFill>
                  <a:srgbClr val="FF0000"/>
                </a:solidFill>
                <a:latin typeface="Arial Narrow"/>
                <a:ea typeface="华文细黑"/>
                <a:cs typeface="Arial Narrow"/>
              </a:rPr>
              <a:t>: Acts </a:t>
            </a:r>
            <a:r>
              <a:rPr lang="en-US" sz="4000" b="1" dirty="0" smtClean="0">
                <a:solidFill>
                  <a:srgbClr val="FF0000"/>
                </a:solidFill>
                <a:latin typeface="Arial Narrow"/>
                <a:ea typeface="华文细黑"/>
                <a:cs typeface="Arial Narrow"/>
              </a:rPr>
              <a:t>1</a:t>
            </a:r>
            <a:r>
              <a:rPr lang="en-US" sz="4000" b="1" dirty="0">
                <a:solidFill>
                  <a:srgbClr val="FF0000"/>
                </a:solidFill>
                <a:latin typeface="Arial Narrow"/>
                <a:ea typeface="华文细黑"/>
                <a:cs typeface="Arial Narrow"/>
              </a:rPr>
              <a:t>7</a:t>
            </a:r>
            <a:r>
              <a:rPr lang="en-US" sz="4000" b="1" dirty="0" smtClean="0">
                <a:solidFill>
                  <a:srgbClr val="FF0000"/>
                </a:solidFill>
                <a:latin typeface="Arial Narrow"/>
                <a:ea typeface="华文细黑"/>
                <a:cs typeface="Arial Narrow"/>
              </a:rPr>
              <a:t>:10-15</a:t>
            </a:r>
            <a:endParaRPr lang="en-US" altLang="zh-CN" sz="4000" b="1" dirty="0">
              <a:solidFill>
                <a:srgbClr val="FF0000"/>
              </a:solidFill>
              <a:latin typeface="华文细黑"/>
              <a:ea typeface="华文细黑"/>
              <a:cs typeface="华文细黑"/>
            </a:endParaRPr>
          </a:p>
          <a:p>
            <a:pPr algn="l"/>
            <a:r>
              <a:rPr lang="zh-TW" altLang="en-US" sz="3600" dirty="0" smtClean="0">
                <a:solidFill>
                  <a:srgbClr val="008000"/>
                </a:solidFill>
                <a:latin typeface="华文细黑"/>
                <a:ea typeface="华文细黑"/>
                <a:cs typeface="华文细黑"/>
              </a:rPr>
              <a:t>“</a:t>
            </a:r>
            <a:r>
              <a:rPr lang="zh-CN" altLang="en-US" sz="3600" dirty="0" smtClean="0">
                <a:solidFill>
                  <a:srgbClr val="008000"/>
                </a:solidFill>
                <a:latin typeface="华文细黑"/>
                <a:ea typeface="华文细黑"/>
                <a:cs typeface="华文细黑"/>
              </a:rPr>
              <a:t>甘心领</a:t>
            </a:r>
            <a:r>
              <a:rPr lang="zh-CN" altLang="en-US" sz="3600" dirty="0" smtClean="0">
                <a:solidFill>
                  <a:srgbClr val="008000"/>
                </a:solidFill>
                <a:latin typeface="华文细黑"/>
                <a:ea typeface="华文细黑"/>
                <a:cs typeface="华文细黑"/>
              </a:rPr>
              <a:t>受</a:t>
            </a:r>
            <a:r>
              <a:rPr lang="zh-CN" altLang="en-US" sz="3600" dirty="0" smtClean="0">
                <a:solidFill>
                  <a:srgbClr val="008000"/>
                </a:solidFill>
                <a:latin typeface="华文细黑"/>
                <a:ea typeface="华文细黑"/>
                <a:cs typeface="华文细黑"/>
              </a:rPr>
              <a:t>这</a:t>
            </a:r>
            <a:r>
              <a:rPr lang="zh-CN" altLang="en-US" sz="3600" dirty="0" smtClean="0">
                <a:solidFill>
                  <a:srgbClr val="008000"/>
                </a:solidFill>
                <a:latin typeface="华文细黑"/>
                <a:ea typeface="华文细黑"/>
                <a:cs typeface="华文细黑"/>
              </a:rPr>
              <a:t>道，天天考查圣经</a:t>
            </a:r>
            <a:r>
              <a:rPr lang="en-US" altLang="zh-CN" sz="3600" dirty="0" smtClean="0">
                <a:solidFill>
                  <a:srgbClr val="008000"/>
                </a:solidFill>
                <a:latin typeface="华文细黑"/>
                <a:ea typeface="华文细黑"/>
                <a:cs typeface="华文细黑"/>
              </a:rPr>
              <a:t>…</a:t>
            </a:r>
            <a:r>
              <a:rPr lang="zh-TW" altLang="en-US" sz="3600" dirty="0" smtClean="0">
                <a:solidFill>
                  <a:srgbClr val="008000"/>
                </a:solidFill>
                <a:latin typeface="华文细黑"/>
                <a:ea typeface="华文细黑"/>
                <a:cs typeface="华文细黑"/>
              </a:rPr>
              <a:t>”</a:t>
            </a:r>
            <a:r>
              <a:rPr lang="en-US" altLang="zh-TW" sz="3600" dirty="0" smtClean="0">
                <a:solidFill>
                  <a:srgbClr val="008000"/>
                </a:solidFill>
                <a:latin typeface="华文细黑"/>
                <a:ea typeface="华文细黑"/>
                <a:cs typeface="华文细黑"/>
              </a:rPr>
              <a:t>(</a:t>
            </a:r>
            <a:r>
              <a:rPr lang="zh-CN" altLang="en-US" sz="3600" dirty="0" smtClean="0">
                <a:solidFill>
                  <a:srgbClr val="008000"/>
                </a:solidFill>
                <a:latin typeface="华文细黑"/>
                <a:ea typeface="华文细黑"/>
                <a:cs typeface="华文细黑"/>
              </a:rPr>
              <a:t>徒</a:t>
            </a:r>
            <a:r>
              <a:rPr lang="en-US" altLang="zh-CN" sz="3600" dirty="0" smtClean="0">
                <a:solidFill>
                  <a:srgbClr val="008000"/>
                </a:solidFill>
                <a:latin typeface="华文细黑"/>
                <a:ea typeface="华文细黑"/>
                <a:cs typeface="华文细黑"/>
              </a:rPr>
              <a:t>17:11)</a:t>
            </a:r>
            <a:r>
              <a:rPr lang="zh-CN" altLang="en-US" sz="3600" dirty="0" smtClean="0">
                <a:solidFill>
                  <a:srgbClr val="008000"/>
                </a:solidFill>
                <a:latin typeface="华文细黑"/>
                <a:ea typeface="华文细黑"/>
                <a:cs typeface="华文细黑"/>
              </a:rPr>
              <a:t>。</a:t>
            </a:r>
            <a:endParaRPr lang="en-US" altLang="zh-TW" sz="3600" dirty="0">
              <a:solidFill>
                <a:srgbClr val="008000"/>
              </a:solidFill>
              <a:latin typeface="华文细黑"/>
              <a:ea typeface="华文细黑"/>
              <a:cs typeface="华文细黑"/>
            </a:endParaRPr>
          </a:p>
          <a:p>
            <a:pPr algn="l"/>
            <a:r>
              <a:rPr lang="en-US" sz="3600" dirty="0" smtClean="0">
                <a:solidFill>
                  <a:srgbClr val="008000"/>
                </a:solidFill>
                <a:latin typeface="Arial Narrow"/>
                <a:cs typeface="Arial Narrow"/>
              </a:rPr>
              <a:t>“</a:t>
            </a:r>
            <a:r>
              <a:rPr lang="en-US" sz="3600" dirty="0">
                <a:solidFill>
                  <a:srgbClr val="008000"/>
                </a:solidFill>
                <a:latin typeface="Arial Narrow"/>
                <a:cs typeface="Arial Narrow"/>
              </a:rPr>
              <a:t>For they received the message with great </a:t>
            </a:r>
            <a:r>
              <a:rPr lang="en-US" sz="3600" dirty="0" smtClean="0">
                <a:solidFill>
                  <a:srgbClr val="008000"/>
                </a:solidFill>
                <a:latin typeface="Arial Narrow"/>
                <a:cs typeface="Arial Narrow"/>
              </a:rPr>
              <a:t>eagerness </a:t>
            </a:r>
            <a:r>
              <a:rPr lang="en-US" sz="3600" dirty="0">
                <a:solidFill>
                  <a:srgbClr val="008000"/>
                </a:solidFill>
                <a:latin typeface="Arial Narrow"/>
                <a:cs typeface="Arial Narrow"/>
              </a:rPr>
              <a:t>and examined the Scriptures every day…”</a:t>
            </a:r>
            <a:r>
              <a:rPr lang="en-US" sz="3600" dirty="0" smtClean="0">
                <a:solidFill>
                  <a:srgbClr val="008000"/>
                </a:solidFill>
                <a:latin typeface="Arial Narrow"/>
                <a:cs typeface="Arial Narrow"/>
              </a:rPr>
              <a:t>(Ac.17</a:t>
            </a:r>
            <a:r>
              <a:rPr lang="en-US" sz="3600" dirty="0">
                <a:solidFill>
                  <a:srgbClr val="008000"/>
                </a:solidFill>
                <a:latin typeface="Arial Narrow"/>
                <a:cs typeface="Arial Narrow"/>
              </a:rPr>
              <a:t>:11). </a:t>
            </a:r>
            <a:r>
              <a:rPr lang="en-US" sz="3600" dirty="0" smtClean="0">
                <a:solidFill>
                  <a:srgbClr val="008000"/>
                </a:solidFill>
                <a:latin typeface="Arial Narrow"/>
                <a:cs typeface="Arial Narrow"/>
              </a:rPr>
              <a:t> </a:t>
            </a:r>
            <a:endParaRPr lang="en-US" sz="3600" dirty="0">
              <a:solidFill>
                <a:srgbClr val="008000"/>
              </a:solidFill>
              <a:latin typeface="Arial Narrow"/>
              <a:ea typeface="华文细黑"/>
              <a:cs typeface="Arial Narrow"/>
            </a:endParaRPr>
          </a:p>
        </p:txBody>
      </p:sp>
      <p:sp>
        <p:nvSpPr>
          <p:cNvPr id="10" name="TextBox 9"/>
          <p:cNvSpPr txBox="1"/>
          <p:nvPr/>
        </p:nvSpPr>
        <p:spPr>
          <a:xfrm>
            <a:off x="8628491" y="0"/>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407561"/>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778917"/>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a:t>
            </a:r>
            <a:r>
              <a:rPr lang="zh-CN" altLang="en-US" sz="2800" b="1" dirty="0" smtClean="0">
                <a:solidFill>
                  <a:srgbClr val="FF0000"/>
                </a:solidFill>
                <a:latin typeface="华文细黑"/>
                <a:ea typeface="华文细黑"/>
                <a:cs typeface="华文细黑"/>
              </a:rPr>
              <a:t>研读圣经。</a:t>
            </a:r>
            <a:r>
              <a:rPr lang="en-US" altLang="zh-CN" sz="2800" b="1" dirty="0">
                <a:latin typeface="Arial Narrow"/>
                <a:cs typeface="Arial Narrow"/>
              </a:rPr>
              <a:t>2</a:t>
            </a:r>
            <a:r>
              <a:rPr lang="en-US" sz="2800" b="1" dirty="0">
                <a:latin typeface="Arial Narrow"/>
                <a:cs typeface="Arial Narrow"/>
              </a:rPr>
              <a:t>. Study the </a:t>
            </a:r>
            <a:r>
              <a:rPr lang="en-US" sz="2800" b="1" dirty="0" smtClean="0">
                <a:latin typeface="Arial Narrow"/>
                <a:cs typeface="Arial Narrow"/>
              </a:rPr>
              <a:t>Bible. </a:t>
            </a:r>
            <a:endParaRPr lang="en-US" sz="2800" b="1" dirty="0">
              <a:latin typeface="Arial Narrow"/>
              <a:cs typeface="Arial Narrow"/>
            </a:endParaRPr>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12" name="Rectangle 11"/>
          <p:cNvSpPr/>
          <p:nvPr/>
        </p:nvSpPr>
        <p:spPr>
          <a:xfrm>
            <a:off x="4808" y="396421"/>
            <a:ext cx="9137169" cy="3046988"/>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天天考查圣经，要晓得这道，是与</a:t>
            </a:r>
            <a:r>
              <a:rPr lang="en-US" sz="2400" dirty="0" smtClean="0">
                <a:solidFill>
                  <a:srgbClr val="FF0000"/>
                </a:solidFill>
                <a:latin typeface="华文细黑"/>
                <a:ea typeface="华文细黑"/>
                <a:cs typeface="华文细黑"/>
              </a:rPr>
              <a:t>不是</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(17:11c)</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每天阅读</a:t>
            </a:r>
            <a:r>
              <a:rPr lang="zh-TW" altLang="en-US" sz="2400" dirty="0">
                <a:solidFill>
                  <a:srgbClr val="FF0000"/>
                </a:solidFill>
                <a:latin typeface="华文细黑"/>
                <a:ea typeface="华文细黑"/>
                <a:cs typeface="华文细黑"/>
              </a:rPr>
              <a:t>。 你有阅读圣经的计划吗？ 你还允许圣经读你吗？ </a:t>
            </a:r>
            <a:r>
              <a:rPr lang="zh-CN" altLang="en-US" sz="2400" dirty="0" smtClean="0">
                <a:solidFill>
                  <a:srgbClr val="FF0000"/>
                </a:solidFill>
                <a:latin typeface="华文细黑"/>
                <a:ea typeface="华文细黑"/>
                <a:cs typeface="华文细黑"/>
              </a:rPr>
              <a:t>责备</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sz="2400" dirty="0">
                <a:solidFill>
                  <a:srgbClr val="FF0000"/>
                </a:solidFill>
              </a:rPr>
              <a:t>耶稣说，经上写着，匠人所弃的石头，已作了房角的头块石头。这是主所作的，在我们眼中看为希奇。这经你们没有念过吗</a:t>
            </a:r>
            <a:r>
              <a:rPr lang="en-US" sz="2400" dirty="0" smtClean="0">
                <a:solidFill>
                  <a:srgbClr val="FF0000"/>
                </a:solidFill>
              </a:rPr>
              <a:t>？</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21:42</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完全搜索</a:t>
            </a:r>
            <a:r>
              <a:rPr lang="zh-TW" altLang="en-US" sz="2400" dirty="0">
                <a:solidFill>
                  <a:srgbClr val="FF0000"/>
                </a:solidFill>
                <a:latin typeface="华文细黑"/>
                <a:ea typeface="华文细黑"/>
                <a:cs typeface="华文细黑"/>
              </a:rPr>
              <a:t>。 你在寻找宝藏吗</a:t>
            </a:r>
            <a:r>
              <a:rPr lang="zh-TW" altLang="en-US" sz="2400" dirty="0" smtClean="0">
                <a:solidFill>
                  <a:srgbClr val="FF0000"/>
                </a:solidFill>
                <a:latin typeface="华文细黑"/>
                <a:ea typeface="华文细黑"/>
                <a:cs typeface="华文细黑"/>
              </a:rPr>
              <a:t>？ 你还允许</a:t>
            </a:r>
            <a:r>
              <a:rPr lang="zh-CN" altLang="en-US" sz="2400" dirty="0" smtClean="0">
                <a:solidFill>
                  <a:srgbClr val="FF0000"/>
                </a:solidFill>
                <a:latin typeface="华文细黑"/>
                <a:ea typeface="华文细黑"/>
                <a:cs typeface="华文细黑"/>
              </a:rPr>
              <a:t>神</a:t>
            </a:r>
            <a:r>
              <a:rPr lang="zh-CN" altLang="en-US" sz="2400" dirty="0">
                <a:solidFill>
                  <a:srgbClr val="FF0000"/>
                </a:solidFill>
                <a:latin typeface="华文细黑"/>
                <a:ea typeface="华文细黑"/>
                <a:cs typeface="华文细黑"/>
              </a:rPr>
              <a:t>鉴察</a:t>
            </a:r>
            <a:r>
              <a:rPr lang="zh-TW" altLang="en-US" sz="2400" dirty="0" smtClean="0">
                <a:solidFill>
                  <a:srgbClr val="FF0000"/>
                </a:solidFill>
                <a:latin typeface="华文细黑"/>
                <a:ea typeface="华文细黑"/>
                <a:cs typeface="华文细黑"/>
              </a:rPr>
              <a:t>你的心吗？</a:t>
            </a:r>
            <a:r>
              <a:rPr lang="zh-CN" altLang="en-US" sz="2400" dirty="0">
                <a:solidFill>
                  <a:srgbClr val="FF0000"/>
                </a:solidFill>
                <a:latin typeface="华文细黑"/>
                <a:ea typeface="华文细黑"/>
                <a:cs typeface="华文细黑"/>
              </a:rPr>
              <a:t>责备</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寻找他如寻找银子，搜求他如搜求隐藏的珍宝，你就明白敬畏耶和华，得以认识</a:t>
            </a:r>
            <a:r>
              <a:rPr 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箴</a:t>
            </a:r>
            <a:r>
              <a:rPr lang="en-US" altLang="zh-CN" sz="2400" dirty="0" smtClean="0">
                <a:solidFill>
                  <a:srgbClr val="FF0000"/>
                </a:solidFill>
                <a:latin typeface="华文细黑"/>
                <a:ea typeface="华文细黑"/>
                <a:cs typeface="华文细黑"/>
              </a:rPr>
              <a:t>2:4-5</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13" name="Rectangle 12"/>
          <p:cNvSpPr/>
          <p:nvPr/>
        </p:nvSpPr>
        <p:spPr>
          <a:xfrm>
            <a:off x="4807" y="3343292"/>
            <a:ext cx="9120236" cy="3416320"/>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Examined the Scriptures every day to see if what Paul said was true”(17:11c).</a:t>
            </a:r>
          </a:p>
          <a:p>
            <a:r>
              <a:rPr lang="en-US" sz="2400" b="1" dirty="0">
                <a:latin typeface="Arial Narrow"/>
                <a:cs typeface="Arial Narrow"/>
              </a:rPr>
              <a:t>A. Read it daily.</a:t>
            </a:r>
            <a:r>
              <a:rPr lang="en-US" sz="2400" dirty="0">
                <a:latin typeface="Arial Narrow"/>
                <a:cs typeface="Arial Narrow"/>
              </a:rPr>
              <a:t> Do you have a plan for reading your Bible? Do you also allow the Bible to read you? Rebuke #1: “Jesus said to them, “Have you never read in the Scriptures: “‘The stone the builders rejected has become the cornerstone; the Lord has done this, and it is marvelous in our eyes’?”(Mt.21:42).</a:t>
            </a:r>
          </a:p>
          <a:p>
            <a:r>
              <a:rPr lang="en-US" sz="2400" b="1" dirty="0">
                <a:latin typeface="Arial Narrow"/>
                <a:cs typeface="Arial Narrow"/>
              </a:rPr>
              <a:t>B. Search it completely.</a:t>
            </a:r>
            <a:r>
              <a:rPr lang="en-US" sz="2400" dirty="0">
                <a:latin typeface="Arial Narrow"/>
                <a:cs typeface="Arial Narrow"/>
              </a:rPr>
              <a:t> Do you search for the treasures? Do you also allow God to search your heart? Rebuke #2: “If you look for it as for silver and search for it as for hidden </a:t>
            </a:r>
            <a:r>
              <a:rPr lang="en-US" sz="2400" dirty="0" err="1">
                <a:latin typeface="Arial Narrow"/>
                <a:cs typeface="Arial Narrow"/>
              </a:rPr>
              <a:t>treasure,then</a:t>
            </a:r>
            <a:r>
              <a:rPr lang="en-US" sz="2400" dirty="0">
                <a:latin typeface="Arial Narrow"/>
                <a:cs typeface="Arial Narrow"/>
              </a:rPr>
              <a:t> you will understand the fear of the Lord and find the knowledge of God”(Pr.2:4-5).</a:t>
            </a:r>
          </a:p>
        </p:txBody>
      </p:sp>
    </p:spTree>
    <p:extLst>
      <p:ext uri="{BB962C8B-B14F-4D97-AF65-F5344CB8AC3E}">
        <p14:creationId xmlns:p14="http://schemas.microsoft.com/office/powerpoint/2010/main" val="31316741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28689"/>
            <a:ext cx="9137169" cy="2308324"/>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C</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勤勉学习。</a:t>
            </a:r>
            <a:r>
              <a:rPr lang="zh-CN" altLang="en-US" sz="2400" dirty="0" smtClean="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刻</a:t>
            </a:r>
            <a:r>
              <a:rPr lang="zh-CN" altLang="en-US" sz="2400" dirty="0" smtClean="0">
                <a:solidFill>
                  <a:srgbClr val="FF0000"/>
                </a:solidFill>
                <a:latin typeface="华文细黑"/>
                <a:ea typeface="华文细黑"/>
                <a:cs typeface="华文细黑"/>
              </a:rPr>
              <a:t>苦学习你</a:t>
            </a:r>
            <a:r>
              <a:rPr lang="zh-CN" altLang="en-US" sz="2400" dirty="0">
                <a:solidFill>
                  <a:srgbClr val="FF0000"/>
                </a:solidFill>
                <a:latin typeface="华文细黑"/>
                <a:ea typeface="华文细黑"/>
                <a:cs typeface="华文细黑"/>
              </a:rPr>
              <a:t>的圣经吗？ </a:t>
            </a:r>
            <a:r>
              <a:rPr lang="zh-CN" altLang="en-US" sz="2400" dirty="0" smtClean="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也</a:t>
            </a:r>
            <a:r>
              <a:rPr lang="zh-CN" altLang="en-US" sz="2400" dirty="0" smtClean="0">
                <a:solidFill>
                  <a:srgbClr val="FF0000"/>
                </a:solidFill>
                <a:latin typeface="华文细黑"/>
                <a:ea typeface="华文细黑"/>
                <a:cs typeface="华文细黑"/>
              </a:rPr>
              <a:t>允许</a:t>
            </a:r>
            <a:r>
              <a:rPr lang="zh-CN" altLang="en-US" sz="2400" dirty="0">
                <a:solidFill>
                  <a:srgbClr val="FF0000"/>
                </a:solidFill>
                <a:latin typeface="华文细黑"/>
                <a:ea typeface="华文细黑"/>
                <a:cs typeface="华文细黑"/>
              </a:rPr>
              <a:t>上帝的话来学习你吗？ </a:t>
            </a:r>
            <a:r>
              <a:rPr lang="zh-CN" altLang="en-US" sz="2400" dirty="0" smtClean="0">
                <a:solidFill>
                  <a:srgbClr val="FF0000"/>
                </a:solidFill>
                <a:latin typeface="华文细黑"/>
                <a:ea typeface="华文细黑"/>
                <a:cs typeface="华文细黑"/>
              </a:rPr>
              <a:t>责备＃</a:t>
            </a:r>
            <a:r>
              <a:rPr lang="en-US" altLang="zh-CN" sz="2400" dirty="0" smtClean="0">
                <a:solidFill>
                  <a:srgbClr val="FF0000"/>
                </a:solidFill>
                <a:latin typeface="华文细黑"/>
                <a:ea typeface="华文细黑"/>
                <a:cs typeface="华文细黑"/>
              </a:rPr>
              <a:t>3</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你们查考圣经。 因你们以为内中有永生。给我作见证的就是这</a:t>
            </a:r>
            <a:r>
              <a:rPr lang="en-US" sz="2400" dirty="0" smtClean="0">
                <a:solidFill>
                  <a:srgbClr val="FF0000"/>
                </a:solidFill>
                <a:latin typeface="华文细黑"/>
                <a:ea typeface="华文细黑"/>
                <a:cs typeface="华文细黑"/>
              </a:rPr>
              <a:t>经</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a:t>
            </a:r>
            <a:r>
              <a:rPr lang="en-US" altLang="zh-CN" sz="2400" dirty="0" smtClean="0">
                <a:solidFill>
                  <a:srgbClr val="FF0000"/>
                </a:solidFill>
                <a:latin typeface="华文细黑"/>
                <a:ea typeface="华文细黑"/>
                <a:cs typeface="华文细黑"/>
              </a:rPr>
              <a:t>5:39)</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小心处</a:t>
            </a:r>
            <a:r>
              <a:rPr lang="zh-TW" altLang="en-US" sz="2400" b="1" dirty="0">
                <a:solidFill>
                  <a:srgbClr val="FF0000"/>
                </a:solidFill>
                <a:latin typeface="华文细黑"/>
                <a:ea typeface="华文细黑"/>
                <a:cs typeface="华文细黑"/>
              </a:rPr>
              <a:t>理。 </a:t>
            </a:r>
            <a:r>
              <a:rPr lang="zh-TW" altLang="en-US" sz="2400" dirty="0" smtClean="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能</a:t>
            </a:r>
            <a:r>
              <a:rPr lang="zh-TW" altLang="en-US" sz="2400" dirty="0" smtClean="0">
                <a:solidFill>
                  <a:srgbClr val="FF0000"/>
                </a:solidFill>
                <a:latin typeface="华文细黑"/>
                <a:ea typeface="华文细黑"/>
                <a:cs typeface="华文细黑"/>
              </a:rPr>
              <a:t>正确</a:t>
            </a:r>
            <a:r>
              <a:rPr lang="zh-CN" altLang="en-US" sz="2400" dirty="0" smtClean="0">
                <a:solidFill>
                  <a:srgbClr val="FF0000"/>
                </a:solidFill>
                <a:latin typeface="华文细黑"/>
                <a:ea typeface="华文细黑"/>
                <a:cs typeface="华文细黑"/>
              </a:rPr>
              <a:t>辨识</a:t>
            </a:r>
            <a:r>
              <a:rPr lang="zh-TW" altLang="en-US" sz="2400" dirty="0" smtClean="0">
                <a:solidFill>
                  <a:srgbClr val="FF0000"/>
                </a:solidFill>
                <a:latin typeface="华文细黑"/>
                <a:ea typeface="华文细黑"/>
                <a:cs typeface="华文细黑"/>
              </a:rPr>
              <a:t>真理之道吗</a:t>
            </a:r>
            <a:r>
              <a:rPr lang="zh-TW" altLang="en-US" sz="2400" dirty="0">
                <a:solidFill>
                  <a:srgbClr val="FF0000"/>
                </a:solidFill>
                <a:latin typeface="华文细黑"/>
                <a:ea typeface="华文细黑"/>
                <a:cs typeface="华文细黑"/>
              </a:rPr>
              <a:t>？ 你还允许神的真理来辨别你吗</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责备</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你当竭力，在神面前得蒙喜悦，作无愧的工人，按着正意分解真理的</a:t>
            </a:r>
            <a:r>
              <a:rPr lang="en-US" sz="2400" dirty="0" smtClean="0">
                <a:solidFill>
                  <a:srgbClr val="FF0000"/>
                </a:solidFill>
                <a:latin typeface="华文细黑"/>
                <a:ea typeface="华文细黑"/>
                <a:cs typeface="华文细黑"/>
              </a:rPr>
              <a:t>道</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提后</a:t>
            </a:r>
            <a:r>
              <a:rPr lang="en-US" altLang="zh-CN" sz="2400" dirty="0" smtClean="0">
                <a:solidFill>
                  <a:srgbClr val="FF0000"/>
                </a:solidFill>
                <a:latin typeface="华文细黑"/>
                <a:ea typeface="华文细黑"/>
                <a:cs typeface="华文细黑"/>
              </a:rPr>
              <a:t>2:15</a:t>
            </a:r>
            <a:r>
              <a:rPr lang="en-US" altLang="zh-TW" sz="2400" dirty="0" smtClean="0">
                <a:solidFill>
                  <a:srgbClr val="FF0000"/>
                </a:solidFill>
                <a:latin typeface="华文细黑"/>
                <a:ea typeface="华文细黑"/>
                <a:cs typeface="华文细黑"/>
              </a:rPr>
              <a:t>)</a:t>
            </a:r>
            <a:r>
              <a:rPr lang="zh-CN" altLang="zh-CN" sz="2400" dirty="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研读圣经。</a:t>
            </a:r>
            <a:r>
              <a:rPr lang="en-US" altLang="zh-CN" sz="2800" b="1" dirty="0">
                <a:latin typeface="Arial Narrow"/>
                <a:cs typeface="Arial Narrow"/>
              </a:rPr>
              <a:t>2</a:t>
            </a:r>
            <a:r>
              <a:rPr lang="en-US" sz="2800" b="1" dirty="0">
                <a:latin typeface="Arial Narrow"/>
                <a:cs typeface="Arial Narrow"/>
              </a:rPr>
              <a:t>. Study the Bible. </a:t>
            </a:r>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7" name="Rectangle 6"/>
          <p:cNvSpPr/>
          <p:nvPr/>
        </p:nvSpPr>
        <p:spPr>
          <a:xfrm>
            <a:off x="-12126" y="2445827"/>
            <a:ext cx="5536626" cy="4524315"/>
          </a:xfrm>
          <a:prstGeom prst="rect">
            <a:avLst/>
          </a:prstGeom>
        </p:spPr>
        <p:txBody>
          <a:bodyPr wrap="square">
            <a:spAutoFit/>
          </a:bodyPr>
          <a:lstStyle/>
          <a:p>
            <a:r>
              <a:rPr lang="en-US" sz="2400" b="1" dirty="0">
                <a:latin typeface="Arial Narrow"/>
                <a:cs typeface="Arial Narrow"/>
              </a:rPr>
              <a:t>C. Study it diligently.</a:t>
            </a:r>
            <a:r>
              <a:rPr lang="en-US" sz="2400" dirty="0">
                <a:latin typeface="Arial Narrow"/>
                <a:cs typeface="Arial Narrow"/>
              </a:rPr>
              <a:t> Do you study diligently your Bible? Do you also allow God’s word to study you? Rebuke #3</a:t>
            </a:r>
            <a:r>
              <a:rPr lang="en-US" sz="2400" dirty="0" smtClean="0">
                <a:latin typeface="Arial Narrow"/>
                <a:cs typeface="Arial Narrow"/>
              </a:rPr>
              <a:t>:“You study</a:t>
            </a:r>
            <a:r>
              <a:rPr lang="en-US" sz="2400" dirty="0">
                <a:latin typeface="Arial Narrow"/>
                <a:cs typeface="Arial Narrow"/>
              </a:rPr>
              <a:t> the </a:t>
            </a:r>
            <a:r>
              <a:rPr lang="en-US" sz="2400" dirty="0" smtClean="0">
                <a:latin typeface="Arial Narrow"/>
                <a:cs typeface="Arial Narrow"/>
              </a:rPr>
              <a:t>Scriptures</a:t>
            </a:r>
            <a:r>
              <a:rPr lang="en-US" sz="2400" dirty="0">
                <a:latin typeface="Arial Narrow"/>
                <a:cs typeface="Arial Narrow"/>
              </a:rPr>
              <a:t> </a:t>
            </a:r>
            <a:endParaRPr lang="en-US" sz="2400" dirty="0" smtClean="0">
              <a:latin typeface="Arial Narrow"/>
              <a:cs typeface="Arial Narrow"/>
            </a:endParaRPr>
          </a:p>
          <a:p>
            <a:r>
              <a:rPr lang="en-US" sz="2400" dirty="0">
                <a:latin typeface="Arial Narrow"/>
                <a:cs typeface="Arial Narrow"/>
              </a:rPr>
              <a:t>d</a:t>
            </a:r>
            <a:r>
              <a:rPr lang="en-US" sz="2400" dirty="0" smtClean="0">
                <a:latin typeface="Arial Narrow"/>
                <a:cs typeface="Arial Narrow"/>
              </a:rPr>
              <a:t>iligently because </a:t>
            </a:r>
            <a:r>
              <a:rPr lang="en-US" sz="2400" dirty="0">
                <a:latin typeface="Arial Narrow"/>
                <a:cs typeface="Arial Narrow"/>
              </a:rPr>
              <a:t>you think that in them you have eternal </a:t>
            </a:r>
            <a:r>
              <a:rPr lang="en-US" sz="2400" dirty="0" err="1" smtClean="0">
                <a:latin typeface="Arial Narrow"/>
                <a:cs typeface="Arial Narrow"/>
              </a:rPr>
              <a:t>life.These</a:t>
            </a:r>
            <a:r>
              <a:rPr lang="en-US" sz="2400" dirty="0" smtClean="0">
                <a:latin typeface="Arial Narrow"/>
                <a:cs typeface="Arial Narrow"/>
              </a:rPr>
              <a:t> </a:t>
            </a:r>
            <a:r>
              <a:rPr lang="en-US" sz="2400" dirty="0">
                <a:latin typeface="Arial Narrow"/>
                <a:cs typeface="Arial Narrow"/>
              </a:rPr>
              <a:t>are the very </a:t>
            </a:r>
            <a:r>
              <a:rPr lang="en-US" sz="2400" dirty="0" smtClean="0">
                <a:latin typeface="Arial Narrow"/>
                <a:cs typeface="Arial Narrow"/>
              </a:rPr>
              <a:t>Scriptures</a:t>
            </a:r>
            <a:r>
              <a:rPr lang="en-US" sz="2400" dirty="0">
                <a:latin typeface="Arial Narrow"/>
                <a:cs typeface="Arial Narrow"/>
              </a:rPr>
              <a:t> </a:t>
            </a:r>
            <a:endParaRPr lang="en-US" sz="2400" dirty="0" smtClean="0">
              <a:latin typeface="Arial Narrow"/>
              <a:cs typeface="Arial Narrow"/>
            </a:endParaRPr>
          </a:p>
          <a:p>
            <a:r>
              <a:rPr lang="en-US" sz="2400" dirty="0" smtClean="0">
                <a:latin typeface="Arial Narrow"/>
                <a:cs typeface="Arial Narrow"/>
              </a:rPr>
              <a:t>that </a:t>
            </a:r>
            <a:r>
              <a:rPr lang="en-US" sz="2400" dirty="0">
                <a:latin typeface="Arial Narrow"/>
                <a:cs typeface="Arial Narrow"/>
              </a:rPr>
              <a:t>testify about me”(Jn.5:39).</a:t>
            </a:r>
          </a:p>
          <a:p>
            <a:r>
              <a:rPr lang="en-US" sz="2400" b="1" dirty="0">
                <a:latin typeface="Arial Narrow"/>
                <a:cs typeface="Arial Narrow"/>
              </a:rPr>
              <a:t>D. Handle it carefully.</a:t>
            </a:r>
            <a:r>
              <a:rPr lang="en-US" sz="2400" dirty="0">
                <a:latin typeface="Arial Narrow"/>
                <a:cs typeface="Arial Narrow"/>
              </a:rPr>
              <a:t> Do you rightly divide the Word of Truth? Do you also allow God’s truth to discern you? Rebuke: #4: “Do your best to </a:t>
            </a:r>
            <a:r>
              <a:rPr lang="en-US" sz="2400" dirty="0" smtClean="0">
                <a:latin typeface="Arial Narrow"/>
                <a:cs typeface="Arial Narrow"/>
              </a:rPr>
              <a:t>pre-sent </a:t>
            </a:r>
            <a:r>
              <a:rPr lang="en-US" sz="2400" dirty="0">
                <a:latin typeface="Arial Narrow"/>
                <a:cs typeface="Arial Narrow"/>
              </a:rPr>
              <a:t>yourself to God as one approved, a worker who does not need to be ashamed and who correctly handles the word of truth”(2Tim.2:15)</a:t>
            </a:r>
            <a:r>
              <a:rPr lang="en-US" sz="2400" dirty="0" smtClean="0">
                <a:latin typeface="Arial Narrow"/>
                <a:cs typeface="Arial Narrow"/>
              </a:rPr>
              <a:t>.</a:t>
            </a:r>
            <a:endParaRPr lang="en-US" sz="2400" dirty="0">
              <a:latin typeface="Arial Narrow"/>
              <a:cs typeface="Arial Narrow"/>
            </a:endParaRPr>
          </a:p>
        </p:txBody>
      </p:sp>
      <p:pic>
        <p:nvPicPr>
          <p:cNvPr id="2" name="Picture 1"/>
          <p:cNvPicPr>
            <a:picLocks noChangeAspect="1"/>
          </p:cNvPicPr>
          <p:nvPr/>
        </p:nvPicPr>
        <p:blipFill>
          <a:blip r:embed="rId3"/>
          <a:stretch>
            <a:fillRect/>
          </a:stretch>
        </p:blipFill>
        <p:spPr>
          <a:xfrm>
            <a:off x="5524500" y="2277535"/>
            <a:ext cx="3619500" cy="5080000"/>
          </a:xfrm>
          <a:prstGeom prst="rect">
            <a:avLst/>
          </a:prstGeom>
        </p:spPr>
      </p:pic>
      <p:sp>
        <p:nvSpPr>
          <p:cNvPr id="5" name="TextBox 4"/>
          <p:cNvSpPr txBox="1"/>
          <p:nvPr/>
        </p:nvSpPr>
        <p:spPr>
          <a:xfrm>
            <a:off x="5524500" y="2276497"/>
            <a:ext cx="3617477" cy="584776"/>
          </a:xfrm>
          <a:prstGeom prst="rect">
            <a:avLst/>
          </a:prstGeom>
          <a:noFill/>
        </p:spPr>
        <p:txBody>
          <a:bodyPr wrap="square" rtlCol="0">
            <a:spAutoFit/>
          </a:bodyPr>
          <a:lstStyle/>
          <a:p>
            <a:pPr algn="ctr"/>
            <a:r>
              <a:rPr lang="zh-CN" altLang="en-US" sz="3200" b="1" dirty="0">
                <a:latin typeface="华文细黑"/>
                <a:ea typeface="华文细黑"/>
                <a:cs typeface="华文细黑"/>
              </a:rPr>
              <a:t>圣经字典和字汇</a:t>
            </a:r>
            <a:endParaRPr lang="en-US" sz="3200" b="1" dirty="0">
              <a:latin typeface="华文细黑"/>
              <a:ea typeface="华文细黑"/>
              <a:cs typeface="华文细黑"/>
            </a:endParaRPr>
          </a:p>
        </p:txBody>
      </p:sp>
    </p:spTree>
    <p:extLst>
      <p:ext uri="{BB962C8B-B14F-4D97-AF65-F5344CB8AC3E}">
        <p14:creationId xmlns:p14="http://schemas.microsoft.com/office/powerpoint/2010/main" val="36100484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9" y="413354"/>
            <a:ext cx="4948192" cy="2677656"/>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正确应</a:t>
            </a:r>
            <a:r>
              <a:rPr lang="zh-TW" altLang="en-US" sz="2400" b="1" dirty="0">
                <a:solidFill>
                  <a:srgbClr val="FF0000"/>
                </a:solidFill>
                <a:latin typeface="华文细黑"/>
                <a:ea typeface="华文细黑"/>
                <a:cs typeface="华文细黑"/>
              </a:rPr>
              <a:t>用。 </a:t>
            </a:r>
            <a:r>
              <a:rPr lang="zh-TW" altLang="en-US" sz="2400" dirty="0">
                <a:solidFill>
                  <a:srgbClr val="FF0000"/>
                </a:solidFill>
                <a:latin typeface="华文细黑"/>
                <a:ea typeface="华文细黑"/>
                <a:cs typeface="华文细黑"/>
              </a:rPr>
              <a:t>你正确地应用神的话吗？ </a:t>
            </a:r>
            <a:r>
              <a:rPr lang="zh-TW" altLang="en-US" sz="2400" dirty="0" smtClean="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也</a:t>
            </a:r>
            <a:r>
              <a:rPr lang="zh-TW" altLang="en-US" sz="2400" dirty="0" smtClean="0">
                <a:solidFill>
                  <a:srgbClr val="FF0000"/>
                </a:solidFill>
                <a:latin typeface="华文细黑"/>
                <a:ea typeface="华文细黑"/>
                <a:cs typeface="华文细黑"/>
              </a:rPr>
              <a:t>允许神的灵</a:t>
            </a:r>
            <a:r>
              <a:rPr lang="zh-CN" altLang="en-US" sz="2400" dirty="0" smtClean="0">
                <a:solidFill>
                  <a:srgbClr val="FF0000"/>
                </a:solidFill>
                <a:latin typeface="华文细黑"/>
                <a:ea typeface="华文细黑"/>
                <a:cs typeface="华文细黑"/>
              </a:rPr>
              <a:t>来正确应</a:t>
            </a:r>
            <a:r>
              <a:rPr lang="zh-TW" altLang="en-US" sz="2400" dirty="0" smtClean="0">
                <a:solidFill>
                  <a:srgbClr val="FF0000"/>
                </a:solidFill>
                <a:latin typeface="华文细黑"/>
                <a:ea typeface="华文细黑"/>
                <a:cs typeface="华文细黑"/>
              </a:rPr>
              <a:t>用吗</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责备</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5</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sz="2400" dirty="0">
                <a:solidFill>
                  <a:srgbClr val="FF0000"/>
                </a:solidFill>
              </a:rPr>
              <a:t>神的道是活泼的，是有功效的，比一切两刃的剑更快，甚至魂与灵，骨节与骨髓，都能刺入剖开，连心中的思念和主意，都能</a:t>
            </a:r>
            <a:r>
              <a:rPr lang="en-US" sz="2400" dirty="0" smtClean="0">
                <a:solidFill>
                  <a:srgbClr val="FF0000"/>
                </a:solidFill>
              </a:rPr>
              <a:t>辨明</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来</a:t>
            </a:r>
            <a:r>
              <a:rPr lang="en-US" altLang="zh-CN" sz="2400" dirty="0" smtClean="0">
                <a:solidFill>
                  <a:srgbClr val="FF0000"/>
                </a:solidFill>
                <a:latin typeface="华文细黑"/>
                <a:ea typeface="华文细黑"/>
                <a:cs typeface="华文细黑"/>
              </a:rPr>
              <a:t>4:12</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研读圣经。</a:t>
            </a:r>
            <a:r>
              <a:rPr lang="en-US" altLang="zh-CN" sz="2800" b="1" dirty="0">
                <a:latin typeface="Arial Narrow"/>
                <a:cs typeface="Arial Narrow"/>
              </a:rPr>
              <a:t>2</a:t>
            </a:r>
            <a:r>
              <a:rPr lang="en-US" sz="2800" b="1" dirty="0">
                <a:latin typeface="Arial Narrow"/>
                <a:cs typeface="Arial Narrow"/>
              </a:rPr>
              <a:t>. Study the Bible. </a:t>
            </a:r>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7" name="Rectangle 6"/>
          <p:cNvSpPr/>
          <p:nvPr/>
        </p:nvSpPr>
        <p:spPr>
          <a:xfrm>
            <a:off x="4809" y="3038482"/>
            <a:ext cx="4347058" cy="3785652"/>
          </a:xfrm>
          <a:prstGeom prst="rect">
            <a:avLst/>
          </a:prstGeom>
        </p:spPr>
        <p:txBody>
          <a:bodyPr wrap="square">
            <a:spAutoFit/>
          </a:bodyPr>
          <a:lstStyle/>
          <a:p>
            <a:r>
              <a:rPr lang="en-US" sz="2400" b="1" dirty="0">
                <a:latin typeface="Arial Narrow"/>
                <a:cs typeface="Arial Narrow"/>
              </a:rPr>
              <a:t>E. Apply it correctly.</a:t>
            </a:r>
            <a:r>
              <a:rPr lang="en-US" sz="2400" dirty="0">
                <a:latin typeface="Arial Narrow"/>
                <a:cs typeface="Arial Narrow"/>
              </a:rPr>
              <a:t> Do you apply God’s word correctly? Do you also allow God’s Spirit to apply correctly? Rebuke #5: “For the word of God is alive and active. </a:t>
            </a:r>
            <a:endParaRPr lang="en-US" sz="2400" dirty="0" smtClean="0">
              <a:latin typeface="Arial Narrow"/>
              <a:cs typeface="Arial Narrow"/>
            </a:endParaRPr>
          </a:p>
          <a:p>
            <a:r>
              <a:rPr lang="en-US" sz="2400" dirty="0" smtClean="0">
                <a:latin typeface="Arial Narrow"/>
                <a:cs typeface="Arial Narrow"/>
              </a:rPr>
              <a:t>Sharper </a:t>
            </a:r>
            <a:r>
              <a:rPr lang="en-US" sz="2400" dirty="0">
                <a:latin typeface="Arial Narrow"/>
                <a:cs typeface="Arial Narrow"/>
              </a:rPr>
              <a:t>than any double-edged sword, it penetrates even to dividing soul and spirit, joints and marrow; it judges the thoughts and attitudes of the heart”(Heb.4:12)</a:t>
            </a:r>
            <a:r>
              <a:rPr lang="en-US" sz="2400" dirty="0" smtClean="0">
                <a:latin typeface="Arial Narrow"/>
                <a:cs typeface="Arial Narrow"/>
              </a:rPr>
              <a:t>.</a:t>
            </a:r>
          </a:p>
        </p:txBody>
      </p:sp>
      <p:pic>
        <p:nvPicPr>
          <p:cNvPr id="3" name="Picture 2"/>
          <p:cNvPicPr>
            <a:picLocks noChangeAspect="1"/>
          </p:cNvPicPr>
          <p:nvPr/>
        </p:nvPicPr>
        <p:blipFill>
          <a:blip r:embed="rId3"/>
          <a:stretch>
            <a:fillRect/>
          </a:stretch>
        </p:blipFill>
        <p:spPr>
          <a:xfrm>
            <a:off x="4945920" y="474135"/>
            <a:ext cx="4198080" cy="4198080"/>
          </a:xfrm>
          <a:prstGeom prst="rect">
            <a:avLst/>
          </a:prstGeom>
        </p:spPr>
      </p:pic>
      <p:pic>
        <p:nvPicPr>
          <p:cNvPr id="9" name="Picture 8"/>
          <p:cNvPicPr>
            <a:picLocks noChangeAspect="1"/>
          </p:cNvPicPr>
          <p:nvPr/>
        </p:nvPicPr>
        <p:blipFill>
          <a:blip r:embed="rId4"/>
          <a:stretch>
            <a:fillRect/>
          </a:stretch>
        </p:blipFill>
        <p:spPr>
          <a:xfrm>
            <a:off x="4953001" y="508001"/>
            <a:ext cx="4191000" cy="6349999"/>
          </a:xfrm>
          <a:prstGeom prst="rect">
            <a:avLst/>
          </a:prstGeom>
        </p:spPr>
      </p:pic>
      <p:sp>
        <p:nvSpPr>
          <p:cNvPr id="2" name="TextBox 1"/>
          <p:cNvSpPr txBox="1"/>
          <p:nvPr/>
        </p:nvSpPr>
        <p:spPr>
          <a:xfrm>
            <a:off x="4097872" y="2555251"/>
            <a:ext cx="5046128" cy="461665"/>
          </a:xfrm>
          <a:prstGeom prst="rect">
            <a:avLst/>
          </a:prstGeom>
          <a:noFill/>
        </p:spPr>
        <p:txBody>
          <a:bodyPr wrap="square" rtlCol="0">
            <a:spAutoFit/>
          </a:bodyPr>
          <a:lstStyle/>
          <a:p>
            <a:r>
              <a:rPr lang="en-US" altLang="zh-CN" sz="2400" dirty="0" smtClean="0">
                <a:solidFill>
                  <a:srgbClr val="FF0000"/>
                </a:solidFill>
                <a:latin typeface="Arial Narrow"/>
                <a:ea typeface="华文细黑"/>
                <a:cs typeface="Arial Narrow"/>
              </a:rPr>
              <a:t>S</a:t>
            </a:r>
            <a:r>
              <a:rPr lang="zh-CN" altLang="en-US" sz="2400" dirty="0" smtClean="0">
                <a:solidFill>
                  <a:srgbClr val="FF0000"/>
                </a:solidFill>
                <a:latin typeface="华文细黑"/>
                <a:ea typeface="华文细黑"/>
                <a:cs typeface="华文细黑"/>
              </a:rPr>
              <a:t>经文</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写出一个对你有意义</a:t>
            </a:r>
            <a:r>
              <a:rPr lang="zh-CN" altLang="en-US" sz="2400" dirty="0">
                <a:solidFill>
                  <a:srgbClr val="FF0000"/>
                </a:solidFill>
                <a:latin typeface="华文细黑"/>
                <a:ea typeface="华文细黑"/>
                <a:cs typeface="华文细黑"/>
              </a:rPr>
              <a:t>的经文。</a:t>
            </a:r>
            <a:endParaRPr lang="en-US" sz="2400" dirty="0">
              <a:solidFill>
                <a:srgbClr val="FF0000"/>
              </a:solidFill>
              <a:latin typeface="华文细黑"/>
              <a:ea typeface="华文细黑"/>
              <a:cs typeface="华文细黑"/>
            </a:endParaRPr>
          </a:p>
        </p:txBody>
      </p:sp>
      <p:sp>
        <p:nvSpPr>
          <p:cNvPr id="10" name="TextBox 9"/>
          <p:cNvSpPr txBox="1"/>
          <p:nvPr/>
        </p:nvSpPr>
        <p:spPr>
          <a:xfrm>
            <a:off x="4080942" y="3774430"/>
            <a:ext cx="5774258" cy="461665"/>
          </a:xfrm>
          <a:prstGeom prst="rect">
            <a:avLst/>
          </a:prstGeom>
          <a:noFill/>
        </p:spPr>
        <p:txBody>
          <a:bodyPr wrap="square" rtlCol="0">
            <a:spAutoFit/>
          </a:bodyPr>
          <a:lstStyle/>
          <a:p>
            <a:r>
              <a:rPr lang="en-US" altLang="zh-CN" sz="2400" dirty="0">
                <a:solidFill>
                  <a:srgbClr val="FF0000"/>
                </a:solidFill>
                <a:latin typeface="Arial Narrow"/>
                <a:ea typeface="华文细黑"/>
                <a:cs typeface="Arial Narrow"/>
              </a:rPr>
              <a:t>O</a:t>
            </a:r>
            <a:r>
              <a:rPr lang="zh-CN" altLang="en-US" sz="2400" dirty="0" smtClean="0">
                <a:solidFill>
                  <a:srgbClr val="FF0000"/>
                </a:solidFill>
                <a:latin typeface="华文细黑"/>
                <a:ea typeface="华文细黑"/>
                <a:cs typeface="华文细黑"/>
              </a:rPr>
              <a:t>注目</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在这段经文你感兴趣的是什么</a:t>
            </a:r>
            <a:r>
              <a:rPr lang="en-US" altLang="zh-TW"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12" name="TextBox 11"/>
          <p:cNvSpPr txBox="1"/>
          <p:nvPr/>
        </p:nvSpPr>
        <p:spPr>
          <a:xfrm>
            <a:off x="4080942" y="4060892"/>
            <a:ext cx="5046128" cy="830997"/>
          </a:xfrm>
          <a:prstGeom prst="rect">
            <a:avLst/>
          </a:prstGeom>
          <a:noFill/>
        </p:spPr>
        <p:txBody>
          <a:bodyPr wrap="square" rtlCol="0">
            <a:spAutoFit/>
          </a:bodyPr>
          <a:lstStyle/>
          <a:p>
            <a:r>
              <a:rPr lang="en-US" altLang="zh-CN" sz="2400" dirty="0" smtClean="0">
                <a:solidFill>
                  <a:srgbClr val="FF0000"/>
                </a:solidFill>
                <a:latin typeface="Arial Narrow"/>
                <a:ea typeface="华文细黑"/>
                <a:cs typeface="Arial Narrow"/>
              </a:rPr>
              <a:t>A</a:t>
            </a:r>
            <a:r>
              <a:rPr lang="zh-CN" altLang="en-US" sz="2400" dirty="0" smtClean="0">
                <a:solidFill>
                  <a:srgbClr val="FF0000"/>
                </a:solidFill>
                <a:latin typeface="Arial Narrow"/>
                <a:ea typeface="华文细黑"/>
                <a:cs typeface="Arial Narrow"/>
              </a:rPr>
              <a:t>应用</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怎么能将这个经文应用于你</a:t>
            </a:r>
            <a:r>
              <a:rPr lang="zh-TW" altLang="en-US" sz="2400" dirty="0">
                <a:solidFill>
                  <a:srgbClr val="FF0000"/>
                </a:solidFill>
                <a:latin typeface="华文细黑"/>
                <a:ea typeface="华文细黑"/>
                <a:cs typeface="华文细黑"/>
              </a:rPr>
              <a:t>的生活</a:t>
            </a:r>
            <a:r>
              <a:rPr lang="zh-TW"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13" name="TextBox 12"/>
          <p:cNvSpPr txBox="1"/>
          <p:nvPr/>
        </p:nvSpPr>
        <p:spPr>
          <a:xfrm>
            <a:off x="4114814" y="5112121"/>
            <a:ext cx="5046128" cy="461665"/>
          </a:xfrm>
          <a:prstGeom prst="rect">
            <a:avLst/>
          </a:prstGeom>
          <a:noFill/>
        </p:spPr>
        <p:txBody>
          <a:bodyPr wrap="square" rtlCol="0">
            <a:spAutoFit/>
          </a:bodyPr>
          <a:lstStyle/>
          <a:p>
            <a:r>
              <a:rPr lang="en-US" altLang="zh-CN" sz="2400" dirty="0" smtClean="0">
                <a:solidFill>
                  <a:srgbClr val="FF0000"/>
                </a:solidFill>
                <a:latin typeface="Arial Narrow"/>
                <a:ea typeface="华文细黑"/>
                <a:cs typeface="Arial Narrow"/>
              </a:rPr>
              <a:t>S</a:t>
            </a:r>
            <a:r>
              <a:rPr lang="zh-CN" altLang="en-US" sz="2400" dirty="0" smtClean="0">
                <a:solidFill>
                  <a:srgbClr val="FF0000"/>
                </a:solidFill>
                <a:latin typeface="华文细黑"/>
                <a:ea typeface="华文细黑"/>
                <a:cs typeface="华文细黑"/>
              </a:rPr>
              <a:t>祷告</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回应神祷告</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2644883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96421"/>
            <a:ext cx="9137169" cy="3046988"/>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所以他们中间多有相信的。又有希利尼尊贵的妇女，男子也</a:t>
            </a:r>
            <a:r>
              <a:rPr lang="en-US" sz="2400" dirty="0" smtClean="0">
                <a:solidFill>
                  <a:srgbClr val="FF0000"/>
                </a:solidFill>
                <a:latin typeface="华文细黑"/>
                <a:ea typeface="华文细黑"/>
                <a:cs typeface="华文细黑"/>
              </a:rPr>
              <a:t>不少</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(17:12)</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相信圣经的</a:t>
            </a:r>
            <a:r>
              <a:rPr lang="zh-CN" altLang="en-US" sz="2400" b="1" dirty="0" smtClean="0">
                <a:solidFill>
                  <a:srgbClr val="FF0000"/>
                </a:solidFill>
                <a:latin typeface="华文细黑"/>
                <a:ea typeface="华文细黑"/>
                <a:cs typeface="华文细黑"/>
              </a:rPr>
              <a:t>默示</a:t>
            </a:r>
            <a:r>
              <a:rPr lang="zh-TW" altLang="en-US" sz="2400" b="1" dirty="0" smtClean="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你对圣经</a:t>
            </a:r>
            <a:r>
              <a:rPr lang="zh-CN" altLang="en-US" sz="2400" dirty="0" smtClean="0">
                <a:solidFill>
                  <a:srgbClr val="FF0000"/>
                </a:solidFill>
                <a:latin typeface="华文细黑"/>
                <a:ea typeface="华文细黑"/>
                <a:cs typeface="华文细黑"/>
              </a:rPr>
              <a:t>的默示</a:t>
            </a:r>
            <a:r>
              <a:rPr lang="zh-TW" altLang="en-US" sz="2400" dirty="0" smtClean="0">
                <a:solidFill>
                  <a:srgbClr val="FF0000"/>
                </a:solidFill>
                <a:latin typeface="华文细黑"/>
                <a:ea typeface="华文细黑"/>
                <a:cs typeface="华文细黑"/>
              </a:rPr>
              <a:t>有什么</a:t>
            </a:r>
            <a:r>
              <a:rPr lang="zh-TW" altLang="en-US" sz="2400" dirty="0">
                <a:solidFill>
                  <a:srgbClr val="FF0000"/>
                </a:solidFill>
                <a:latin typeface="华文细黑"/>
                <a:ea typeface="华文细黑"/>
                <a:cs typeface="华文细黑"/>
              </a:rPr>
              <a:t>看法？ 教义＃</a:t>
            </a:r>
            <a:r>
              <a:rPr lang="en-US" altLang="zh-TW" sz="2400" dirty="0" smtClean="0">
                <a:solidFill>
                  <a:srgbClr val="FF0000"/>
                </a:solidFill>
                <a:latin typeface="华文细黑"/>
                <a:ea typeface="华文细黑"/>
                <a:cs typeface="华文细黑"/>
              </a:rPr>
              <a:t>1</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圣经都是神所默</a:t>
            </a:r>
            <a:r>
              <a:rPr lang="en-US" sz="2400" dirty="0" smtClean="0">
                <a:solidFill>
                  <a:srgbClr val="FF0000"/>
                </a:solidFill>
                <a:latin typeface="华文细黑"/>
                <a:ea typeface="华文细黑"/>
                <a:cs typeface="华文细黑"/>
              </a:rPr>
              <a:t>示</a:t>
            </a:r>
            <a:r>
              <a:rPr lang="zh-CN" altLang="en-US" sz="2400" dirty="0" smtClean="0">
                <a:solidFill>
                  <a:srgbClr val="FF0000"/>
                </a:solidFill>
                <a:latin typeface="华文细黑"/>
                <a:ea typeface="华文细黑"/>
                <a:cs typeface="华文细黑"/>
              </a:rPr>
              <a:t>的</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提后</a:t>
            </a:r>
            <a:r>
              <a:rPr lang="en-US" altLang="zh-CN" sz="2400" dirty="0" smtClean="0">
                <a:solidFill>
                  <a:srgbClr val="FF0000"/>
                </a:solidFill>
                <a:latin typeface="华文细黑"/>
                <a:ea typeface="华文细黑"/>
                <a:cs typeface="华文细黑"/>
              </a:rPr>
              <a:t>3:16</a:t>
            </a:r>
            <a:r>
              <a:rPr lang="en-US" altLang="zh-CN" sz="2400" dirty="0">
                <a:solidFill>
                  <a:srgbClr val="FF0000"/>
                </a:solidFill>
                <a:latin typeface="华文细黑"/>
                <a:ea typeface="华文细黑"/>
                <a:cs typeface="华文细黑"/>
              </a:rPr>
              <a:t>a</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因为预言从来没有出于人意的，乃是人被圣灵感动说出神的话</a:t>
            </a:r>
            <a:r>
              <a:rPr lang="en-US" sz="2400" dirty="0" smtClean="0">
                <a:solidFill>
                  <a:srgbClr val="FF0000"/>
                </a:solidFill>
                <a:latin typeface="华文细黑"/>
                <a:ea typeface="华文细黑"/>
                <a:cs typeface="华文细黑"/>
              </a:rPr>
              <a:t>来</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彼后</a:t>
            </a:r>
            <a:r>
              <a:rPr lang="en-US" altLang="zh-CN" sz="2400" dirty="0" smtClean="0">
                <a:solidFill>
                  <a:srgbClr val="FF0000"/>
                </a:solidFill>
                <a:latin typeface="华文细黑"/>
                <a:ea typeface="华文细黑"/>
                <a:cs typeface="华文细黑"/>
              </a:rPr>
              <a:t>1:21)</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相信圣经是无错误的</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你对圣经无</a:t>
            </a:r>
            <a:r>
              <a:rPr lang="zh-CN" altLang="en-US" sz="2400" dirty="0">
                <a:solidFill>
                  <a:srgbClr val="FF0000"/>
                </a:solidFill>
                <a:latin typeface="华文细黑"/>
                <a:ea typeface="华文细黑"/>
                <a:cs typeface="华文细黑"/>
              </a:rPr>
              <a:t>错</a:t>
            </a:r>
            <a:r>
              <a:rPr lang="zh-CN" altLang="en-US" sz="2400" dirty="0" smtClean="0">
                <a:solidFill>
                  <a:srgbClr val="FF0000"/>
                </a:solidFill>
                <a:latin typeface="华文细黑"/>
                <a:ea typeface="华文细黑"/>
                <a:cs typeface="华文细黑"/>
              </a:rPr>
              <a:t>误</a:t>
            </a:r>
            <a:r>
              <a:rPr lang="zh-CN" altLang="en-US" sz="2400" dirty="0">
                <a:solidFill>
                  <a:srgbClr val="FF0000"/>
                </a:solidFill>
                <a:latin typeface="华文细黑"/>
                <a:ea typeface="华文细黑"/>
                <a:cs typeface="华文细黑"/>
              </a:rPr>
              <a:t>的信仰是什么？ 教义＃</a:t>
            </a:r>
            <a:r>
              <a:rPr lang="en-US" altLang="zh-CN" sz="2400" dirty="0" smtClean="0">
                <a:solidFill>
                  <a:srgbClr val="FF0000"/>
                </a:solidFill>
                <a:latin typeface="华文细黑"/>
                <a:ea typeface="华文细黑"/>
                <a:cs typeface="华文细黑"/>
              </a:rPr>
              <a:t>2</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神的言语…他的言语，你不可加添。恐怕他责备你，你就显为说谎言</a:t>
            </a:r>
            <a:r>
              <a:rPr 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箴</a:t>
            </a:r>
            <a:r>
              <a:rPr lang="en-US" altLang="zh-CN" sz="2400" dirty="0" smtClean="0">
                <a:solidFill>
                  <a:srgbClr val="FF0000"/>
                </a:solidFill>
                <a:latin typeface="华文细黑"/>
                <a:ea typeface="华文细黑"/>
                <a:cs typeface="华文细黑"/>
              </a:rPr>
              <a:t>30:5-6)</a:t>
            </a:r>
            <a:r>
              <a:rPr lang="zh-CN" altLang="en-US" sz="2400" dirty="0" smtClean="0">
                <a:solidFill>
                  <a:srgbClr val="FF0000"/>
                </a:solidFill>
                <a:latin typeface="华文细黑"/>
                <a:ea typeface="华文细黑"/>
                <a:cs typeface="华文细黑"/>
              </a:rPr>
              <a:t>。</a:t>
            </a:r>
            <a:endParaRPr lang="en-US" altLang="zh-CN" sz="2000" dirty="0" smtClean="0">
              <a:solidFill>
                <a:srgbClr val="FF0000"/>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三。相信圣经。</a:t>
            </a:r>
            <a:r>
              <a:rPr lang="en-US" altLang="zh-CN" sz="2800" b="1" dirty="0">
                <a:latin typeface="Arial Narrow"/>
                <a:cs typeface="Arial Narrow"/>
              </a:rPr>
              <a:t>3</a:t>
            </a:r>
            <a:r>
              <a:rPr lang="en-US" sz="2800" b="1" dirty="0" smtClean="0">
                <a:latin typeface="Arial Narrow"/>
                <a:cs typeface="Arial Narrow"/>
              </a:rPr>
              <a:t>. </a:t>
            </a:r>
            <a:r>
              <a:rPr lang="en-US" sz="2800" b="1" dirty="0">
                <a:latin typeface="Arial Narrow"/>
                <a:cs typeface="Arial Narrow"/>
              </a:rPr>
              <a:t>Believe the </a:t>
            </a:r>
            <a:r>
              <a:rPr lang="en-US" sz="2800" b="1" dirty="0" smtClean="0">
                <a:latin typeface="Arial Narrow"/>
                <a:cs typeface="Arial Narrow"/>
              </a:rPr>
              <a:t>Bible. </a:t>
            </a:r>
            <a:endParaRPr lang="en-US" sz="2800" b="1" dirty="0">
              <a:latin typeface="Arial Narrow"/>
              <a:cs typeface="Arial Narrow"/>
            </a:endParaRPr>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7" name="Rectangle 6"/>
          <p:cNvSpPr/>
          <p:nvPr/>
        </p:nvSpPr>
        <p:spPr>
          <a:xfrm>
            <a:off x="4808" y="3276930"/>
            <a:ext cx="9156126" cy="3416320"/>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As a </a:t>
            </a:r>
            <a:r>
              <a:rPr lang="en-US" sz="2400" dirty="0" err="1">
                <a:latin typeface="Arial Narrow"/>
                <a:cs typeface="Arial Narrow"/>
              </a:rPr>
              <a:t>result,many</a:t>
            </a:r>
            <a:r>
              <a:rPr lang="en-US" sz="2400" dirty="0">
                <a:latin typeface="Arial Narrow"/>
                <a:cs typeface="Arial Narrow"/>
              </a:rPr>
              <a:t> of them </a:t>
            </a:r>
            <a:r>
              <a:rPr lang="en-US" sz="2400" dirty="0" err="1">
                <a:latin typeface="Arial Narrow"/>
                <a:cs typeface="Arial Narrow"/>
              </a:rPr>
              <a:t>believed,as</a:t>
            </a:r>
            <a:r>
              <a:rPr lang="en-US" sz="2400" dirty="0">
                <a:latin typeface="Arial Narrow"/>
                <a:cs typeface="Arial Narrow"/>
              </a:rPr>
              <a:t> did also a number of prominent Greek women and many Greek men”(17:12)</a:t>
            </a:r>
          </a:p>
          <a:p>
            <a:r>
              <a:rPr lang="en-US" sz="2400" b="1" dirty="0">
                <a:latin typeface="Arial Narrow"/>
                <a:cs typeface="Arial Narrow"/>
              </a:rPr>
              <a:t>A. Believe the Bible is inspired.</a:t>
            </a:r>
            <a:r>
              <a:rPr lang="en-US" sz="2400" dirty="0">
                <a:latin typeface="Arial Narrow"/>
                <a:cs typeface="Arial Narrow"/>
              </a:rPr>
              <a:t> What is your belief about Bible inspiration? Doctrine #1: “All Scripture is God-breathed…”(2Ti3:16a). </a:t>
            </a:r>
            <a:r>
              <a:rPr lang="en-US" sz="2400" dirty="0" smtClean="0">
                <a:latin typeface="Arial Narrow"/>
                <a:cs typeface="Arial Narrow"/>
              </a:rPr>
              <a:t>“</a:t>
            </a:r>
            <a:r>
              <a:rPr lang="en-US" sz="2400" dirty="0">
                <a:latin typeface="Arial Narrow"/>
                <a:cs typeface="Arial Narrow"/>
              </a:rPr>
              <a:t>For prophecy never had its origin in the human will, but prophets, though human, spoke from God as they were carried along by the Holy Spirit”(2Pet.1:21).</a:t>
            </a:r>
          </a:p>
          <a:p>
            <a:r>
              <a:rPr lang="en-US" sz="2400" b="1" dirty="0">
                <a:latin typeface="Arial Narrow"/>
                <a:cs typeface="Arial Narrow"/>
              </a:rPr>
              <a:t>B. Believe the Bible is inerrant.</a:t>
            </a:r>
            <a:r>
              <a:rPr lang="en-US" sz="2400" dirty="0">
                <a:latin typeface="Arial Narrow"/>
                <a:cs typeface="Arial Narrow"/>
              </a:rPr>
              <a:t> What is your belief about Bible inerrancy? Doctrine #2: “Every word of God is flawless…Do not add to his words, or he will rebuke you and prove you a liar”(Pr.30:5-6).</a:t>
            </a:r>
          </a:p>
        </p:txBody>
      </p:sp>
    </p:spTree>
    <p:extLst>
      <p:ext uri="{BB962C8B-B14F-4D97-AF65-F5344CB8AC3E}">
        <p14:creationId xmlns:p14="http://schemas.microsoft.com/office/powerpoint/2010/main" val="28292820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568064"/>
            <a:ext cx="9175083" cy="2677656"/>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相信圣经是</a:t>
            </a:r>
            <a:r>
              <a:rPr lang="zh-CN" altLang="en-US" sz="2400" b="1" dirty="0" smtClean="0">
                <a:solidFill>
                  <a:srgbClr val="FF0000"/>
                </a:solidFill>
                <a:latin typeface="华文细黑"/>
                <a:ea typeface="华文细黑"/>
                <a:cs typeface="华文细黑"/>
              </a:rPr>
              <a:t>与我们</a:t>
            </a:r>
            <a:r>
              <a:rPr lang="zh-CN" altLang="en-US" sz="2400" b="1" dirty="0" smtClean="0">
                <a:solidFill>
                  <a:srgbClr val="FF0000"/>
                </a:solidFill>
                <a:latin typeface="华文细黑"/>
                <a:ea typeface="华文细黑"/>
                <a:cs typeface="华文细黑"/>
              </a:rPr>
              <a:t>相关</a:t>
            </a:r>
            <a:r>
              <a:rPr lang="zh-CN" altLang="en-US" sz="2400" b="1" dirty="0">
                <a:solidFill>
                  <a:srgbClr val="FF0000"/>
                </a:solidFill>
                <a:latin typeface="华文细黑"/>
                <a:ea typeface="华文细黑"/>
                <a:cs typeface="华文细黑"/>
              </a:rPr>
              <a:t>的。 </a:t>
            </a:r>
            <a:r>
              <a:rPr lang="zh-CN" altLang="en-US" sz="2400" dirty="0" smtClean="0">
                <a:solidFill>
                  <a:srgbClr val="FF0000"/>
                </a:solidFill>
                <a:latin typeface="华文细黑"/>
                <a:ea typeface="华文细黑"/>
                <a:cs typeface="华文细黑"/>
              </a:rPr>
              <a:t>你对圣经</a:t>
            </a:r>
            <a:r>
              <a:rPr lang="zh-CN" altLang="en-US" sz="2400" dirty="0" smtClean="0">
                <a:solidFill>
                  <a:srgbClr val="FF0000"/>
                </a:solidFill>
                <a:latin typeface="华文细黑"/>
                <a:ea typeface="华文细黑"/>
                <a:cs typeface="华文细黑"/>
              </a:rPr>
              <a:t>与我们相关</a:t>
            </a:r>
            <a:r>
              <a:rPr lang="zh-CN" altLang="en-US" sz="2400" dirty="0" smtClean="0">
                <a:solidFill>
                  <a:srgbClr val="FF0000"/>
                </a:solidFill>
                <a:latin typeface="华文细黑"/>
                <a:ea typeface="华文细黑"/>
                <a:cs typeface="华文细黑"/>
              </a:rPr>
              <a:t>有什么</a:t>
            </a:r>
            <a:r>
              <a:rPr lang="zh-CN" altLang="en-US" sz="2400" dirty="0">
                <a:solidFill>
                  <a:srgbClr val="FF0000"/>
                </a:solidFill>
                <a:latin typeface="华文细黑"/>
                <a:ea typeface="华文细黑"/>
                <a:cs typeface="华文细黑"/>
              </a:rPr>
              <a:t>看法？ 教义＃</a:t>
            </a:r>
            <a:r>
              <a:rPr lang="en-US" altLang="zh-CN" sz="2400" dirty="0" smtClean="0">
                <a:solidFill>
                  <a:srgbClr val="FF0000"/>
                </a:solidFill>
                <a:latin typeface="华文细黑"/>
                <a:ea typeface="华文细黑"/>
                <a:cs typeface="华文细黑"/>
              </a:rPr>
              <a:t>3</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于</a:t>
            </a:r>
            <a:r>
              <a:rPr lang="en-US" sz="2400" dirty="0">
                <a:solidFill>
                  <a:srgbClr val="FF0000"/>
                </a:solidFill>
                <a:latin typeface="华文细黑"/>
                <a:ea typeface="华文细黑"/>
                <a:cs typeface="华文细黑"/>
              </a:rPr>
              <a:t>教训，督责，使人归正，教导人学义，都是有益的。叫属神的人得以完全，预备行各样的</a:t>
            </a:r>
            <a:r>
              <a:rPr lang="en-US" sz="2400" dirty="0" smtClean="0">
                <a:solidFill>
                  <a:srgbClr val="FF0000"/>
                </a:solidFill>
                <a:latin typeface="华文细黑"/>
                <a:ea typeface="华文细黑"/>
                <a:cs typeface="华文细黑"/>
              </a:rPr>
              <a:t>善事</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提后</a:t>
            </a:r>
            <a:r>
              <a:rPr lang="en-US" altLang="zh-CN" sz="2400" dirty="0" smtClean="0">
                <a:solidFill>
                  <a:srgbClr val="FF0000"/>
                </a:solidFill>
                <a:latin typeface="华文细黑"/>
                <a:ea typeface="华文细黑"/>
                <a:cs typeface="华文细黑"/>
              </a:rPr>
              <a:t>3:16b-17)</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D</a:t>
            </a:r>
            <a:r>
              <a:rPr lang="zh-CN" altLang="en-US" sz="2400" b="1" dirty="0">
                <a:solidFill>
                  <a:srgbClr val="FF0000"/>
                </a:solidFill>
                <a:latin typeface="华文细黑"/>
                <a:ea typeface="华文细黑"/>
                <a:cs typeface="华文细黑"/>
              </a:rPr>
              <a:t>。相信圣经是真实的。 </a:t>
            </a:r>
            <a:r>
              <a:rPr lang="zh-CN" altLang="en-US" sz="2400" dirty="0">
                <a:solidFill>
                  <a:srgbClr val="FF0000"/>
                </a:solidFill>
                <a:latin typeface="华文细黑"/>
                <a:ea typeface="华文细黑"/>
                <a:cs typeface="华文细黑"/>
              </a:rPr>
              <a:t>你对圣经真理的信仰是什么？ 教义＃</a:t>
            </a:r>
            <a:r>
              <a:rPr lang="en-US" altLang="zh-CN" sz="2400" dirty="0" smtClean="0">
                <a:solidFill>
                  <a:srgbClr val="FF0000"/>
                </a:solidFill>
                <a:latin typeface="华文细黑"/>
                <a:ea typeface="华文细黑"/>
                <a:cs typeface="华文细黑"/>
              </a:rPr>
              <a:t>4</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求你用真理使他们成圣。你的道就是</a:t>
            </a:r>
            <a:r>
              <a:rPr lang="en-US" sz="2400" dirty="0" smtClean="0">
                <a:solidFill>
                  <a:srgbClr val="FF0000"/>
                </a:solidFill>
                <a:latin typeface="华文细黑"/>
                <a:ea typeface="华文细黑"/>
                <a:cs typeface="华文细黑"/>
              </a:rPr>
              <a:t>真理</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a:t>
            </a:r>
            <a:r>
              <a:rPr lang="en-US" altLang="zh-CN" sz="2400" dirty="0" smtClean="0">
                <a:solidFill>
                  <a:srgbClr val="FF0000"/>
                </a:solidFill>
                <a:latin typeface="华文细黑"/>
                <a:ea typeface="华文细黑"/>
                <a:cs typeface="华文细黑"/>
              </a:rPr>
              <a:t>17:17)</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E</a:t>
            </a:r>
            <a:r>
              <a:rPr lang="zh-CN" altLang="en-US" sz="2400" b="1" dirty="0">
                <a:solidFill>
                  <a:srgbClr val="FF0000"/>
                </a:solidFill>
                <a:latin typeface="华文细黑"/>
                <a:ea typeface="华文细黑"/>
                <a:cs typeface="华文细黑"/>
              </a:rPr>
              <a:t>。相信圣经是永恒的。 </a:t>
            </a:r>
            <a:r>
              <a:rPr lang="zh-CN" altLang="en-US" sz="2400" dirty="0">
                <a:solidFill>
                  <a:srgbClr val="FF0000"/>
                </a:solidFill>
                <a:latin typeface="华文细黑"/>
                <a:ea typeface="华文细黑"/>
                <a:cs typeface="华文细黑"/>
              </a:rPr>
              <a:t>你对圣经的永恒有什么看法？ 教义＃</a:t>
            </a:r>
            <a:r>
              <a:rPr lang="en-US" altLang="zh-CN" sz="2400" dirty="0" smtClean="0">
                <a:solidFill>
                  <a:srgbClr val="FF0000"/>
                </a:solidFill>
                <a:latin typeface="华文细黑"/>
                <a:ea typeface="华文细黑"/>
                <a:cs typeface="华文细黑"/>
              </a:rPr>
              <a:t>5</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耶和华阿，你的话安定在天，直到</a:t>
            </a:r>
            <a:r>
              <a:rPr lang="en-US" sz="2400" dirty="0" smtClean="0">
                <a:solidFill>
                  <a:srgbClr val="FF0000"/>
                </a:solidFill>
                <a:latin typeface="华文细黑"/>
                <a:ea typeface="华文细黑"/>
                <a:cs typeface="华文细黑"/>
              </a:rPr>
              <a:t>永远</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诗</a:t>
            </a:r>
            <a:r>
              <a:rPr lang="en-US" altLang="zh-CN" sz="2400" dirty="0" smtClean="0">
                <a:solidFill>
                  <a:srgbClr val="FF0000"/>
                </a:solidFill>
                <a:latin typeface="华文细黑"/>
                <a:ea typeface="华文细黑"/>
                <a:cs typeface="华文细黑"/>
              </a:rPr>
              <a:t>119:89)</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三。相信圣经。</a:t>
            </a:r>
            <a:r>
              <a:rPr lang="en-US" altLang="zh-CN" sz="2800" b="1" dirty="0">
                <a:latin typeface="Arial Narrow"/>
                <a:cs typeface="Arial Narrow"/>
              </a:rPr>
              <a:t>3</a:t>
            </a:r>
            <a:r>
              <a:rPr lang="en-US" sz="2800" b="1" dirty="0">
                <a:latin typeface="Arial Narrow"/>
                <a:cs typeface="Arial Narrow"/>
              </a:rPr>
              <a:t>. Believe the Bible. </a:t>
            </a:r>
          </a:p>
        </p:txBody>
      </p:sp>
      <p:sp>
        <p:nvSpPr>
          <p:cNvPr id="6" name="TextBox 5"/>
          <p:cNvSpPr txBox="1"/>
          <p:nvPr/>
        </p:nvSpPr>
        <p:spPr>
          <a:xfrm>
            <a:off x="8440694" y="1575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
        <p:nvSpPr>
          <p:cNvPr id="7" name="Rectangle 6"/>
          <p:cNvSpPr/>
          <p:nvPr/>
        </p:nvSpPr>
        <p:spPr>
          <a:xfrm>
            <a:off x="6831" y="3079584"/>
            <a:ext cx="9137169" cy="3785652"/>
          </a:xfrm>
          <a:prstGeom prst="rect">
            <a:avLst/>
          </a:prstGeom>
        </p:spPr>
        <p:txBody>
          <a:bodyPr wrap="square">
            <a:spAutoFit/>
          </a:bodyPr>
          <a:lstStyle/>
          <a:p>
            <a:r>
              <a:rPr lang="en-US" sz="2400" b="1" dirty="0">
                <a:latin typeface="Arial Narrow"/>
                <a:cs typeface="Arial Narrow"/>
              </a:rPr>
              <a:t>C. Believe the Bible is relevant.</a:t>
            </a:r>
            <a:r>
              <a:rPr lang="en-US" sz="2400" dirty="0">
                <a:latin typeface="Arial Narrow"/>
                <a:cs typeface="Arial Narrow"/>
              </a:rPr>
              <a:t> What is your belief about Bible relevancy? Doctrine #3: “And is useful for teaching, rebuking, correcting and training in righteousness, so that the servant of God</a:t>
            </a:r>
            <a:r>
              <a:rPr lang="en-US" sz="2400" baseline="30000" dirty="0">
                <a:latin typeface="Arial Narrow"/>
                <a:cs typeface="Arial Narrow"/>
              </a:rPr>
              <a:t> </a:t>
            </a:r>
            <a:r>
              <a:rPr lang="en-US" sz="2400" dirty="0">
                <a:latin typeface="Arial Narrow"/>
                <a:cs typeface="Arial Narrow"/>
              </a:rPr>
              <a:t>may be </a:t>
            </a:r>
            <a:r>
              <a:rPr lang="en-US" sz="2400" dirty="0" smtClean="0">
                <a:latin typeface="Arial Narrow"/>
                <a:cs typeface="Arial Narrow"/>
              </a:rPr>
              <a:t>thoroughly </a:t>
            </a:r>
            <a:r>
              <a:rPr lang="en-US" sz="2400" dirty="0">
                <a:latin typeface="Arial Narrow"/>
                <a:cs typeface="Arial Narrow"/>
              </a:rPr>
              <a:t>equipped for every good work</a:t>
            </a:r>
            <a:r>
              <a:rPr lang="en-US" sz="2400" dirty="0" smtClean="0">
                <a:latin typeface="Arial Narrow"/>
                <a:cs typeface="Arial Narrow"/>
              </a:rPr>
              <a:t>”(</a:t>
            </a:r>
            <a:r>
              <a:rPr lang="en-US" sz="2400" dirty="0">
                <a:latin typeface="Arial Narrow"/>
                <a:cs typeface="Arial Narrow"/>
              </a:rPr>
              <a:t>2Tim.3:16b-17). </a:t>
            </a:r>
          </a:p>
          <a:p>
            <a:r>
              <a:rPr lang="en-US" sz="2400" b="1" dirty="0">
                <a:latin typeface="Arial Narrow"/>
                <a:cs typeface="Arial Narrow"/>
              </a:rPr>
              <a:t>D. Believe the Bible is true.</a:t>
            </a:r>
            <a:r>
              <a:rPr lang="en-US" sz="2400" dirty="0">
                <a:latin typeface="Arial Narrow"/>
                <a:cs typeface="Arial Narrow"/>
              </a:rPr>
              <a:t> What is your belief about </a:t>
            </a:r>
            <a:endParaRPr lang="en-US" sz="2400" dirty="0" smtClean="0">
              <a:latin typeface="Arial Narrow"/>
              <a:cs typeface="Arial Narrow"/>
            </a:endParaRPr>
          </a:p>
          <a:p>
            <a:r>
              <a:rPr lang="en-US" sz="2400" dirty="0" smtClean="0">
                <a:latin typeface="Arial Narrow"/>
                <a:cs typeface="Arial Narrow"/>
              </a:rPr>
              <a:t>Bible </a:t>
            </a:r>
            <a:r>
              <a:rPr lang="en-US" sz="2400" dirty="0">
                <a:latin typeface="Arial Narrow"/>
                <a:cs typeface="Arial Narrow"/>
              </a:rPr>
              <a:t>truth? Doctrine #4:“Sanctify them by</a:t>
            </a:r>
            <a:r>
              <a:rPr lang="en-US" sz="2400" baseline="30000" dirty="0">
                <a:latin typeface="Arial Narrow"/>
                <a:cs typeface="Arial Narrow"/>
              </a:rPr>
              <a:t> </a:t>
            </a:r>
            <a:r>
              <a:rPr lang="en-US" sz="2400" dirty="0">
                <a:latin typeface="Arial Narrow"/>
                <a:cs typeface="Arial Narrow"/>
              </a:rPr>
              <a:t>the </a:t>
            </a:r>
            <a:r>
              <a:rPr lang="en-US" sz="2400" dirty="0" err="1">
                <a:latin typeface="Arial Narrow"/>
                <a:cs typeface="Arial Narrow"/>
              </a:rPr>
              <a:t>truth;your</a:t>
            </a:r>
            <a:r>
              <a:rPr lang="en-US" sz="2400" dirty="0">
                <a:latin typeface="Arial Narrow"/>
                <a:cs typeface="Arial Narrow"/>
              </a:rPr>
              <a:t> </a:t>
            </a:r>
            <a:endParaRPr lang="en-US" sz="2400" dirty="0" smtClean="0">
              <a:latin typeface="Arial Narrow"/>
              <a:cs typeface="Arial Narrow"/>
            </a:endParaRPr>
          </a:p>
          <a:p>
            <a:r>
              <a:rPr lang="en-US" sz="2400" dirty="0" smtClean="0">
                <a:latin typeface="Arial Narrow"/>
                <a:cs typeface="Arial Narrow"/>
              </a:rPr>
              <a:t>word </a:t>
            </a:r>
            <a:r>
              <a:rPr lang="en-US" sz="2400" dirty="0">
                <a:latin typeface="Arial Narrow"/>
                <a:cs typeface="Arial Narrow"/>
              </a:rPr>
              <a:t>is truth”(Jn17:17)</a:t>
            </a:r>
          </a:p>
          <a:p>
            <a:r>
              <a:rPr lang="en-US" sz="2400" b="1" dirty="0">
                <a:latin typeface="Arial Narrow"/>
                <a:cs typeface="Arial Narrow"/>
              </a:rPr>
              <a:t>E. Believe the Bible is eternal.</a:t>
            </a:r>
            <a:r>
              <a:rPr lang="en-US" sz="2400" dirty="0">
                <a:latin typeface="Arial Narrow"/>
                <a:cs typeface="Arial Narrow"/>
              </a:rPr>
              <a:t> What is your belief about </a:t>
            </a:r>
            <a:endParaRPr lang="en-US" sz="2400" dirty="0" smtClean="0">
              <a:latin typeface="Arial Narrow"/>
              <a:cs typeface="Arial Narrow"/>
            </a:endParaRPr>
          </a:p>
          <a:p>
            <a:r>
              <a:rPr lang="en-US" sz="2400" dirty="0" smtClean="0">
                <a:latin typeface="Arial Narrow"/>
                <a:cs typeface="Arial Narrow"/>
              </a:rPr>
              <a:t>eternality </a:t>
            </a:r>
            <a:r>
              <a:rPr lang="en-US" sz="2400" dirty="0">
                <a:latin typeface="Arial Narrow"/>
                <a:cs typeface="Arial Narrow"/>
              </a:rPr>
              <a:t>of Bible? Doctrine #5</a:t>
            </a:r>
            <a:r>
              <a:rPr lang="en-US" sz="2400" dirty="0" smtClean="0">
                <a:latin typeface="Arial Narrow"/>
                <a:cs typeface="Arial Narrow"/>
              </a:rPr>
              <a:t>:“</a:t>
            </a:r>
            <a:r>
              <a:rPr lang="en-US" sz="2400" dirty="0">
                <a:latin typeface="Arial Narrow"/>
                <a:cs typeface="Arial Narrow"/>
              </a:rPr>
              <a:t>Your </a:t>
            </a:r>
            <a:r>
              <a:rPr lang="en-US" sz="2400" dirty="0" err="1">
                <a:latin typeface="Arial Narrow"/>
                <a:cs typeface="Arial Narrow"/>
              </a:rPr>
              <a:t>word</a:t>
            </a:r>
            <a:r>
              <a:rPr lang="en-US" sz="2400" dirty="0" err="1" smtClean="0">
                <a:latin typeface="Arial Narrow"/>
                <a:cs typeface="Arial Narrow"/>
              </a:rPr>
              <a:t>,Lord,is</a:t>
            </a:r>
            <a:r>
              <a:rPr lang="en-US" sz="2400" dirty="0" smtClean="0">
                <a:latin typeface="Arial Narrow"/>
                <a:cs typeface="Arial Narrow"/>
              </a:rPr>
              <a:t> </a:t>
            </a:r>
            <a:r>
              <a:rPr lang="en-US" sz="2400" dirty="0">
                <a:latin typeface="Arial Narrow"/>
                <a:cs typeface="Arial Narrow"/>
              </a:rPr>
              <a:t>eternal; </a:t>
            </a:r>
            <a:endParaRPr lang="en-US" sz="2400" dirty="0" smtClean="0">
              <a:latin typeface="Arial Narrow"/>
              <a:cs typeface="Arial Narrow"/>
            </a:endParaRPr>
          </a:p>
          <a:p>
            <a:r>
              <a:rPr lang="en-US" sz="2400" dirty="0" smtClean="0">
                <a:latin typeface="Arial Narrow"/>
                <a:cs typeface="Arial Narrow"/>
              </a:rPr>
              <a:t>it </a:t>
            </a:r>
            <a:r>
              <a:rPr lang="en-US" sz="2400" dirty="0">
                <a:latin typeface="Arial Narrow"/>
                <a:cs typeface="Arial Narrow"/>
              </a:rPr>
              <a:t>stands firm in the heavens”(</a:t>
            </a:r>
            <a:r>
              <a:rPr lang="en-US" sz="2400" dirty="0" smtClean="0">
                <a:latin typeface="Arial Narrow"/>
                <a:cs typeface="Arial Narrow"/>
              </a:rPr>
              <a:t>Ps119</a:t>
            </a:r>
            <a:r>
              <a:rPr lang="en-US" sz="2400" dirty="0">
                <a:latin typeface="Arial Narrow"/>
                <a:cs typeface="Arial Narrow"/>
              </a:rPr>
              <a:t>:89).</a:t>
            </a:r>
          </a:p>
        </p:txBody>
      </p:sp>
      <p:pic>
        <p:nvPicPr>
          <p:cNvPr id="2" name="Picture 1"/>
          <p:cNvPicPr>
            <a:picLocks noChangeAspect="1"/>
          </p:cNvPicPr>
          <p:nvPr/>
        </p:nvPicPr>
        <p:blipFill>
          <a:blip r:embed="rId3"/>
          <a:stretch>
            <a:fillRect/>
          </a:stretch>
        </p:blipFill>
        <p:spPr>
          <a:xfrm>
            <a:off x="6570132" y="4284132"/>
            <a:ext cx="2573867" cy="2573867"/>
          </a:xfrm>
          <a:prstGeom prst="rect">
            <a:avLst/>
          </a:prstGeom>
        </p:spPr>
      </p:pic>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568064"/>
            <a:ext cx="9175083" cy="1200328"/>
          </a:xfrm>
          <a:prstGeom prst="rect">
            <a:avLst/>
          </a:prstGeom>
        </p:spPr>
        <p:txBody>
          <a:bodyPr wrap="square">
            <a:spAutoFit/>
          </a:bodyPr>
          <a:lstStyle/>
          <a:p>
            <a:r>
              <a:rPr lang="en-US" sz="2400" dirty="0" smtClean="0">
                <a:solidFill>
                  <a:srgbClr val="FF0000"/>
                </a:solidFill>
                <a:latin typeface="华文细黑"/>
                <a:ea typeface="华文细黑"/>
                <a:cs typeface="华文细黑"/>
              </a:rPr>
              <a:t>“</a:t>
            </a:r>
            <a:r>
              <a:rPr lang="en-US" sz="2400" dirty="0">
                <a:solidFill>
                  <a:srgbClr val="FF0000"/>
                </a:solidFill>
              </a:rPr>
              <a:t>但帖撒罗尼迦的犹太人，知道保罗又在庇哩亚传神的道，也就往那里去，耸</a:t>
            </a:r>
            <a:r>
              <a:rPr lang="en-US" sz="2400" dirty="0">
                <a:solidFill>
                  <a:srgbClr val="FF0000"/>
                </a:solidFill>
                <a:latin typeface="华文细黑"/>
                <a:ea typeface="华文细黑"/>
                <a:cs typeface="华文细黑"/>
              </a:rPr>
              <a:t>动搅扰</a:t>
            </a:r>
            <a:r>
              <a:rPr lang="en-US" sz="2400" dirty="0" smtClean="0">
                <a:solidFill>
                  <a:srgbClr val="FF0000"/>
                </a:solidFill>
                <a:latin typeface="华文细黑"/>
                <a:ea typeface="华文细黑"/>
                <a:cs typeface="华文细黑"/>
              </a:rPr>
              <a:t>众人</a:t>
            </a:r>
            <a:r>
              <a:rPr lang="zh-TW"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(17:</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3)</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那些分散的人，往各处去</a:t>
            </a:r>
            <a:r>
              <a:rPr lang="en-US" sz="2400" dirty="0" smtClean="0">
                <a:solidFill>
                  <a:srgbClr val="FF0000"/>
                </a:solidFill>
                <a:latin typeface="华文细黑"/>
                <a:ea typeface="华文细黑"/>
                <a:cs typeface="华文细黑"/>
              </a:rPr>
              <a:t>传道</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(8:4)</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a:t>
            </a:r>
            <a:r>
              <a:rPr lang="zh-CN" altLang="en-US" sz="2800" b="1" dirty="0" smtClean="0">
                <a:solidFill>
                  <a:srgbClr val="FF0000"/>
                </a:solidFill>
                <a:latin typeface="华文细黑"/>
                <a:ea typeface="华文细黑"/>
                <a:cs typeface="华文细黑"/>
              </a:rPr>
              <a:t>。讲圣经。</a:t>
            </a:r>
            <a:r>
              <a:rPr lang="en-US" sz="2800" b="1" dirty="0">
                <a:latin typeface="Arial Narrow"/>
                <a:cs typeface="Arial Narrow"/>
              </a:rPr>
              <a:t>4. Preach the </a:t>
            </a:r>
            <a:r>
              <a:rPr lang="en-US" sz="2800" b="1" dirty="0" smtClean="0">
                <a:latin typeface="Arial Narrow"/>
                <a:cs typeface="Arial Narrow"/>
              </a:rPr>
              <a:t>Bible.</a:t>
            </a:r>
            <a:r>
              <a:rPr lang="en-US" sz="2800" dirty="0" smtClean="0">
                <a:latin typeface="Arial Narrow"/>
                <a:cs typeface="Arial Narrow"/>
              </a:rPr>
              <a:t> </a:t>
            </a:r>
            <a:endParaRPr lang="en-US" sz="2800" b="1" dirty="0">
              <a:latin typeface="Arial Narrow"/>
              <a:cs typeface="Arial Narrow"/>
            </a:endParaRPr>
          </a:p>
        </p:txBody>
      </p:sp>
      <p:sp>
        <p:nvSpPr>
          <p:cNvPr id="6" name="TextBox 5"/>
          <p:cNvSpPr txBox="1"/>
          <p:nvPr/>
        </p:nvSpPr>
        <p:spPr>
          <a:xfrm>
            <a:off x="8440694" y="1575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
        <p:nvSpPr>
          <p:cNvPr id="7" name="Rectangle 6"/>
          <p:cNvSpPr/>
          <p:nvPr/>
        </p:nvSpPr>
        <p:spPr>
          <a:xfrm>
            <a:off x="6831" y="1700660"/>
            <a:ext cx="3422169" cy="3785652"/>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But when the Jews in Thessalonica learned that Paul was preaching the word of God at </a:t>
            </a:r>
            <a:r>
              <a:rPr lang="en-US" sz="2400" dirty="0" err="1">
                <a:latin typeface="Arial Narrow"/>
                <a:cs typeface="Arial Narrow"/>
              </a:rPr>
              <a:t>Berea,some</a:t>
            </a:r>
            <a:r>
              <a:rPr lang="en-US" sz="2400" dirty="0">
                <a:latin typeface="Arial Narrow"/>
                <a:cs typeface="Arial Narrow"/>
              </a:rPr>
              <a:t> of them went there </a:t>
            </a:r>
            <a:r>
              <a:rPr lang="en-US" sz="2400" dirty="0" err="1">
                <a:latin typeface="Arial Narrow"/>
                <a:cs typeface="Arial Narrow"/>
              </a:rPr>
              <a:t>too,agitating</a:t>
            </a:r>
            <a:r>
              <a:rPr lang="en-US" sz="2400" dirty="0">
                <a:latin typeface="Arial Narrow"/>
                <a:cs typeface="Arial Narrow"/>
              </a:rPr>
              <a:t> the crowds and stirring them up”(Ac17:13).“Those who had </a:t>
            </a:r>
            <a:r>
              <a:rPr lang="en-US" sz="2400" dirty="0" smtClean="0">
                <a:latin typeface="Arial Narrow"/>
                <a:cs typeface="Arial Narrow"/>
              </a:rPr>
              <a:t>been scattered</a:t>
            </a:r>
            <a:r>
              <a:rPr lang="en-US" sz="2400" dirty="0">
                <a:latin typeface="Arial Narrow"/>
                <a:cs typeface="Arial Narrow"/>
              </a:rPr>
              <a:t> </a:t>
            </a:r>
            <a:endParaRPr lang="en-US" sz="2400" dirty="0" smtClean="0">
              <a:latin typeface="Arial Narrow"/>
              <a:cs typeface="Arial Narrow"/>
            </a:endParaRPr>
          </a:p>
          <a:p>
            <a:r>
              <a:rPr lang="en-US" sz="2400" dirty="0" smtClean="0">
                <a:latin typeface="Arial Narrow"/>
                <a:cs typeface="Arial Narrow"/>
              </a:rPr>
              <a:t>preached </a:t>
            </a:r>
            <a:r>
              <a:rPr lang="en-US" sz="2400" dirty="0">
                <a:latin typeface="Arial Narrow"/>
                <a:cs typeface="Arial Narrow"/>
              </a:rPr>
              <a:t>the word </a:t>
            </a:r>
            <a:endParaRPr lang="en-US" sz="2400" dirty="0" smtClean="0">
              <a:latin typeface="Arial Narrow"/>
              <a:cs typeface="Arial Narrow"/>
            </a:endParaRPr>
          </a:p>
          <a:p>
            <a:r>
              <a:rPr lang="en-US" sz="2400" dirty="0" smtClean="0">
                <a:latin typeface="Arial Narrow"/>
                <a:cs typeface="Arial Narrow"/>
              </a:rPr>
              <a:t>wherever </a:t>
            </a:r>
            <a:r>
              <a:rPr lang="en-US" sz="2400" dirty="0">
                <a:latin typeface="Arial Narrow"/>
                <a:cs typeface="Arial Narrow"/>
              </a:rPr>
              <a:t>they went” (8:4)</a:t>
            </a:r>
            <a:r>
              <a:rPr lang="en-US" sz="2400" dirty="0" smtClean="0">
                <a:latin typeface="Arial Narrow"/>
                <a:cs typeface="Arial Narrow"/>
              </a:rPr>
              <a:t>.</a:t>
            </a:r>
            <a:endParaRPr lang="en-US" sz="2400" dirty="0">
              <a:latin typeface="Arial Narrow"/>
              <a:cs typeface="Arial Narrow"/>
            </a:endParaRPr>
          </a:p>
        </p:txBody>
      </p:sp>
      <p:pic>
        <p:nvPicPr>
          <p:cNvPr id="3" name="Picture 2"/>
          <p:cNvPicPr>
            <a:picLocks noChangeAspect="1"/>
          </p:cNvPicPr>
          <p:nvPr/>
        </p:nvPicPr>
        <p:blipFill>
          <a:blip r:embed="rId3"/>
          <a:stretch>
            <a:fillRect/>
          </a:stretch>
        </p:blipFill>
        <p:spPr>
          <a:xfrm>
            <a:off x="3429000" y="1422400"/>
            <a:ext cx="5715000" cy="5435600"/>
          </a:xfrm>
          <a:prstGeom prst="rect">
            <a:avLst/>
          </a:prstGeom>
        </p:spPr>
      </p:pic>
    </p:spTree>
    <p:extLst>
      <p:ext uri="{BB962C8B-B14F-4D97-AF65-F5344CB8AC3E}">
        <p14:creationId xmlns:p14="http://schemas.microsoft.com/office/powerpoint/2010/main" val="24600874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568064"/>
            <a:ext cx="9175083" cy="267765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当时弟兄们便打发保罗往海边去。西拉和提摩太仍住在庇哩亚。送保罗的人带他到了雅典。既领了保罗的命，叫西拉和提摩太速速到他这里来，就回去</a:t>
            </a:r>
            <a:r>
              <a:rPr lang="en-US" sz="2400" dirty="0" smtClean="0">
                <a:solidFill>
                  <a:srgbClr val="FF0000"/>
                </a:solidFill>
                <a:latin typeface="华文细黑"/>
                <a:ea typeface="华文细黑"/>
                <a:cs typeface="华文细黑"/>
              </a:rPr>
              <a:t>了</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(17:14-15</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老师教</a:t>
            </a:r>
            <a:r>
              <a:rPr lang="zh-CN" altLang="en-US" sz="2400" dirty="0" smtClean="0">
                <a:solidFill>
                  <a:srgbClr val="FF0000"/>
                </a:solidFill>
                <a:latin typeface="华文细黑"/>
                <a:ea typeface="华文细黑"/>
                <a:cs typeface="华文细黑"/>
              </a:rPr>
              <a:t>导</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然而主的仆人不可争竞，只要温温和和的待众人，善于</a:t>
            </a:r>
            <a:r>
              <a:rPr lang="en-US" sz="2400" dirty="0" smtClean="0">
                <a:solidFill>
                  <a:srgbClr val="FF0000"/>
                </a:solidFill>
                <a:latin typeface="华文细黑"/>
                <a:ea typeface="华文细黑"/>
                <a:cs typeface="华文细黑"/>
              </a:rPr>
              <a:t>教导…</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提后</a:t>
            </a:r>
            <a:r>
              <a:rPr lang="en-US" altLang="zh-CN" sz="2400" dirty="0" smtClean="0">
                <a:solidFill>
                  <a:srgbClr val="FF0000"/>
                </a:solidFill>
                <a:latin typeface="华文细黑"/>
                <a:ea typeface="华文细黑"/>
                <a:cs typeface="华文细黑"/>
              </a:rPr>
              <a:t>2:24)</a:t>
            </a:r>
            <a:r>
              <a:rPr lang="zh-CN" alt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r>
              <a:rPr lang="en-US"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长老</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牧师教导。</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作监督的，必须无可指责… 善于</a:t>
            </a:r>
            <a:r>
              <a:rPr lang="en-US" sz="2400" dirty="0" smtClean="0">
                <a:solidFill>
                  <a:srgbClr val="FF0000"/>
                </a:solidFill>
                <a:latin typeface="华文细黑"/>
                <a:ea typeface="华文细黑"/>
                <a:cs typeface="华文细黑"/>
              </a:rPr>
              <a:t>教导</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提前</a:t>
            </a:r>
            <a:r>
              <a:rPr lang="en-US" altLang="zh-CN" sz="2400" dirty="0" smtClean="0">
                <a:solidFill>
                  <a:srgbClr val="FF0000"/>
                </a:solidFill>
                <a:latin typeface="华文细黑"/>
                <a:ea typeface="华文细黑"/>
                <a:cs typeface="华文细黑"/>
              </a:rPr>
              <a:t>3:2)</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有牧师和</a:t>
            </a:r>
            <a:r>
              <a:rPr lang="en-US" sz="2400" dirty="0" smtClean="0">
                <a:solidFill>
                  <a:srgbClr val="FF0000"/>
                </a:solidFill>
                <a:latin typeface="华文细黑"/>
                <a:ea typeface="华文细黑"/>
                <a:cs typeface="华文细黑"/>
              </a:rPr>
              <a:t>教师</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弗</a:t>
            </a:r>
            <a:r>
              <a:rPr lang="en-US" altLang="zh-CN" sz="2400" dirty="0" smtClean="0">
                <a:solidFill>
                  <a:srgbClr val="FF0000"/>
                </a:solidFill>
                <a:latin typeface="华文细黑"/>
                <a:ea typeface="华文细黑"/>
                <a:cs typeface="华文细黑"/>
              </a:rPr>
              <a:t>4:11)</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五。教导圣经。</a:t>
            </a:r>
            <a:r>
              <a:rPr lang="en-US" sz="2800" b="1" dirty="0">
                <a:latin typeface="Arial Narrow"/>
                <a:cs typeface="Arial Narrow"/>
              </a:rPr>
              <a:t>5. Teach the Bible.</a:t>
            </a:r>
            <a:r>
              <a:rPr lang="en-US" sz="2800" dirty="0">
                <a:latin typeface="Arial Narrow"/>
                <a:cs typeface="Arial Narrow"/>
              </a:rPr>
              <a:t> </a:t>
            </a:r>
            <a:endParaRPr lang="en-US" sz="2800" b="1" dirty="0">
              <a:latin typeface="Arial Narrow"/>
              <a:cs typeface="Arial Narrow"/>
            </a:endParaRPr>
          </a:p>
        </p:txBody>
      </p:sp>
      <p:sp>
        <p:nvSpPr>
          <p:cNvPr id="6" name="TextBox 5"/>
          <p:cNvSpPr txBox="1"/>
          <p:nvPr/>
        </p:nvSpPr>
        <p:spPr>
          <a:xfrm>
            <a:off x="8440694" y="1575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
        <p:nvSpPr>
          <p:cNvPr id="7" name="Rectangle 6"/>
          <p:cNvSpPr/>
          <p:nvPr/>
        </p:nvSpPr>
        <p:spPr>
          <a:xfrm>
            <a:off x="6831" y="3136771"/>
            <a:ext cx="9156126" cy="2677656"/>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The believers immediately sent Paul to the coast, but Silas and Timothy stayed at Berea. Those who escorted Paul brought him to Athens and then left with instructions for Silas and Timothy to join him as soon as possible”(Ac.17:14-15). </a:t>
            </a:r>
            <a:r>
              <a:rPr lang="en-US" sz="2400" b="1" dirty="0" err="1" smtClean="0">
                <a:latin typeface="Arial Narrow"/>
                <a:cs typeface="Arial Narrow"/>
              </a:rPr>
              <a:t>A.Teachers</a:t>
            </a:r>
            <a:r>
              <a:rPr lang="en-US" sz="2400" b="1" dirty="0" smtClean="0">
                <a:latin typeface="Arial Narrow"/>
                <a:cs typeface="Arial Narrow"/>
              </a:rPr>
              <a:t> teach. </a:t>
            </a:r>
            <a:r>
              <a:rPr lang="en-US" sz="2400" dirty="0" smtClean="0">
                <a:latin typeface="Arial Narrow"/>
                <a:cs typeface="Arial Narrow"/>
              </a:rPr>
              <a:t>“</a:t>
            </a:r>
            <a:r>
              <a:rPr lang="en-US" sz="2400" dirty="0">
                <a:latin typeface="Arial Narrow"/>
                <a:cs typeface="Arial Narrow"/>
              </a:rPr>
              <a:t>And the Lord’s servant must not be quarrelsome but must be kind to </a:t>
            </a:r>
            <a:r>
              <a:rPr lang="en-US" sz="2400" dirty="0" smtClean="0">
                <a:latin typeface="Arial Narrow"/>
                <a:cs typeface="Arial Narrow"/>
              </a:rPr>
              <a:t>everyone</a:t>
            </a:r>
            <a:r>
              <a:rPr lang="en-US" sz="2400" dirty="0">
                <a:latin typeface="Arial Narrow"/>
                <a:cs typeface="Arial Narrow"/>
              </a:rPr>
              <a:t>, able to teach…”(2Tim.2:24)</a:t>
            </a:r>
            <a:r>
              <a:rPr lang="en-US" sz="2400" dirty="0" smtClean="0">
                <a:latin typeface="Arial Narrow"/>
                <a:cs typeface="Arial Narrow"/>
              </a:rPr>
              <a:t>.</a:t>
            </a:r>
          </a:p>
          <a:p>
            <a:r>
              <a:rPr lang="en-US" sz="2400" b="1" dirty="0" err="1" smtClean="0">
                <a:latin typeface="Arial Narrow"/>
                <a:cs typeface="Arial Narrow"/>
              </a:rPr>
              <a:t>B.Elders</a:t>
            </a:r>
            <a:r>
              <a:rPr lang="en-US" sz="2400" b="1" dirty="0" smtClean="0">
                <a:latin typeface="Arial Narrow"/>
                <a:cs typeface="Arial Narrow"/>
              </a:rPr>
              <a:t>/Pastors teach</a:t>
            </a:r>
            <a:r>
              <a:rPr lang="en-US" sz="2400" dirty="0" smtClean="0">
                <a:latin typeface="Arial Narrow"/>
                <a:cs typeface="Arial Narrow"/>
              </a:rPr>
              <a:t>. “Overseer </a:t>
            </a:r>
            <a:r>
              <a:rPr lang="en-US" sz="2400" dirty="0">
                <a:latin typeface="Arial Narrow"/>
                <a:cs typeface="Arial Narrow"/>
              </a:rPr>
              <a:t>is to be above </a:t>
            </a:r>
            <a:r>
              <a:rPr lang="en-US" sz="2400" dirty="0" smtClean="0">
                <a:latin typeface="Arial Narrow"/>
                <a:cs typeface="Arial Narrow"/>
              </a:rPr>
              <a:t>reproach…</a:t>
            </a:r>
            <a:r>
              <a:rPr lang="en-US" sz="2400" dirty="0">
                <a:latin typeface="Arial Narrow"/>
                <a:cs typeface="Arial Narrow"/>
              </a:rPr>
              <a:t> able to teach…</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1Tim.3:2)</a:t>
            </a:r>
            <a:r>
              <a:rPr lang="en-US" sz="2400" dirty="0" smtClean="0">
                <a:latin typeface="Arial Narrow"/>
                <a:cs typeface="Arial Narrow"/>
              </a:rPr>
              <a:t>. </a:t>
            </a:r>
            <a:r>
              <a:rPr lang="en-US" sz="2400" dirty="0">
                <a:latin typeface="Arial Narrow"/>
                <a:cs typeface="Arial Narrow"/>
              </a:rPr>
              <a:t>“The pastors and teachers”(Eph.4:11). </a:t>
            </a:r>
          </a:p>
        </p:txBody>
      </p:sp>
    </p:spTree>
    <p:extLst>
      <p:ext uri="{BB962C8B-B14F-4D97-AF65-F5344CB8AC3E}">
        <p14:creationId xmlns:p14="http://schemas.microsoft.com/office/powerpoint/2010/main" val="834170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9" name="Rectangle 8"/>
          <p:cNvSpPr/>
          <p:nvPr/>
        </p:nvSpPr>
        <p:spPr>
          <a:xfrm>
            <a:off x="-16934" y="305047"/>
            <a:ext cx="9160934" cy="2677656"/>
          </a:xfrm>
          <a:prstGeom prst="rect">
            <a:avLst/>
          </a:prstGeom>
        </p:spPr>
        <p:txBody>
          <a:bodyPr wrap="square">
            <a:spAutoFit/>
          </a:bodyPr>
          <a:lstStyle/>
          <a:p>
            <a:r>
              <a:rPr lang="zh-CN" altLang="en-US" sz="2400" dirty="0">
                <a:solidFill>
                  <a:srgbClr val="FF0000"/>
                </a:solidFill>
                <a:latin typeface="华文细黑"/>
                <a:ea typeface="华文细黑"/>
                <a:cs typeface="华文细黑"/>
              </a:rPr>
              <a:t>为什么贝雷亚人更高贵？ 因为他们接受，研究，相信，传讲和教导圣经。 你是圣经基督徒吗？ 我们是圣经教会吗？ 圣经在你的日常</a:t>
            </a:r>
            <a:r>
              <a:rPr lang="zh-CN" altLang="en-US" sz="2400" dirty="0" smtClean="0">
                <a:solidFill>
                  <a:srgbClr val="FF0000"/>
                </a:solidFill>
                <a:latin typeface="华文细黑"/>
                <a:ea typeface="华文细黑"/>
                <a:cs typeface="华文细黑"/>
              </a:rPr>
              <a:t>生活中</a:t>
            </a:r>
            <a:r>
              <a:rPr lang="zh-CN" altLang="en-US" sz="2400" dirty="0" smtClean="0">
                <a:solidFill>
                  <a:srgbClr val="FF0000"/>
                </a:solidFill>
                <a:latin typeface="华文细黑"/>
                <a:ea typeface="华文细黑"/>
                <a:cs typeface="华文细黑"/>
              </a:rPr>
              <a:t>占</a:t>
            </a:r>
            <a:r>
              <a:rPr lang="zh-CN" altLang="en-US" sz="2400" dirty="0" smtClean="0">
                <a:solidFill>
                  <a:srgbClr val="FF0000"/>
                </a:solidFill>
                <a:latin typeface="华文细黑"/>
                <a:ea typeface="华文细黑"/>
                <a:cs typeface="华文细黑"/>
              </a:rPr>
              <a:t>什么</a:t>
            </a:r>
            <a:r>
              <a:rPr lang="zh-CN" altLang="en-US" sz="2400" dirty="0" smtClean="0">
                <a:solidFill>
                  <a:srgbClr val="FF0000"/>
                </a:solidFill>
                <a:latin typeface="华文细黑"/>
                <a:ea typeface="华文细黑"/>
                <a:cs typeface="华文细黑"/>
              </a:rPr>
              <a:t>地位</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圣经在教会中有什么部分</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Why </a:t>
            </a:r>
            <a:r>
              <a:rPr lang="en-US" sz="2400" dirty="0">
                <a:latin typeface="Arial Narrow"/>
                <a:cs typeface="Arial Narrow"/>
              </a:rPr>
              <a:t>were those in Berea more noble? Because they received, studied, believed, preached, and taught the Bible. Are you a Bible Christian? Are we a Bible Church? What part does the Bible have in your daily life? What part does the Bible have in the church? </a:t>
            </a:r>
          </a:p>
        </p:txBody>
      </p:sp>
      <p:pic>
        <p:nvPicPr>
          <p:cNvPr id="2" name="Picture 1"/>
          <p:cNvPicPr>
            <a:picLocks noChangeAspect="1"/>
          </p:cNvPicPr>
          <p:nvPr/>
        </p:nvPicPr>
        <p:blipFill>
          <a:blip r:embed="rId3"/>
          <a:stretch>
            <a:fillRect/>
          </a:stretch>
        </p:blipFill>
        <p:spPr>
          <a:xfrm>
            <a:off x="1079500" y="3200400"/>
            <a:ext cx="6985000" cy="3810000"/>
          </a:xfrm>
          <a:prstGeom prst="rect">
            <a:avLst/>
          </a:prstGeom>
        </p:spPr>
      </p:pic>
    </p:spTree>
    <p:extLst>
      <p:ext uri="{BB962C8B-B14F-4D97-AF65-F5344CB8AC3E}">
        <p14:creationId xmlns:p14="http://schemas.microsoft.com/office/powerpoint/2010/main" val="3403238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7</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9" name="Rectangle 8"/>
          <p:cNvSpPr/>
          <p:nvPr/>
        </p:nvSpPr>
        <p:spPr>
          <a:xfrm>
            <a:off x="-16934" y="321980"/>
            <a:ext cx="9160934" cy="1569660"/>
          </a:xfrm>
          <a:prstGeom prst="rect">
            <a:avLst/>
          </a:prstGeom>
        </p:spPr>
        <p:txBody>
          <a:bodyPr wrap="square">
            <a:spAutoFit/>
          </a:bodyPr>
          <a:lstStyle/>
          <a:p>
            <a:r>
              <a:rPr lang="zh-CN" altLang="en-US" sz="2400" dirty="0">
                <a:solidFill>
                  <a:srgbClr val="FF0000"/>
                </a:solidFill>
                <a:latin typeface="华文细黑"/>
                <a:ea typeface="华文细黑"/>
                <a:cs typeface="华文细黑"/>
              </a:rPr>
              <a:t>讲述圣经在中国的真实故事</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en-US" sz="2400" dirty="0">
                <a:solidFill>
                  <a:srgbClr val="FF0000"/>
                </a:solidFill>
                <a:latin typeface="华文细黑"/>
                <a:ea typeface="华文细黑"/>
                <a:cs typeface="华文细黑"/>
              </a:rPr>
              <a:t> 我最珍贵的财产是</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Tell </a:t>
            </a:r>
            <a:r>
              <a:rPr lang="en-US" sz="2400" dirty="0">
                <a:latin typeface="Arial Narrow"/>
                <a:cs typeface="Arial Narrow"/>
              </a:rPr>
              <a:t>the true story of the Bible in China. </a:t>
            </a:r>
            <a:endParaRPr lang="en-US" sz="2400" dirty="0" smtClean="0">
              <a:latin typeface="Arial Narrow"/>
              <a:cs typeface="Arial Narrow"/>
            </a:endParaRPr>
          </a:p>
          <a:p>
            <a:r>
              <a:rPr lang="en-US" sz="2400" dirty="0">
                <a:latin typeface="Arial Narrow"/>
                <a:cs typeface="Arial Narrow"/>
              </a:rPr>
              <a:t>My most prized possession is</a:t>
            </a:r>
            <a:r>
              <a:rPr lang="en-US" sz="2400" dirty="0" smtClean="0">
                <a:latin typeface="Arial Narrow"/>
                <a:cs typeface="Arial Narrow"/>
              </a:rPr>
              <a:t>…</a:t>
            </a:r>
            <a:endParaRPr lang="en-US" sz="2400" dirty="0">
              <a:latin typeface="Arial Narrow"/>
              <a:cs typeface="Arial Narrow"/>
            </a:endParaRPr>
          </a:p>
        </p:txBody>
      </p:sp>
      <p:pic>
        <p:nvPicPr>
          <p:cNvPr id="8" name="Picture 7"/>
          <p:cNvPicPr>
            <a:picLocks noChangeAspect="1"/>
          </p:cNvPicPr>
          <p:nvPr/>
        </p:nvPicPr>
        <p:blipFill>
          <a:blip r:embed="rId3"/>
          <a:stretch>
            <a:fillRect/>
          </a:stretch>
        </p:blipFill>
        <p:spPr>
          <a:xfrm>
            <a:off x="-16934" y="1874707"/>
            <a:ext cx="7620000" cy="4279900"/>
          </a:xfrm>
          <a:prstGeom prst="rect">
            <a:avLst/>
          </a:prstGeom>
        </p:spPr>
      </p:pic>
      <p:pic>
        <p:nvPicPr>
          <p:cNvPr id="11" name="Picture 10"/>
          <p:cNvPicPr>
            <a:picLocks noChangeAspect="1"/>
          </p:cNvPicPr>
          <p:nvPr/>
        </p:nvPicPr>
        <p:blipFill>
          <a:blip r:embed="rId4"/>
          <a:stretch>
            <a:fillRect/>
          </a:stretch>
        </p:blipFill>
        <p:spPr>
          <a:xfrm>
            <a:off x="3428999" y="1862669"/>
            <a:ext cx="5727319" cy="4295489"/>
          </a:xfrm>
          <a:prstGeom prst="rect">
            <a:avLst/>
          </a:prstGeom>
        </p:spPr>
      </p:pic>
      <p:sp>
        <p:nvSpPr>
          <p:cNvPr id="10" name="TextBox 9"/>
          <p:cNvSpPr txBox="1"/>
          <p:nvPr/>
        </p:nvSpPr>
        <p:spPr>
          <a:xfrm>
            <a:off x="3115738" y="688035"/>
            <a:ext cx="6040580" cy="461665"/>
          </a:xfrm>
          <a:prstGeom prst="rect">
            <a:avLst/>
          </a:prstGeom>
          <a:noFill/>
        </p:spPr>
        <p:txBody>
          <a:bodyPr wrap="square" rtlCol="0">
            <a:spAutoFit/>
          </a:bodyPr>
          <a:lstStyle/>
          <a:p>
            <a:r>
              <a:rPr lang="zh-CN" altLang="en-US" sz="2400" dirty="0" smtClean="0">
                <a:solidFill>
                  <a:srgbClr val="FF0000"/>
                </a:solidFill>
                <a:latin typeface="华文细黑"/>
                <a:ea typeface="华文细黑"/>
                <a:cs typeface="华文细黑"/>
              </a:rPr>
              <a:t>圣经，因为它告诉我如何被拯救和</a:t>
            </a:r>
            <a:r>
              <a:rPr lang="zh-CN" altLang="en-US" sz="2400" dirty="0">
                <a:solidFill>
                  <a:srgbClr val="FF0000"/>
                </a:solidFill>
                <a:latin typeface="华文细黑"/>
                <a:ea typeface="华文细黑"/>
                <a:cs typeface="华文细黑"/>
              </a:rPr>
              <a:t>如何</a:t>
            </a:r>
            <a:r>
              <a:rPr lang="zh-CN" altLang="en-US" sz="2400" dirty="0" smtClean="0">
                <a:solidFill>
                  <a:srgbClr val="FF0000"/>
                </a:solidFill>
                <a:latin typeface="华文细黑"/>
                <a:ea typeface="华文细黑"/>
                <a:cs typeface="华文细黑"/>
              </a:rPr>
              <a:t>生活</a:t>
            </a:r>
            <a:r>
              <a:rPr lang="zh-CN" altLang="zh-CN" sz="2400" dirty="0">
                <a:solidFill>
                  <a:srgbClr val="FF0000"/>
                </a:solidFill>
                <a:latin typeface="华文细黑"/>
                <a:ea typeface="华文细黑"/>
                <a:cs typeface="华文细黑"/>
              </a:rPr>
              <a:t>。</a:t>
            </a:r>
            <a:endParaRPr lang="en-US" sz="2400" dirty="0"/>
          </a:p>
        </p:txBody>
      </p:sp>
      <p:sp>
        <p:nvSpPr>
          <p:cNvPr id="13" name="TextBox 12"/>
          <p:cNvSpPr txBox="1"/>
          <p:nvPr/>
        </p:nvSpPr>
        <p:spPr>
          <a:xfrm>
            <a:off x="3285077" y="1418865"/>
            <a:ext cx="5871241" cy="461665"/>
          </a:xfrm>
          <a:prstGeom prst="rect">
            <a:avLst/>
          </a:prstGeom>
          <a:noFill/>
        </p:spPr>
        <p:txBody>
          <a:bodyPr wrap="square" rtlCol="0">
            <a:spAutoFit/>
          </a:bodyPr>
          <a:lstStyle/>
          <a:p>
            <a:r>
              <a:rPr lang="en-US" sz="2400" dirty="0" smtClean="0">
                <a:latin typeface="Arial Narrow"/>
                <a:cs typeface="Arial Narrow"/>
              </a:rPr>
              <a:t>Bible, because </a:t>
            </a:r>
            <a:r>
              <a:rPr lang="en-US" sz="2400" dirty="0">
                <a:latin typeface="Arial Narrow"/>
                <a:cs typeface="Arial Narrow"/>
              </a:rPr>
              <a:t>it tells me how to be saved </a:t>
            </a:r>
            <a:r>
              <a:rPr lang="en-US" sz="2400" dirty="0" smtClean="0">
                <a:latin typeface="Arial Narrow"/>
                <a:cs typeface="Arial Narrow"/>
              </a:rPr>
              <a:t>and </a:t>
            </a:r>
            <a:r>
              <a:rPr lang="en-US" sz="2400" dirty="0">
                <a:latin typeface="Arial Narrow"/>
                <a:cs typeface="Arial Narrow"/>
              </a:rPr>
              <a:t>live. </a:t>
            </a:r>
          </a:p>
        </p:txBody>
      </p:sp>
      <p:sp>
        <p:nvSpPr>
          <p:cNvPr id="12" name="TextBox 11"/>
          <p:cNvSpPr txBox="1"/>
          <p:nvPr/>
        </p:nvSpPr>
        <p:spPr>
          <a:xfrm>
            <a:off x="1" y="6158158"/>
            <a:ext cx="9156317" cy="830997"/>
          </a:xfrm>
          <a:prstGeom prst="rect">
            <a:avLst/>
          </a:prstGeom>
          <a:noFill/>
        </p:spPr>
        <p:txBody>
          <a:bodyPr wrap="square" rtlCol="0">
            <a:spAutoFit/>
          </a:bodyPr>
          <a:lstStyle/>
          <a:p>
            <a:r>
              <a:rPr lang="en-US" sz="2400" dirty="0">
                <a:latin typeface="Arial Narrow"/>
                <a:cs typeface="Arial Narrow"/>
                <a:hlinkClick r:id="rId5"/>
              </a:rPr>
              <a:t>https://www.youtube.com/watch?v=CkXDcdMNE</a:t>
            </a:r>
            <a:r>
              <a:rPr lang="en-US" sz="2400">
                <a:latin typeface="Arial Narrow"/>
                <a:cs typeface="Arial Narrow"/>
                <a:hlinkClick r:id="rId5"/>
              </a:rPr>
              <a:t>-</a:t>
            </a:r>
            <a:r>
              <a:rPr lang="en-US" sz="2400" smtClean="0">
                <a:latin typeface="Arial Narrow"/>
                <a:cs typeface="Arial Narrow"/>
                <a:hlinkClick r:id="rId5"/>
              </a:rPr>
              <a:t>I</a:t>
            </a:r>
            <a:endParaRPr lang="en-US" sz="2400" smtClean="0">
              <a:latin typeface="Arial Narrow"/>
              <a:cs typeface="Arial Narrow"/>
            </a:endParaRPr>
          </a:p>
          <a:p>
            <a:endParaRPr lang="en-US" sz="2400" dirty="0">
              <a:latin typeface="Arial Narrow"/>
              <a:cs typeface="Arial Narrow"/>
            </a:endParaRPr>
          </a:p>
        </p:txBody>
      </p:sp>
    </p:spTree>
    <p:extLst>
      <p:ext uri="{BB962C8B-B14F-4D97-AF65-F5344CB8AC3E}">
        <p14:creationId xmlns:p14="http://schemas.microsoft.com/office/powerpoint/2010/main" val="4126507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94730"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基督建造祂的教会（基督的灵借着使徒在作工）。</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圣灵的指挥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控制和赋权的事工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创立和加强了教会，并使它成长</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三</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从耶稣的</a:t>
            </a:r>
            <a:r>
              <a:rPr lang="zh-CN" altLang="en-US" sz="2400" dirty="0">
                <a:solidFill>
                  <a:srgbClr val="FF0000"/>
                </a:solidFill>
                <a:latin typeface="华文细黑"/>
                <a:ea typeface="华文细黑"/>
                <a:cs typeface="华文细黑"/>
              </a:rPr>
              <a:t>事工</a:t>
            </a:r>
            <a:r>
              <a:rPr lang="zh-TW" altLang="en-US" sz="2400" dirty="0">
                <a:solidFill>
                  <a:srgbClr val="FF0000"/>
                </a:solidFill>
                <a:latin typeface="华文细黑"/>
                <a:ea typeface="华文细黑"/>
                <a:cs typeface="华文细黑"/>
              </a:rPr>
              <a:t>到使徒的</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从以色列作神的见证</a:t>
            </a:r>
            <a:r>
              <a:rPr lang="zh-CN" altLang="en-US" sz="2400" dirty="0">
                <a:solidFill>
                  <a:srgbClr val="FF0000"/>
                </a:solidFill>
                <a:latin typeface="华文细黑"/>
                <a:ea typeface="华文细黑"/>
                <a:cs typeface="华文细黑"/>
              </a:rPr>
              <a:t>到教会作神</a:t>
            </a:r>
            <a:r>
              <a:rPr lang="zh-TW" altLang="en-US" sz="2400" dirty="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a:t>
            </a:r>
            <a:r>
              <a:rPr lang="en-US" altLang="zh-TW"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a:solidFill>
                  <a:srgbClr val="FF0000"/>
                </a:solidFill>
                <a:latin typeface="华文细黑"/>
                <a:ea typeface="华文细黑"/>
                <a:cs typeface="华文细黑"/>
              </a:rPr>
              <a:t>了。</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显示大使命</a:t>
            </a:r>
            <a:r>
              <a:rPr lang="zh-CN" altLang="en-US" sz="2400" dirty="0">
                <a:solidFill>
                  <a:srgbClr val="FF0000"/>
                </a:solidFill>
                <a:latin typeface="华文细黑"/>
                <a:ea typeface="华文细黑"/>
                <a:cs typeface="华文细黑"/>
              </a:rPr>
              <a:t>得以遵行</a:t>
            </a:r>
            <a:r>
              <a:rPr lang="en-US" altLang="zh-TW" sz="2400" dirty="0">
                <a:solidFill>
                  <a:srgbClr val="FF0000"/>
                </a:solidFill>
                <a:latin typeface="华文细黑"/>
                <a:ea typeface="华文细黑"/>
                <a:cs typeface="华文细黑"/>
              </a:rPr>
              <a:t>(1:8)</a:t>
            </a:r>
            <a:r>
              <a:rPr lang="zh-TW" altLang="en-US" sz="2400" dirty="0">
                <a:solidFill>
                  <a:srgbClr val="FF0000"/>
                </a:solidFill>
                <a:latin typeface="华文细黑"/>
                <a:ea typeface="华文细黑"/>
                <a:cs typeface="华文细黑"/>
              </a:rPr>
              <a:t>从证人到耶路撒冷</a:t>
            </a:r>
            <a:r>
              <a:rPr lang="en-US" altLang="zh-TW"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到</a:t>
            </a:r>
            <a:r>
              <a:rPr lang="zh-TW" altLang="en-US" sz="2400" dirty="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(8-12)</a:t>
            </a:r>
            <a:r>
              <a:rPr lang="zh-CN" altLang="en-US" sz="2400" dirty="0">
                <a:solidFill>
                  <a:srgbClr val="FF0000"/>
                </a:solidFill>
                <a:latin typeface="华文细黑"/>
                <a:ea typeface="华文细黑"/>
                <a:cs typeface="华文细黑"/>
              </a:rPr>
              <a:t>并到</a:t>
            </a:r>
            <a:r>
              <a:rPr lang="zh-TW" altLang="en-US" sz="2400" dirty="0">
                <a:solidFill>
                  <a:srgbClr val="FF0000"/>
                </a:solidFill>
                <a:latin typeface="华文细黑"/>
                <a:ea typeface="华文细黑"/>
                <a:cs typeface="华文细黑"/>
              </a:rPr>
              <a:t>地</a:t>
            </a:r>
            <a:r>
              <a:rPr lang="zh-CN" altLang="en-US" sz="2400" dirty="0">
                <a:solidFill>
                  <a:srgbClr val="FF0000"/>
                </a:solidFill>
                <a:latin typeface="华文细黑"/>
                <a:ea typeface="华文细黑"/>
                <a:cs typeface="华文细黑"/>
              </a:rPr>
              <a:t>极</a:t>
            </a:r>
            <a:r>
              <a:rPr lang="en-US" altLang="zh-CN"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13-28)</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五</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保罗</a:t>
            </a:r>
            <a:r>
              <a:rPr lang="zh-CN" altLang="en-US" sz="2400" dirty="0" smtClean="0">
                <a:solidFill>
                  <a:srgbClr val="FF0000"/>
                </a:solidFill>
                <a:latin typeface="华文细黑"/>
                <a:ea typeface="华文细黑"/>
                <a:cs typeface="华文细黑"/>
              </a:rPr>
              <a:t>继续</a:t>
            </a:r>
            <a:r>
              <a:rPr lang="zh-TW" altLang="en-US" sz="2400" dirty="0" smtClean="0">
                <a:solidFill>
                  <a:srgbClr val="FF0000"/>
                </a:solidFill>
                <a:latin typeface="华文细黑"/>
                <a:ea typeface="华文细黑"/>
                <a:cs typeface="华文细黑"/>
              </a:rPr>
              <a:t>了</a:t>
            </a:r>
            <a:r>
              <a:rPr lang="zh-TW" altLang="en-US" sz="2400" dirty="0">
                <a:solidFill>
                  <a:srgbClr val="FF0000"/>
                </a:solidFill>
                <a:latin typeface="华文细黑"/>
                <a:ea typeface="华文细黑"/>
                <a:cs typeface="华文细黑"/>
              </a:rPr>
              <a:t>他的第二次传教旅程</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1)Christ builds His Church(the Acts of the Spirit of Christ through the Apostles). (2)The Acts were the Spirit’s directing, controlling, and empowering ministry that founded and strengthened the church and caused it to grow. </a:t>
            </a:r>
          </a:p>
          <a:p>
            <a:r>
              <a:rPr lang="en-US" sz="2400" dirty="0">
                <a:latin typeface="Arial Narrow"/>
                <a:cs typeface="Arial Narrow"/>
              </a:rPr>
              <a:t>(3)The Acts is a time of transitions: from ministry of Jesus to that of the apostles; from the Old Covenant to the New Covenant; from Israel as God’s witness to the Church as God’s witness; from Judaism is going out and Church is coming in. </a:t>
            </a:r>
          </a:p>
          <a:p>
            <a:r>
              <a:rPr lang="en-US" sz="2400" dirty="0">
                <a:latin typeface="Arial Narrow"/>
                <a:cs typeface="Arial Narrow"/>
              </a:rPr>
              <a:t>(4)The Acts show the fulfillment of the Great Commission(1:8) from the witness to Jerusalem(1-8), to Judea and Samaria(8-12), and to the ends of earth(13-28). </a:t>
            </a:r>
          </a:p>
          <a:p>
            <a:r>
              <a:rPr lang="en-US" sz="2400" dirty="0">
                <a:latin typeface="Arial Narrow"/>
                <a:cs typeface="Arial Narrow"/>
              </a:rPr>
              <a:t>(5</a:t>
            </a:r>
            <a:r>
              <a:rPr lang="en-US" sz="2400" dirty="0" smtClean="0">
                <a:latin typeface="Arial Narrow"/>
                <a:cs typeface="Arial Narrow"/>
              </a:rPr>
              <a:t>)</a:t>
            </a:r>
            <a:r>
              <a:rPr lang="en-US" sz="2400" dirty="0">
                <a:latin typeface="Arial Narrow"/>
                <a:cs typeface="Arial Narrow"/>
              </a:rPr>
              <a:t> </a:t>
            </a:r>
            <a:r>
              <a:rPr lang="en-US" sz="2400" dirty="0" smtClean="0">
                <a:latin typeface="Arial Narrow"/>
                <a:cs typeface="Arial Narrow"/>
              </a:rPr>
              <a:t>Paul continues </a:t>
            </a:r>
            <a:r>
              <a:rPr lang="en-US" sz="2400" dirty="0">
                <a:latin typeface="Arial Narrow"/>
                <a:cs typeface="Arial Narrow"/>
              </a:rPr>
              <a:t>his second missionary journey. </a:t>
            </a:r>
            <a:endParaRPr lang="en-US" altLang="zh-TW" sz="2400" dirty="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(2)</a:t>
            </a:r>
            <a:endParaRPr lang="en-US" sz="2800" dirty="0">
              <a:solidFill>
                <a:srgbClr val="0000FF"/>
              </a:solidFill>
              <a:latin typeface="Arial Narrow"/>
              <a:ea typeface="华文细黑"/>
              <a:cs typeface="Arial Narrow"/>
            </a:endParaRPr>
          </a:p>
        </p:txBody>
      </p:sp>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48662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庇哩亚</a:t>
            </a:r>
            <a:r>
              <a:rPr lang="zh-CN" altLang="en-US" sz="2800" b="1" dirty="0" smtClean="0">
                <a:solidFill>
                  <a:srgbClr val="FF0000"/>
                </a:solidFill>
                <a:latin typeface="华文细黑"/>
                <a:ea typeface="华文细黑"/>
                <a:cs typeface="华文细黑"/>
              </a:rPr>
              <a:t>的</a:t>
            </a:r>
            <a:r>
              <a:rPr lang="zh-CN" altLang="en-US" sz="2800" b="1" dirty="0" smtClean="0">
                <a:solidFill>
                  <a:srgbClr val="FF0000"/>
                </a:solidFill>
                <a:latin typeface="Arial Narrow"/>
                <a:ea typeface="华文细黑"/>
                <a:cs typeface="Arial Narrow"/>
              </a:rPr>
              <a:t>地理</a:t>
            </a:r>
            <a:r>
              <a:rPr lang="zh-CN" altLang="en-US" sz="2800" b="1" dirty="0">
                <a:solidFill>
                  <a:srgbClr val="FF0000"/>
                </a:solidFill>
                <a:latin typeface="Arial Narrow"/>
                <a:ea typeface="华文细黑"/>
                <a:cs typeface="Arial Narrow"/>
              </a:rPr>
              <a:t>位置。</a:t>
            </a:r>
            <a:r>
              <a:rPr lang="en-US" sz="2800" b="1" dirty="0">
                <a:latin typeface="Arial Narrow"/>
                <a:cs typeface="Arial Narrow"/>
              </a:rPr>
              <a:t>B. </a:t>
            </a:r>
            <a:r>
              <a:rPr lang="en-US" sz="2800" b="1" dirty="0" smtClean="0">
                <a:latin typeface="Arial Narrow"/>
                <a:cs typeface="Arial Narrow"/>
              </a:rPr>
              <a:t>Berea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3215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7" name="Picture 6"/>
          <p:cNvPicPr>
            <a:picLocks noChangeAspect="1"/>
          </p:cNvPicPr>
          <p:nvPr/>
        </p:nvPicPr>
        <p:blipFill>
          <a:blip r:embed="rId3"/>
          <a:stretch>
            <a:fillRect/>
          </a:stretch>
        </p:blipFill>
        <p:spPr>
          <a:xfrm>
            <a:off x="0" y="936017"/>
            <a:ext cx="9144000" cy="5603984"/>
          </a:xfrm>
          <a:prstGeom prst="rect">
            <a:avLst/>
          </a:prstGeom>
        </p:spPr>
      </p:pic>
      <p:sp>
        <p:nvSpPr>
          <p:cNvPr id="6" name="Donut 5"/>
          <p:cNvSpPr/>
          <p:nvPr/>
        </p:nvSpPr>
        <p:spPr>
          <a:xfrm>
            <a:off x="2692403" y="1777988"/>
            <a:ext cx="1202265"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58020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庇哩亚</a:t>
            </a:r>
            <a:r>
              <a:rPr lang="zh-CN" altLang="en-US" sz="2800" b="1" dirty="0" smtClean="0">
                <a:solidFill>
                  <a:srgbClr val="FF0000"/>
                </a:solidFill>
                <a:latin typeface="华文细黑"/>
                <a:ea typeface="华文细黑"/>
                <a:cs typeface="华文细黑"/>
              </a:rPr>
              <a:t>的</a:t>
            </a:r>
            <a:r>
              <a:rPr lang="zh-CN" altLang="en-US" sz="2800" b="1" dirty="0" smtClean="0">
                <a:solidFill>
                  <a:srgbClr val="FF0000"/>
                </a:solidFill>
                <a:latin typeface="Arial Narrow"/>
                <a:ea typeface="华文细黑"/>
                <a:cs typeface="Arial Narrow"/>
              </a:rPr>
              <a:t>地理</a:t>
            </a:r>
            <a:r>
              <a:rPr lang="zh-CN" altLang="en-US" sz="2800" b="1" dirty="0">
                <a:solidFill>
                  <a:srgbClr val="FF0000"/>
                </a:solidFill>
                <a:latin typeface="Arial Narrow"/>
                <a:ea typeface="华文细黑"/>
                <a:cs typeface="Arial Narrow"/>
              </a:rPr>
              <a:t>位置。</a:t>
            </a:r>
            <a:r>
              <a:rPr lang="en-US" sz="2800" b="1" dirty="0">
                <a:latin typeface="Arial Narrow"/>
                <a:cs typeface="Arial Narrow"/>
              </a:rPr>
              <a:t>B. Berea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79396" y="603293"/>
            <a:ext cx="8559803" cy="6254708"/>
          </a:xfrm>
          <a:prstGeom prst="rect">
            <a:avLst/>
          </a:prstGeom>
        </p:spPr>
      </p:pic>
      <p:sp>
        <p:nvSpPr>
          <p:cNvPr id="2" name="Donut 1"/>
          <p:cNvSpPr/>
          <p:nvPr/>
        </p:nvSpPr>
        <p:spPr>
          <a:xfrm>
            <a:off x="711204" y="1269977"/>
            <a:ext cx="1159946"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66259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庇哩亚的历</a:t>
            </a:r>
            <a:r>
              <a:rPr lang="zh-CN" altLang="en-US" sz="2800" b="1" dirty="0" smtClean="0">
                <a:solidFill>
                  <a:srgbClr val="FF0000"/>
                </a:solidFill>
                <a:latin typeface="Arial Narrow"/>
                <a:ea typeface="华文细黑"/>
                <a:cs typeface="Arial Narrow"/>
              </a:rPr>
              <a:t>史背景。</a:t>
            </a:r>
            <a:r>
              <a:rPr lang="en-US" sz="2800" b="1" dirty="0" smtClean="0">
                <a:latin typeface="Arial Narrow"/>
                <a:cs typeface="Arial Narrow"/>
              </a:rPr>
              <a:t>C</a:t>
            </a:r>
            <a:r>
              <a:rPr lang="en-US" sz="2800" b="1" dirty="0">
                <a:latin typeface="Arial Narrow"/>
                <a:cs typeface="Arial Narrow"/>
              </a:rPr>
              <a:t>. Berea</a:t>
            </a:r>
            <a:r>
              <a:rPr lang="en-US" sz="2800" b="1" dirty="0" smtClean="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31437"/>
            <a:ext cx="9187896" cy="5632310"/>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(1</a:t>
            </a:r>
            <a:r>
              <a:rPr lang="en-US" altLang="zh-TW"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庇哩亚</a:t>
            </a:r>
            <a:r>
              <a:rPr lang="zh-TW" altLang="en-US" sz="2400" dirty="0" smtClean="0">
                <a:solidFill>
                  <a:srgbClr val="FF0000"/>
                </a:solidFill>
                <a:latin typeface="华文细黑"/>
                <a:ea typeface="华文细黑"/>
                <a:cs typeface="华文细黑"/>
              </a:rPr>
              <a:t>在马其顿</a:t>
            </a:r>
            <a:r>
              <a:rPr lang="zh-CN" altLang="en-US" sz="2400" dirty="0" smtClean="0">
                <a:solidFill>
                  <a:srgbClr val="FF0000"/>
                </a:solidFill>
                <a:latin typeface="华文细黑"/>
                <a:ea typeface="华文细黑"/>
                <a:cs typeface="华文细黑"/>
              </a:rPr>
              <a:t>境内，</a:t>
            </a:r>
            <a:r>
              <a:rPr lang="zh-TW" altLang="en-US" sz="2400" dirty="0" smtClean="0">
                <a:solidFill>
                  <a:srgbClr val="FF0000"/>
                </a:solidFill>
                <a:latin typeface="华文细黑"/>
                <a:ea typeface="华文细黑"/>
                <a:cs typeface="华文细黑"/>
              </a:rPr>
              <a:t>离</a:t>
            </a:r>
            <a:r>
              <a:rPr lang="zh-CN" altLang="en-US" sz="2400" dirty="0" smtClean="0">
                <a:solidFill>
                  <a:srgbClr val="FF0000"/>
                </a:solidFill>
                <a:latin typeface="华文细黑"/>
                <a:ea typeface="华文细黑"/>
                <a:cs typeface="华文细黑"/>
              </a:rPr>
              <a:t>帖撒罗尼迦</a:t>
            </a:r>
            <a:r>
              <a:rPr lang="zh-TW" altLang="en-US" sz="2400" dirty="0" smtClean="0">
                <a:solidFill>
                  <a:srgbClr val="FF0000"/>
                </a:solidFill>
                <a:latin typeface="华文细黑"/>
                <a:ea typeface="华文细黑"/>
                <a:cs typeface="华文细黑"/>
              </a:rPr>
              <a:t>约</a:t>
            </a:r>
            <a:r>
              <a:rPr lang="en-US" altLang="zh-TW" sz="2400" dirty="0">
                <a:solidFill>
                  <a:srgbClr val="FF0000"/>
                </a:solidFill>
                <a:latin typeface="华文细黑"/>
                <a:ea typeface="华文细黑"/>
                <a:cs typeface="华文细黑"/>
              </a:rPr>
              <a:t>45</a:t>
            </a:r>
            <a:r>
              <a:rPr lang="zh-TW" altLang="en-US" sz="2400" dirty="0">
                <a:solidFill>
                  <a:srgbClr val="FF0000"/>
                </a:solidFill>
                <a:latin typeface="华文细黑"/>
                <a:ea typeface="华文细黑"/>
                <a:cs typeface="华文细黑"/>
              </a:rPr>
              <a:t>英里。 </a:t>
            </a:r>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这地方的人，贤于帖撒罗尼迦的</a:t>
            </a:r>
            <a:r>
              <a:rPr lang="en-US" sz="2400" dirty="0" smtClean="0">
                <a:solidFill>
                  <a:srgbClr val="FF0000"/>
                </a:solidFill>
                <a:latin typeface="华文细黑"/>
                <a:ea typeface="华文细黑"/>
                <a:cs typeface="华文细黑"/>
              </a:rPr>
              <a:t>人</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17:11a</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a:t>
            </a:r>
          </a:p>
          <a:p>
            <a:r>
              <a:rPr lang="en-US" altLang="zh-TW"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庇哩亚</a:t>
            </a:r>
            <a:r>
              <a:rPr lang="zh-TW" altLang="en-US" sz="2400" dirty="0" smtClean="0">
                <a:solidFill>
                  <a:srgbClr val="FF0000"/>
                </a:solidFill>
                <a:latin typeface="华文细黑"/>
                <a:ea typeface="华文细黑"/>
                <a:cs typeface="华文细黑"/>
              </a:rPr>
              <a:t>教会</a:t>
            </a:r>
            <a:r>
              <a:rPr lang="zh-CN" altLang="en-US" sz="2400" dirty="0" smtClean="0">
                <a:solidFill>
                  <a:srgbClr val="FF0000"/>
                </a:solidFill>
                <a:latin typeface="华文细黑"/>
                <a:ea typeface="华文细黑"/>
                <a:cs typeface="华文细黑"/>
              </a:rPr>
              <a:t>是</a:t>
            </a:r>
            <a:r>
              <a:rPr lang="zh-TW" altLang="en-US" sz="2400" dirty="0" smtClean="0">
                <a:solidFill>
                  <a:srgbClr val="FF0000"/>
                </a:solidFill>
                <a:latin typeface="华文细黑"/>
                <a:ea typeface="华文细黑"/>
                <a:cs typeface="华文细黑"/>
              </a:rPr>
              <a:t>由保罗创立</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弟兄们，随即在夜间打发保罗和西拉往庇哩亚去。二人到了，就进入犹太人的</a:t>
            </a:r>
            <a:r>
              <a:rPr lang="en-US" sz="2400" dirty="0" smtClean="0">
                <a:solidFill>
                  <a:srgbClr val="FF0000"/>
                </a:solidFill>
                <a:latin typeface="华文细黑"/>
                <a:ea typeface="华文细黑"/>
                <a:cs typeface="华文细黑"/>
              </a:rPr>
              <a:t>会堂</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17:10</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a:t>
            </a:r>
          </a:p>
          <a:p>
            <a:r>
              <a:rPr lang="en-US" altLang="zh-TW" sz="2400" dirty="0" smtClean="0">
                <a:solidFill>
                  <a:srgbClr val="FF0000"/>
                </a:solidFill>
                <a:latin typeface="华文细黑"/>
                <a:ea typeface="华文细黑"/>
                <a:cs typeface="华文细黑"/>
              </a:rPr>
              <a:t>(3</a:t>
            </a:r>
            <a:r>
              <a:rPr lang="en-US" altLang="zh-TW"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庇哩亚</a:t>
            </a:r>
            <a:r>
              <a:rPr lang="zh-TW" altLang="en-US" sz="2400" dirty="0" smtClean="0">
                <a:solidFill>
                  <a:srgbClr val="FF0000"/>
                </a:solidFill>
                <a:latin typeface="华文细黑"/>
                <a:ea typeface="华文细黑"/>
                <a:cs typeface="华文细黑"/>
              </a:rPr>
              <a:t>教会</a:t>
            </a:r>
            <a:r>
              <a:rPr lang="zh-TW" altLang="en-US" sz="2400" dirty="0">
                <a:solidFill>
                  <a:srgbClr val="FF0000"/>
                </a:solidFill>
                <a:latin typeface="华文细黑"/>
                <a:ea typeface="华文细黑"/>
                <a:cs typeface="华文细黑"/>
              </a:rPr>
              <a:t>代表“圣经教会”。</a:t>
            </a:r>
          </a:p>
          <a:p>
            <a:r>
              <a:rPr lang="en-US" altLang="zh-TW" sz="2400" dirty="0" smtClean="0">
                <a:solidFill>
                  <a:srgbClr val="FF0000"/>
                </a:solidFill>
                <a:latin typeface="华文细黑"/>
                <a:ea typeface="华文细黑"/>
                <a:cs typeface="华文细黑"/>
              </a:rPr>
              <a:t>(4</a:t>
            </a:r>
            <a:r>
              <a:rPr lang="en-US" altLang="zh-TW"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庇哩亚</a:t>
            </a:r>
            <a:r>
              <a:rPr lang="zh-TW" altLang="en-US" sz="2400" dirty="0" smtClean="0">
                <a:solidFill>
                  <a:srgbClr val="FF0000"/>
                </a:solidFill>
                <a:latin typeface="华文细黑"/>
                <a:ea typeface="华文细黑"/>
                <a:cs typeface="华文细黑"/>
              </a:rPr>
              <a:t>意思</a:t>
            </a:r>
            <a:r>
              <a:rPr lang="zh-TW" altLang="en-US" sz="2400" dirty="0">
                <a:solidFill>
                  <a:srgbClr val="FF0000"/>
                </a:solidFill>
                <a:latin typeface="华文细黑"/>
                <a:ea typeface="华文细黑"/>
                <a:cs typeface="华文细黑"/>
              </a:rPr>
              <a:t>是“许多水域”</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(1)</a:t>
            </a:r>
            <a:r>
              <a:rPr lang="en-US" sz="2400" b="1" dirty="0" smtClean="0">
                <a:latin typeface="Arial Narrow"/>
                <a:cs typeface="Arial Narrow"/>
              </a:rPr>
              <a:t> </a:t>
            </a:r>
            <a:r>
              <a:rPr lang="en-US" sz="2400" dirty="0" smtClean="0">
                <a:latin typeface="Arial Narrow"/>
                <a:cs typeface="Arial Narrow"/>
              </a:rPr>
              <a:t>Berea </a:t>
            </a:r>
            <a:r>
              <a:rPr lang="en-US" sz="2400" dirty="0">
                <a:latin typeface="Arial Narrow"/>
                <a:cs typeface="Arial Narrow"/>
              </a:rPr>
              <a:t>was in Macedonia about 45 miles from Thessalonica. “Now the </a:t>
            </a:r>
            <a:r>
              <a:rPr lang="en-US" sz="2400" dirty="0" err="1">
                <a:latin typeface="Arial Narrow"/>
                <a:cs typeface="Arial Narrow"/>
              </a:rPr>
              <a:t>Berean</a:t>
            </a:r>
            <a:r>
              <a:rPr lang="en-US" sz="2400" dirty="0">
                <a:latin typeface="Arial Narrow"/>
                <a:cs typeface="Arial Narrow"/>
              </a:rPr>
              <a:t> Jews were of more noble character than those in Thessalonica”(17:11a)</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2) Berea church was founded by Paul. “As soon as it was night, the believers sent Paul and Silas away to Berea. On arriving there, they went to the Jewish synagogue”(17:</a:t>
            </a:r>
            <a:r>
              <a:rPr lang="en-US" sz="2400" dirty="0" smtClean="0">
                <a:latin typeface="Arial Narrow"/>
                <a:cs typeface="Arial Narrow"/>
              </a:rPr>
              <a:t>10)</a:t>
            </a:r>
            <a:r>
              <a:rPr lang="en-US" sz="2400" dirty="0">
                <a:latin typeface="Arial Narrow"/>
                <a:cs typeface="Arial Narrow"/>
              </a:rPr>
              <a:t>.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 Berea church represents “Bible Church”.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 Berea </a:t>
            </a:r>
            <a:r>
              <a:rPr lang="en-US" sz="2400" dirty="0" err="1" smtClean="0">
                <a:latin typeface="Arial Narrow"/>
                <a:cs typeface="Arial Narrow"/>
              </a:rPr>
              <a:t>means“</a:t>
            </a:r>
            <a:r>
              <a:rPr lang="en-US" sz="2400" dirty="0" err="1">
                <a:latin typeface="Arial Narrow"/>
                <a:cs typeface="Arial Narrow"/>
              </a:rPr>
              <a:t>place</a:t>
            </a:r>
            <a:r>
              <a:rPr lang="en-US" sz="2400" dirty="0">
                <a:latin typeface="Arial Narrow"/>
                <a:cs typeface="Arial Narrow"/>
              </a:rPr>
              <a:t> of many waters.” “To make </a:t>
            </a:r>
            <a:endParaRPr lang="en-US" sz="2400" dirty="0" smtClean="0">
              <a:latin typeface="Arial Narrow"/>
              <a:cs typeface="Arial Narrow"/>
            </a:endParaRPr>
          </a:p>
          <a:p>
            <a:r>
              <a:rPr lang="en-US" sz="2400" dirty="0" smtClean="0">
                <a:latin typeface="Arial Narrow"/>
                <a:cs typeface="Arial Narrow"/>
              </a:rPr>
              <a:t>her </a:t>
            </a:r>
            <a:r>
              <a:rPr lang="en-US" sz="2400" dirty="0">
                <a:latin typeface="Arial Narrow"/>
                <a:cs typeface="Arial Narrow"/>
              </a:rPr>
              <a:t>holy, cleansing her by the washing with water </a:t>
            </a:r>
            <a:endParaRPr lang="en-US" sz="2400" dirty="0" smtClean="0">
              <a:latin typeface="Arial Narrow"/>
              <a:cs typeface="Arial Narrow"/>
            </a:endParaRPr>
          </a:p>
          <a:p>
            <a:r>
              <a:rPr lang="en-US" sz="2400" dirty="0">
                <a:latin typeface="Arial Narrow"/>
                <a:cs typeface="Arial Narrow"/>
              </a:rPr>
              <a:t>t</a:t>
            </a:r>
            <a:r>
              <a:rPr lang="en-US" sz="2400" dirty="0" smtClean="0">
                <a:latin typeface="Arial Narrow"/>
                <a:cs typeface="Arial Narrow"/>
              </a:rPr>
              <a:t>hrough </a:t>
            </a:r>
            <a:r>
              <a:rPr lang="en-US" sz="2400" dirty="0">
                <a:latin typeface="Arial Narrow"/>
                <a:cs typeface="Arial Narrow"/>
              </a:rPr>
              <a:t>the word”(Eph.5:26).</a:t>
            </a:r>
          </a:p>
        </p:txBody>
      </p:sp>
      <p:sp>
        <p:nvSpPr>
          <p:cNvPr id="7" name="TextBox 6"/>
          <p:cNvSpPr txBox="1"/>
          <p:nvPr/>
        </p:nvSpPr>
        <p:spPr>
          <a:xfrm>
            <a:off x="8517466" y="12294"/>
            <a:ext cx="1101818" cy="523220"/>
          </a:xfrm>
          <a:prstGeom prst="rect">
            <a:avLst/>
          </a:prstGeom>
          <a:noFill/>
        </p:spPr>
        <p:txBody>
          <a:bodyPr wrap="square" rtlCol="0">
            <a:spAutoFit/>
          </a:bodyPr>
          <a:lstStyle/>
          <a:p>
            <a:r>
              <a:rPr lang="en-US" altLang="zh-CN" sz="2800" dirty="0" smtClean="0">
                <a:latin typeface="华文细黑"/>
                <a:ea typeface="华文细黑"/>
                <a:cs typeface="华文细黑"/>
              </a:rPr>
              <a:t>(5)</a:t>
            </a:r>
            <a:endParaRPr lang="en-US" sz="2800" dirty="0">
              <a:latin typeface="华文细黑"/>
              <a:ea typeface="华文细黑"/>
              <a:cs typeface="华文细黑"/>
            </a:endParaRPr>
          </a:p>
        </p:txBody>
      </p:sp>
      <p:pic>
        <p:nvPicPr>
          <p:cNvPr id="3" name="Picture 2"/>
          <p:cNvPicPr>
            <a:picLocks noChangeAspect="1"/>
          </p:cNvPicPr>
          <p:nvPr/>
        </p:nvPicPr>
        <p:blipFill>
          <a:blip r:embed="rId3"/>
          <a:stretch>
            <a:fillRect/>
          </a:stretch>
        </p:blipFill>
        <p:spPr>
          <a:xfrm>
            <a:off x="5706534" y="4263813"/>
            <a:ext cx="3437466" cy="3093719"/>
          </a:xfrm>
          <a:prstGeom prst="rect">
            <a:avLst/>
          </a:prstGeom>
        </p:spPr>
      </p:pic>
      <p:pic>
        <p:nvPicPr>
          <p:cNvPr id="5" name="Picture 4"/>
          <p:cNvPicPr>
            <a:picLocks noChangeAspect="1"/>
          </p:cNvPicPr>
          <p:nvPr/>
        </p:nvPicPr>
        <p:blipFill>
          <a:blip r:embed="rId4"/>
          <a:stretch>
            <a:fillRect/>
          </a:stretch>
        </p:blipFill>
        <p:spPr>
          <a:xfrm>
            <a:off x="5706534" y="4263813"/>
            <a:ext cx="3568700" cy="3568700"/>
          </a:xfrm>
          <a:prstGeom prst="rect">
            <a:avLst/>
          </a:prstGeom>
        </p:spPr>
      </p:pic>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521904"/>
            <a:ext cx="9175649" cy="267765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甘心领受这</a:t>
            </a:r>
            <a:r>
              <a:rPr lang="en-US" sz="2400" dirty="0" smtClean="0">
                <a:solidFill>
                  <a:srgbClr val="FF0000"/>
                </a:solidFill>
                <a:latin typeface="华文细黑"/>
                <a:ea typeface="华文细黑"/>
                <a:cs typeface="华文细黑"/>
              </a:rPr>
              <a:t>道…</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17:11</a:t>
            </a:r>
            <a:r>
              <a:rPr lang="en-US" altLang="zh-CN" sz="2400" dirty="0">
                <a:solidFill>
                  <a:srgbClr val="FF0000"/>
                </a:solidFill>
                <a:latin typeface="华文细黑"/>
                <a:ea typeface="华文细黑"/>
                <a:cs typeface="华文细黑"/>
              </a:rPr>
              <a:t>b</a:t>
            </a:r>
            <a:r>
              <a:rPr 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。“谁有耳朵，让他们听到圣灵对教会说什么</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圣灵向众教会所说的话，凡有耳的就应当</a:t>
            </a:r>
            <a:r>
              <a:rPr lang="en-US" sz="2400" dirty="0" smtClean="0">
                <a:solidFill>
                  <a:srgbClr val="FF0000"/>
                </a:solidFill>
                <a:latin typeface="华文细黑"/>
                <a:ea typeface="华文细黑"/>
                <a:cs typeface="华文细黑"/>
              </a:rPr>
              <a:t>听</a:t>
            </a:r>
            <a:r>
              <a:rPr lang="zh-CN" altLang="en-US" sz="2400" dirty="0" smtClean="0">
                <a:solidFill>
                  <a:srgbClr val="FF0000"/>
                </a:solidFill>
                <a:latin typeface="华文细黑"/>
                <a:ea typeface="华文细黑"/>
                <a:cs typeface="华文细黑"/>
              </a:rPr>
              <a:t>”（启</a:t>
            </a:r>
            <a:r>
              <a:rPr lang="en-US" altLang="zh-CN" sz="2400" dirty="0" smtClean="0">
                <a:solidFill>
                  <a:srgbClr val="FF0000"/>
                </a:solidFill>
                <a:latin typeface="华文细黑"/>
                <a:ea typeface="华文细黑"/>
                <a:cs typeface="华文细黑"/>
              </a:rPr>
              <a:t>2:17</a:t>
            </a:r>
            <a:r>
              <a:rPr lang="zh-CN" altLang="en-US" sz="2400" dirty="0">
                <a:solidFill>
                  <a:srgbClr val="FF0000"/>
                </a:solidFill>
                <a:latin typeface="华文细黑"/>
                <a:ea typeface="华文细黑"/>
                <a:cs typeface="华文细黑"/>
              </a:rPr>
              <a:t>）。 有五种听众。 </a:t>
            </a:r>
            <a:r>
              <a:rPr lang="zh-CN" altLang="en-US" sz="2400" dirty="0" smtClean="0">
                <a:solidFill>
                  <a:srgbClr val="FF0000"/>
                </a:solidFill>
                <a:latin typeface="华文细黑"/>
                <a:ea typeface="华文细黑"/>
                <a:cs typeface="华文细黑"/>
              </a:rPr>
              <a:t>你是哪种人</a:t>
            </a:r>
            <a:r>
              <a:rPr lang="zh-CN" altLang="en-US" sz="2400" dirty="0">
                <a:solidFill>
                  <a:srgbClr val="FF0000"/>
                </a:solidFill>
                <a:latin typeface="华文细黑"/>
                <a:ea typeface="华文细黑"/>
                <a:cs typeface="华文细黑"/>
              </a:rPr>
              <a:t>？</a:t>
            </a:r>
          </a:p>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听</a:t>
            </a:r>
            <a:r>
              <a:rPr lang="zh-CN" altLang="en-US" sz="2400" b="1" dirty="0" smtClean="0">
                <a:solidFill>
                  <a:srgbClr val="FF0000"/>
                </a:solidFill>
                <a:latin typeface="华文细黑"/>
                <a:ea typeface="华文细黑"/>
                <a:cs typeface="华文细黑"/>
              </a:rPr>
              <a:t>时</a:t>
            </a:r>
            <a:r>
              <a:rPr lang="zh-CN" altLang="en-US" sz="2400" b="1" dirty="0" smtClean="0">
                <a:solidFill>
                  <a:srgbClr val="FF0000"/>
                </a:solidFill>
                <a:latin typeface="华文细黑"/>
                <a:ea typeface="华文细黑"/>
                <a:cs typeface="华文细黑"/>
              </a:rPr>
              <a:t>闭着耳朵</a:t>
            </a:r>
            <a:r>
              <a:rPr lang="zh-CN" altLang="en-US" sz="2400" dirty="0">
                <a:solidFill>
                  <a:srgbClr val="FF0000"/>
                </a:solidFill>
                <a:latin typeface="华文细黑"/>
                <a:ea typeface="华文细黑"/>
                <a:cs typeface="华文细黑"/>
              </a:rPr>
              <a:t>。 他们是不想听的听众。 他们不急于听到。 警告＃</a:t>
            </a:r>
            <a:r>
              <a:rPr lang="en-US" altLang="zh-CN" sz="2400" dirty="0" smtClean="0">
                <a:solidFill>
                  <a:srgbClr val="FF0000"/>
                </a:solidFill>
                <a:latin typeface="华文细黑"/>
                <a:ea typeface="华文细黑"/>
                <a:cs typeface="华文细黑"/>
              </a:rPr>
              <a:t>1</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因为这百姓油蒙了心，耳朵发沉，眼睛闭着。恐怕眼睛看见，耳朵听见，心里明白，回转过来，我就医治</a:t>
            </a:r>
            <a:r>
              <a:rPr lang="en-US" sz="2400" dirty="0" smtClean="0">
                <a:solidFill>
                  <a:srgbClr val="FF0000"/>
                </a:solidFill>
                <a:latin typeface="华文细黑"/>
                <a:ea typeface="华文细黑"/>
                <a:cs typeface="华文细黑"/>
              </a:rPr>
              <a:t>他们</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13:15</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28:27</a:t>
            </a:r>
            <a:r>
              <a:rPr lang="zh-CN" altLang="en-US" sz="2400" dirty="0" smtClean="0">
                <a:solidFill>
                  <a:srgbClr val="FF0000"/>
                </a:solidFill>
                <a:latin typeface="华文细黑"/>
                <a:ea typeface="华文细黑"/>
                <a:cs typeface="华文细黑"/>
              </a:rPr>
              <a:t>；提后</a:t>
            </a:r>
            <a:r>
              <a:rPr lang="en-US" altLang="zh-CN" sz="2400" dirty="0" smtClean="0">
                <a:solidFill>
                  <a:srgbClr val="FF0000"/>
                </a:solidFill>
                <a:latin typeface="华文细黑"/>
                <a:ea typeface="华文细黑"/>
                <a:cs typeface="华文细黑"/>
              </a:rPr>
              <a:t>4:3)</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一。领受圣经。</a:t>
            </a:r>
            <a:r>
              <a:rPr lang="en-US" sz="2800" b="1" dirty="0" smtClean="0">
                <a:latin typeface="Arial Narrow"/>
                <a:cs typeface="Arial Narrow"/>
              </a:rPr>
              <a:t>1</a:t>
            </a:r>
            <a:r>
              <a:rPr lang="en-US" sz="2800" b="1" dirty="0">
                <a:latin typeface="Arial Narrow"/>
                <a:cs typeface="Arial Narrow"/>
              </a:rPr>
              <a:t>. Receive the </a:t>
            </a:r>
            <a:r>
              <a:rPr lang="en-US" sz="2800" b="1" dirty="0" smtClean="0">
                <a:latin typeface="Arial Narrow"/>
                <a:cs typeface="Arial Narrow"/>
              </a:rPr>
              <a:t>Bible. </a:t>
            </a:r>
            <a:endParaRPr lang="en-US" sz="2800" b="1" dirty="0">
              <a:latin typeface="Arial Narrow"/>
              <a:cs typeface="Arial Narrow"/>
            </a:endParaRPr>
          </a:p>
        </p:txBody>
      </p:sp>
      <p:sp>
        <p:nvSpPr>
          <p:cNvPr id="7" name="TextBox 6"/>
          <p:cNvSpPr txBox="1"/>
          <p:nvPr/>
        </p:nvSpPr>
        <p:spPr>
          <a:xfrm>
            <a:off x="8587544" y="-80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3064096"/>
            <a:ext cx="9144000" cy="3785652"/>
          </a:xfrm>
          <a:prstGeom prst="rect">
            <a:avLst/>
          </a:prstGeom>
        </p:spPr>
        <p:txBody>
          <a:bodyPr wrap="square">
            <a:spAutoFit/>
          </a:bodyPr>
          <a:lstStyle/>
          <a:p>
            <a:r>
              <a:rPr lang="en-US" sz="2400" dirty="0">
                <a:latin typeface="Arial Narrow"/>
                <a:cs typeface="Arial Narrow"/>
              </a:rPr>
              <a:t>“For they received the message with great eagerness…” (Ac.17:11b). “Whoever has ears, let them hear what the Spirit says to the churches”(Rev.2:17). There are five kinds of listeners. What kind(s) are you?</a:t>
            </a:r>
          </a:p>
          <a:p>
            <a:r>
              <a:rPr lang="en-US" sz="2400" b="1" dirty="0" smtClean="0">
                <a:latin typeface="Arial Narrow"/>
                <a:cs typeface="Arial Narrow"/>
              </a:rPr>
              <a:t>A. Listen </a:t>
            </a:r>
            <a:r>
              <a:rPr lang="en-US" sz="2400" b="1" dirty="0">
                <a:latin typeface="Arial Narrow"/>
                <a:cs typeface="Arial Narrow"/>
              </a:rPr>
              <a:t>with closed ears. </a:t>
            </a:r>
            <a:r>
              <a:rPr lang="en-US" sz="2400" dirty="0">
                <a:latin typeface="Arial Narrow"/>
                <a:cs typeface="Arial Narrow"/>
              </a:rPr>
              <a:t>They are listeners who don’t </a:t>
            </a:r>
            <a:endParaRPr lang="en-US" sz="2400" dirty="0" smtClean="0">
              <a:latin typeface="Arial Narrow"/>
              <a:cs typeface="Arial Narrow"/>
            </a:endParaRPr>
          </a:p>
          <a:p>
            <a:r>
              <a:rPr lang="en-US" sz="2400" dirty="0" smtClean="0">
                <a:latin typeface="Arial Narrow"/>
                <a:cs typeface="Arial Narrow"/>
              </a:rPr>
              <a:t>want </a:t>
            </a:r>
            <a:r>
              <a:rPr lang="en-US" sz="2400" dirty="0">
                <a:latin typeface="Arial Narrow"/>
                <a:cs typeface="Arial Narrow"/>
              </a:rPr>
              <a:t>to hear. They are not eager to hear. Warning #1: “For </a:t>
            </a:r>
            <a:endParaRPr lang="en-US" sz="2400" dirty="0" smtClean="0">
              <a:latin typeface="Arial Narrow"/>
              <a:cs typeface="Arial Narrow"/>
            </a:endParaRPr>
          </a:p>
          <a:p>
            <a:r>
              <a:rPr lang="en-US" sz="2400" dirty="0" smtClean="0">
                <a:latin typeface="Arial Narrow"/>
                <a:cs typeface="Arial Narrow"/>
              </a:rPr>
              <a:t>this </a:t>
            </a:r>
            <a:r>
              <a:rPr lang="en-US" sz="2400" dirty="0">
                <a:latin typeface="Arial Narrow"/>
                <a:cs typeface="Arial Narrow"/>
              </a:rPr>
              <a:t>people’s heart has become calloused; they hardly hear </a:t>
            </a:r>
            <a:endParaRPr lang="en-US" sz="2400" dirty="0" smtClean="0">
              <a:latin typeface="Arial Narrow"/>
              <a:cs typeface="Arial Narrow"/>
            </a:endParaRPr>
          </a:p>
          <a:p>
            <a:r>
              <a:rPr lang="en-US" sz="2400" dirty="0" smtClean="0">
                <a:latin typeface="Arial Narrow"/>
                <a:cs typeface="Arial Narrow"/>
              </a:rPr>
              <a:t>with</a:t>
            </a:r>
            <a:r>
              <a:rPr lang="en-US" sz="2400" dirty="0">
                <a:latin typeface="Arial Narrow"/>
                <a:cs typeface="Arial Narrow"/>
              </a:rPr>
              <a:t> their ears, and they have closed their </a:t>
            </a:r>
            <a:r>
              <a:rPr lang="en-US" sz="2400" dirty="0" smtClean="0">
                <a:latin typeface="Arial Narrow"/>
                <a:cs typeface="Arial Narrow"/>
              </a:rPr>
              <a:t>eyes</a:t>
            </a:r>
            <a:r>
              <a:rPr lang="en-US" sz="2400" dirty="0">
                <a:latin typeface="Arial Narrow"/>
                <a:cs typeface="Arial Narrow"/>
              </a:rPr>
              <a:t>. Otherwise </a:t>
            </a:r>
            <a:endParaRPr lang="en-US" sz="2400" dirty="0" smtClean="0">
              <a:latin typeface="Arial Narrow"/>
              <a:cs typeface="Arial Narrow"/>
            </a:endParaRPr>
          </a:p>
          <a:p>
            <a:r>
              <a:rPr lang="en-US" sz="2400" dirty="0" smtClean="0">
                <a:latin typeface="Arial Narrow"/>
                <a:cs typeface="Arial Narrow"/>
              </a:rPr>
              <a:t>they </a:t>
            </a:r>
            <a:r>
              <a:rPr lang="en-US" sz="2400" dirty="0">
                <a:latin typeface="Arial Narrow"/>
                <a:cs typeface="Arial Narrow"/>
              </a:rPr>
              <a:t>might see with their eyes, hear with </a:t>
            </a:r>
            <a:r>
              <a:rPr lang="en-US" sz="2400" dirty="0" smtClean="0">
                <a:latin typeface="Arial Narrow"/>
                <a:cs typeface="Arial Narrow"/>
              </a:rPr>
              <a:t>their</a:t>
            </a:r>
            <a:r>
              <a:rPr lang="en-US" sz="2400" dirty="0">
                <a:latin typeface="Arial Narrow"/>
                <a:cs typeface="Arial Narrow"/>
              </a:rPr>
              <a:t> ears, </a:t>
            </a:r>
            <a:endParaRPr lang="en-US" sz="2400" dirty="0" smtClean="0">
              <a:latin typeface="Arial Narrow"/>
              <a:cs typeface="Arial Narrow"/>
            </a:endParaRPr>
          </a:p>
          <a:p>
            <a:r>
              <a:rPr lang="en-US" sz="2400" dirty="0" smtClean="0">
                <a:latin typeface="Arial Narrow"/>
                <a:cs typeface="Arial Narrow"/>
              </a:rPr>
              <a:t>understand</a:t>
            </a:r>
            <a:r>
              <a:rPr lang="en-US" sz="2400" dirty="0">
                <a:latin typeface="Arial Narrow"/>
                <a:cs typeface="Arial Narrow"/>
              </a:rPr>
              <a:t> with their hearts and turn, and I </a:t>
            </a:r>
            <a:r>
              <a:rPr lang="en-US" sz="2400" dirty="0" smtClean="0">
                <a:latin typeface="Arial Narrow"/>
                <a:cs typeface="Arial Narrow"/>
              </a:rPr>
              <a:t>would </a:t>
            </a:r>
            <a:r>
              <a:rPr lang="en-US" sz="2400" dirty="0">
                <a:latin typeface="Arial Narrow"/>
                <a:cs typeface="Arial Narrow"/>
              </a:rPr>
              <a:t>heal </a:t>
            </a:r>
            <a:endParaRPr lang="en-US" sz="2400" dirty="0" smtClean="0">
              <a:latin typeface="Arial Narrow"/>
              <a:cs typeface="Arial Narrow"/>
            </a:endParaRPr>
          </a:p>
          <a:p>
            <a:r>
              <a:rPr lang="en-US" sz="2400" dirty="0" smtClean="0">
                <a:latin typeface="Arial Narrow"/>
                <a:cs typeface="Arial Narrow"/>
              </a:rPr>
              <a:t>them</a:t>
            </a:r>
            <a:r>
              <a:rPr lang="en-US" sz="2400" dirty="0">
                <a:latin typeface="Arial Narrow"/>
                <a:cs typeface="Arial Narrow"/>
              </a:rPr>
              <a:t>”(Mt.13:15;Ac.28:27;2Tim.4:3). </a:t>
            </a:r>
          </a:p>
        </p:txBody>
      </p:sp>
      <p:pic>
        <p:nvPicPr>
          <p:cNvPr id="6" name="Picture 5"/>
          <p:cNvPicPr>
            <a:picLocks noChangeAspect="1"/>
          </p:cNvPicPr>
          <p:nvPr/>
        </p:nvPicPr>
        <p:blipFill>
          <a:blip r:embed="rId3"/>
          <a:stretch>
            <a:fillRect/>
          </a:stretch>
        </p:blipFill>
        <p:spPr>
          <a:xfrm>
            <a:off x="6671733" y="3920066"/>
            <a:ext cx="2472266" cy="2937934"/>
          </a:xfrm>
          <a:prstGeom prst="rect">
            <a:avLst/>
          </a:prstGeom>
        </p:spPr>
      </p:pic>
      <p:pic>
        <p:nvPicPr>
          <p:cNvPr id="12" name="Picture 11"/>
          <p:cNvPicPr>
            <a:picLocks noChangeAspect="1"/>
          </p:cNvPicPr>
          <p:nvPr/>
        </p:nvPicPr>
        <p:blipFill>
          <a:blip r:embed="rId4"/>
          <a:stretch>
            <a:fillRect/>
          </a:stretch>
        </p:blipFill>
        <p:spPr>
          <a:xfrm>
            <a:off x="6688666" y="3920066"/>
            <a:ext cx="2438383" cy="2937934"/>
          </a:xfrm>
          <a:prstGeom prst="rect">
            <a:avLst/>
          </a:prstGeom>
        </p:spPr>
      </p:pic>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57239"/>
            <a:ext cx="9137170" cy="2308324"/>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为知识而听。</a:t>
            </a:r>
            <a:r>
              <a:rPr lang="zh-CN" altLang="en-US" sz="2400" dirty="0">
                <a:solidFill>
                  <a:srgbClr val="FF0000"/>
                </a:solidFill>
                <a:latin typeface="华文细黑"/>
                <a:ea typeface="华文细黑"/>
                <a:cs typeface="华文细黑"/>
              </a:rPr>
              <a:t>他们是只为了获得知识的听众。他们为了错误的目的而听</a:t>
            </a:r>
            <a:r>
              <a:rPr lang="zh-CN" altLang="en-US" sz="2400" dirty="0" smtClean="0">
                <a:solidFill>
                  <a:srgbClr val="FF0000"/>
                </a:solidFill>
                <a:latin typeface="华文细黑"/>
                <a:ea typeface="华文细黑"/>
                <a:cs typeface="华文细黑"/>
              </a:rPr>
              <a:t>道</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警告＃</a:t>
            </a:r>
            <a:r>
              <a:rPr lang="en-US" altLang="zh-TW" sz="2400" dirty="0" smtClean="0">
                <a:solidFill>
                  <a:srgbClr val="FF0000"/>
                </a:solidFill>
                <a:latin typeface="华文细黑"/>
                <a:ea typeface="华文细黑"/>
                <a:cs typeface="华文细黑"/>
              </a:rPr>
              <a:t>2</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但知识是叫人自高自大，惟有爱心能造就人。若有人以为自己知道什么，按他所当知道的，他仍是不知道。若有人爱神，这人乃是神所知道</a:t>
            </a:r>
            <a:r>
              <a:rPr 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林前</a:t>
            </a:r>
            <a:r>
              <a:rPr lang="en-US" altLang="zh-CN" sz="2400" dirty="0" smtClean="0">
                <a:solidFill>
                  <a:srgbClr val="FF0000"/>
                </a:solidFill>
                <a:latin typeface="华文细黑"/>
                <a:ea typeface="华文细黑"/>
                <a:cs typeface="华文细黑"/>
              </a:rPr>
              <a:t>8:1-3</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为学习而听。他们记笔记，</a:t>
            </a:r>
            <a:r>
              <a:rPr lang="zh-CN" altLang="en-US" sz="2400" dirty="0" smtClean="0">
                <a:solidFill>
                  <a:srgbClr val="FF0000"/>
                </a:solidFill>
                <a:latin typeface="华文细黑"/>
                <a:ea typeface="华文细黑"/>
                <a:cs typeface="华文细黑"/>
              </a:rPr>
              <a:t>提问题</a:t>
            </a:r>
            <a:r>
              <a:rPr lang="zh-CN"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他们渴望听</a:t>
            </a:r>
            <a:r>
              <a:rPr lang="zh-TW" altLang="en-US" sz="2400" dirty="0">
                <a:solidFill>
                  <a:srgbClr val="FF0000"/>
                </a:solidFill>
                <a:latin typeface="华文细黑"/>
                <a:ea typeface="华文细黑"/>
                <a:cs typeface="华文细黑"/>
              </a:rPr>
              <a:t>到。 警告＃</a:t>
            </a:r>
            <a:r>
              <a:rPr lang="en-US" altLang="zh-TW" sz="2400" dirty="0" smtClean="0">
                <a:solidFill>
                  <a:srgbClr val="FF0000"/>
                </a:solidFill>
                <a:latin typeface="华文细黑"/>
                <a:ea typeface="华文细黑"/>
                <a:cs typeface="华文细黑"/>
              </a:rPr>
              <a:t>3</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常常学习，终久不能明白</a:t>
            </a:r>
            <a:r>
              <a:rPr lang="en-US" sz="2400" dirty="0" smtClean="0">
                <a:solidFill>
                  <a:srgbClr val="FF0000"/>
                </a:solidFill>
                <a:latin typeface="华文细黑"/>
                <a:ea typeface="华文细黑"/>
                <a:cs typeface="华文细黑"/>
              </a:rPr>
              <a:t>真道</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提后</a:t>
            </a:r>
            <a:r>
              <a:rPr lang="en-US" altLang="zh-CN" sz="2400" dirty="0" smtClean="0">
                <a:solidFill>
                  <a:srgbClr val="FF0000"/>
                </a:solidFill>
                <a:latin typeface="华文细黑"/>
                <a:ea typeface="华文细黑"/>
                <a:cs typeface="华文细黑"/>
              </a:rPr>
              <a:t>3:7</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一。领受圣经。</a:t>
            </a:r>
            <a:r>
              <a:rPr lang="en-US" sz="2800" b="1" dirty="0">
                <a:latin typeface="Arial Narrow"/>
                <a:cs typeface="Arial Narrow"/>
              </a:rPr>
              <a:t>1. Receive the Bible. </a:t>
            </a: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9" name="Rectangle 8"/>
          <p:cNvSpPr/>
          <p:nvPr/>
        </p:nvSpPr>
        <p:spPr>
          <a:xfrm>
            <a:off x="-12126" y="2651333"/>
            <a:ext cx="6457502" cy="3785652"/>
          </a:xfrm>
          <a:prstGeom prst="rect">
            <a:avLst/>
          </a:prstGeom>
        </p:spPr>
        <p:txBody>
          <a:bodyPr wrap="square">
            <a:spAutoFit/>
          </a:bodyPr>
          <a:lstStyle/>
          <a:p>
            <a:r>
              <a:rPr lang="en-US" sz="2400" b="1" dirty="0">
                <a:latin typeface="Arial Narrow"/>
                <a:cs typeface="Arial Narrow"/>
              </a:rPr>
              <a:t>B. Listen to gain knowledge. </a:t>
            </a:r>
            <a:r>
              <a:rPr lang="en-US" sz="2400" dirty="0">
                <a:latin typeface="Arial Narrow"/>
                <a:cs typeface="Arial Narrow"/>
              </a:rPr>
              <a:t>They are listeners who want only knowledge. They are eager to hear for the wrong reason. Warning #2: “But knowledge puffs up while love builds up. Those who think they know something do not yet know as they ought to know. But whoever loves God is known by God”(1Cor.8:1-3). </a:t>
            </a:r>
          </a:p>
          <a:p>
            <a:r>
              <a:rPr lang="en-US" sz="2400" b="1" dirty="0">
                <a:latin typeface="Arial Narrow"/>
                <a:cs typeface="Arial Narrow"/>
              </a:rPr>
              <a:t>C. Listen to learn. </a:t>
            </a:r>
            <a:r>
              <a:rPr lang="en-US" sz="2400" dirty="0">
                <a:latin typeface="Arial Narrow"/>
                <a:cs typeface="Arial Narrow"/>
              </a:rPr>
              <a:t>They are learners who take notes and ask questions. They are eager to hear. Warning #3: “Always learning but never able to come to a knowledge of the truth”(2Tim.3:7). </a:t>
            </a:r>
          </a:p>
        </p:txBody>
      </p:sp>
      <p:pic>
        <p:nvPicPr>
          <p:cNvPr id="2" name="Picture 1"/>
          <p:cNvPicPr>
            <a:picLocks noChangeAspect="1"/>
          </p:cNvPicPr>
          <p:nvPr/>
        </p:nvPicPr>
        <p:blipFill>
          <a:blip r:embed="rId3"/>
          <a:stretch>
            <a:fillRect/>
          </a:stretch>
        </p:blipFill>
        <p:spPr>
          <a:xfrm>
            <a:off x="6445376" y="2765563"/>
            <a:ext cx="2698623" cy="2408806"/>
          </a:xfrm>
          <a:prstGeom prst="rect">
            <a:avLst/>
          </a:prstGeom>
        </p:spPr>
      </p:pic>
      <p:pic>
        <p:nvPicPr>
          <p:cNvPr id="3" name="Picture 2"/>
          <p:cNvPicPr>
            <a:picLocks noChangeAspect="1"/>
          </p:cNvPicPr>
          <p:nvPr/>
        </p:nvPicPr>
        <p:blipFill>
          <a:blip r:embed="rId4"/>
          <a:stretch>
            <a:fillRect/>
          </a:stretch>
        </p:blipFill>
        <p:spPr>
          <a:xfrm>
            <a:off x="6445377" y="4159376"/>
            <a:ext cx="2698624" cy="2698624"/>
          </a:xfrm>
          <a:prstGeom prst="rect">
            <a:avLst/>
          </a:prstGeom>
        </p:spPr>
      </p:pic>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2308324"/>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为服从而听。</a:t>
            </a:r>
            <a:r>
              <a:rPr lang="zh-CN" altLang="en-US" sz="2400" dirty="0">
                <a:solidFill>
                  <a:srgbClr val="FF0000"/>
                </a:solidFill>
                <a:latin typeface="华文细黑"/>
                <a:ea typeface="华文细黑"/>
                <a:cs typeface="华文细黑"/>
              </a:rPr>
              <a:t>他们不仅是听道者，也是行道者。</a:t>
            </a:r>
            <a:r>
              <a:rPr lang="zh-CN" altLang="en-US" sz="2400" dirty="0" smtClean="0">
                <a:solidFill>
                  <a:srgbClr val="FF0000"/>
                </a:solidFill>
                <a:latin typeface="华文细黑"/>
                <a:ea typeface="华文细黑"/>
                <a:cs typeface="华文细黑"/>
              </a:rPr>
              <a:t>他们更渴望听</a:t>
            </a:r>
            <a:r>
              <a:rPr lang="zh-CN" altLang="en-US" sz="2400" dirty="0">
                <a:solidFill>
                  <a:srgbClr val="FF0000"/>
                </a:solidFill>
                <a:latin typeface="华文细黑"/>
                <a:ea typeface="华文细黑"/>
                <a:cs typeface="华文细黑"/>
              </a:rPr>
              <a:t>到。 警告＃</a:t>
            </a:r>
            <a:r>
              <a:rPr lang="en-US" altLang="zh-CN" sz="2400" dirty="0" smtClean="0">
                <a:solidFill>
                  <a:srgbClr val="FF0000"/>
                </a:solidFill>
                <a:latin typeface="华文细黑"/>
                <a:ea typeface="华文细黑"/>
                <a:cs typeface="华文细黑"/>
              </a:rPr>
              <a:t>4</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只是你们要行道，不要单单听道，自己欺哄自己。因为听道而不行道的，就像人对着镜子看自己本来的面目。看见，走后，随即忘了他的相貌如何。惟有详细察看那全备使人自由之律法的，并且时常如此，这人既不是听了就忘，乃是实在行出来，就在他所行的事上必然得</a:t>
            </a:r>
            <a:r>
              <a:rPr lang="en-US" sz="2400" dirty="0" smtClean="0">
                <a:solidFill>
                  <a:srgbClr val="FF0000"/>
                </a:solidFill>
                <a:latin typeface="华文细黑"/>
                <a:ea typeface="华文细黑"/>
                <a:cs typeface="华文细黑"/>
              </a:rPr>
              <a:t>福</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雅</a:t>
            </a:r>
            <a:r>
              <a:rPr lang="en-US" altLang="zh-CN" sz="2400" dirty="0" smtClean="0">
                <a:solidFill>
                  <a:srgbClr val="FF0000"/>
                </a:solidFill>
                <a:latin typeface="华文细黑"/>
                <a:ea typeface="华文细黑"/>
                <a:cs typeface="华文细黑"/>
              </a:rPr>
              <a:t>1:22-25)</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一。领受圣经。</a:t>
            </a:r>
            <a:r>
              <a:rPr lang="en-US" sz="2800" b="1" dirty="0">
                <a:latin typeface="Arial Narrow"/>
                <a:cs typeface="Arial Narrow"/>
              </a:rPr>
              <a:t>1. Receive the Bible. </a:t>
            </a: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9" name="Rectangle 8"/>
          <p:cNvSpPr/>
          <p:nvPr/>
        </p:nvSpPr>
        <p:spPr>
          <a:xfrm>
            <a:off x="-12128" y="2615484"/>
            <a:ext cx="6209727" cy="4154983"/>
          </a:xfrm>
          <a:prstGeom prst="rect">
            <a:avLst/>
          </a:prstGeom>
        </p:spPr>
        <p:txBody>
          <a:bodyPr wrap="square">
            <a:spAutoFit/>
          </a:bodyPr>
          <a:lstStyle/>
          <a:p>
            <a:r>
              <a:rPr lang="en-US" sz="2400" b="1" dirty="0">
                <a:latin typeface="Arial Narrow"/>
                <a:cs typeface="Arial Narrow"/>
              </a:rPr>
              <a:t>D. Listen to obey.</a:t>
            </a:r>
            <a:r>
              <a:rPr lang="en-US" sz="2400" dirty="0">
                <a:latin typeface="Arial Narrow"/>
                <a:cs typeface="Arial Narrow"/>
              </a:rPr>
              <a:t> They are not only listeners but also doers. They are more eager to hear. Warning #4: “Do not merely listen to the word, and so deceive yourselves. Do what it says.</a:t>
            </a:r>
            <a:r>
              <a:rPr lang="en-US" sz="2400" b="1" baseline="30000" dirty="0">
                <a:latin typeface="Arial Narrow"/>
                <a:cs typeface="Arial Narrow"/>
              </a:rPr>
              <a:t> </a:t>
            </a:r>
            <a:r>
              <a:rPr lang="en-US" sz="2400" dirty="0">
                <a:latin typeface="Arial Narrow"/>
                <a:cs typeface="Arial Narrow"/>
              </a:rPr>
              <a:t>Anyone who listens to the word but does not do what it says is like someone who looks at his face in a mirror and, after looking at himself, goes away and immediately forgets what he looks like.</a:t>
            </a:r>
            <a:r>
              <a:rPr lang="en-US" sz="2400" b="1" baseline="30000" dirty="0">
                <a:latin typeface="Arial Narrow"/>
                <a:cs typeface="Arial Narrow"/>
              </a:rPr>
              <a:t> </a:t>
            </a:r>
            <a:r>
              <a:rPr lang="en-US" sz="2400" dirty="0">
                <a:latin typeface="Arial Narrow"/>
                <a:cs typeface="Arial Narrow"/>
              </a:rPr>
              <a:t>But whoever looks intently into the perfect law that gives freedom, and continues in it—not forgetting what they have heard, but doing it—they </a:t>
            </a:r>
            <a:endParaRPr lang="en-US" sz="2400" dirty="0" smtClean="0">
              <a:latin typeface="Arial Narrow"/>
              <a:cs typeface="Arial Narrow"/>
            </a:endParaRPr>
          </a:p>
          <a:p>
            <a:r>
              <a:rPr lang="en-US" sz="2400" dirty="0" smtClean="0">
                <a:latin typeface="Arial Narrow"/>
                <a:cs typeface="Arial Narrow"/>
              </a:rPr>
              <a:t>will </a:t>
            </a:r>
            <a:r>
              <a:rPr lang="en-US" sz="2400" dirty="0">
                <a:latin typeface="Arial Narrow"/>
                <a:cs typeface="Arial Narrow"/>
              </a:rPr>
              <a:t>be blessed in what they do”(Jam.1:22-25)</a:t>
            </a:r>
            <a:r>
              <a:rPr lang="en-US" sz="2400" dirty="0" smtClean="0">
                <a:latin typeface="Arial Narrow"/>
                <a:cs typeface="Arial Narrow"/>
              </a:rPr>
              <a:t>.</a:t>
            </a:r>
            <a:endParaRPr lang="en-US" sz="2400" dirty="0">
              <a:latin typeface="Arial Narrow"/>
              <a:cs typeface="Arial Narrow"/>
            </a:endParaRPr>
          </a:p>
        </p:txBody>
      </p:sp>
      <p:pic>
        <p:nvPicPr>
          <p:cNvPr id="3" name="Picture 2"/>
          <p:cNvPicPr>
            <a:picLocks noChangeAspect="1"/>
          </p:cNvPicPr>
          <p:nvPr/>
        </p:nvPicPr>
        <p:blipFill>
          <a:blip r:embed="rId3"/>
          <a:stretch>
            <a:fillRect/>
          </a:stretch>
        </p:blipFill>
        <p:spPr>
          <a:xfrm>
            <a:off x="6197599" y="2388312"/>
            <a:ext cx="2963308" cy="4470075"/>
          </a:xfrm>
          <a:prstGeom prst="rect">
            <a:avLst/>
          </a:prstGeom>
        </p:spPr>
      </p:pic>
      <p:sp>
        <p:nvSpPr>
          <p:cNvPr id="7" name="TextBox 6"/>
          <p:cNvSpPr txBox="1"/>
          <p:nvPr/>
        </p:nvSpPr>
        <p:spPr>
          <a:xfrm>
            <a:off x="6197599" y="5300134"/>
            <a:ext cx="2946401" cy="1569660"/>
          </a:xfrm>
          <a:prstGeom prst="rect">
            <a:avLst/>
          </a:prstGeom>
          <a:noFill/>
        </p:spPr>
        <p:txBody>
          <a:bodyPr wrap="square" rtlCol="0">
            <a:spAutoFit/>
          </a:bodyPr>
          <a:lstStyle/>
          <a:p>
            <a:r>
              <a:rPr lang="zh-TW" altLang="en-US" sz="2400" dirty="0">
                <a:solidFill>
                  <a:schemeClr val="bg2"/>
                </a:solidFill>
                <a:latin typeface="华文细黑"/>
                <a:ea typeface="华文细黑"/>
                <a:cs typeface="华文细黑"/>
              </a:rPr>
              <a:t>“</a:t>
            </a:r>
            <a:r>
              <a:rPr lang="zh-TW" altLang="en-US" sz="2400" dirty="0" smtClean="0">
                <a:solidFill>
                  <a:schemeClr val="bg2"/>
                </a:solidFill>
                <a:latin typeface="华文细黑"/>
                <a:ea typeface="华文细黑"/>
                <a:cs typeface="华文细黑"/>
              </a:rPr>
              <a:t>我们可以</a:t>
            </a:r>
            <a:r>
              <a:rPr lang="zh-CN" altLang="en-US" sz="2400" dirty="0" smtClean="0">
                <a:solidFill>
                  <a:schemeClr val="bg2"/>
                </a:solidFill>
                <a:latin typeface="华文细黑"/>
                <a:ea typeface="华文细黑"/>
                <a:cs typeface="华文细黑"/>
              </a:rPr>
              <a:t>看</a:t>
            </a:r>
            <a:r>
              <a:rPr lang="zh-TW" altLang="en-US" sz="2400" dirty="0" smtClean="0">
                <a:solidFill>
                  <a:schemeClr val="bg2"/>
                </a:solidFill>
                <a:latin typeface="华文细黑"/>
                <a:ea typeface="华文细黑"/>
                <a:cs typeface="华文细黑"/>
              </a:rPr>
              <a:t>一个</a:t>
            </a:r>
            <a:r>
              <a:rPr lang="zh-CN" altLang="en-US" sz="2400" dirty="0" smtClean="0">
                <a:solidFill>
                  <a:schemeClr val="bg2"/>
                </a:solidFill>
                <a:latin typeface="华文细黑"/>
                <a:ea typeface="华文细黑"/>
                <a:cs typeface="华文细黑"/>
              </a:rPr>
              <a:t>属灵的镜子</a:t>
            </a:r>
            <a:r>
              <a:rPr lang="zh-TW" altLang="en-US" sz="2400" dirty="0" smtClean="0">
                <a:solidFill>
                  <a:schemeClr val="bg2"/>
                </a:solidFill>
                <a:latin typeface="华文细黑"/>
                <a:ea typeface="华文细黑"/>
                <a:cs typeface="华文细黑"/>
              </a:rPr>
              <a:t>，会告诉我们是谁</a:t>
            </a:r>
            <a:r>
              <a:rPr lang="zh-TW" altLang="en-US" sz="2400" dirty="0">
                <a:solidFill>
                  <a:schemeClr val="bg2"/>
                </a:solidFill>
                <a:latin typeface="华文细黑"/>
                <a:ea typeface="华文细黑"/>
                <a:cs typeface="华文细黑"/>
              </a:rPr>
              <a:t>，那个镜子被称为神的话</a:t>
            </a:r>
            <a:r>
              <a:rPr lang="zh-TW" altLang="en-US" sz="2400" dirty="0" smtClean="0">
                <a:solidFill>
                  <a:schemeClr val="bg2"/>
                </a:solidFill>
                <a:latin typeface="华文细黑"/>
                <a:ea typeface="华文细黑"/>
                <a:cs typeface="华文细黑"/>
              </a:rPr>
              <a:t>。”</a:t>
            </a:r>
            <a:endParaRPr lang="en-US" sz="2400" dirty="0">
              <a:solidFill>
                <a:schemeClr val="bg2"/>
              </a:solidFill>
              <a:latin typeface="华文细黑"/>
              <a:ea typeface="华文细黑"/>
              <a:cs typeface="华文细黑"/>
            </a:endParaRPr>
          </a:p>
        </p:txBody>
      </p:sp>
    </p:spTree>
    <p:extLst>
      <p:ext uri="{BB962C8B-B14F-4D97-AF65-F5344CB8AC3E}">
        <p14:creationId xmlns:p14="http://schemas.microsoft.com/office/powerpoint/2010/main" val="3502374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1938992"/>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为教导别人而听</a:t>
            </a:r>
            <a:r>
              <a:rPr lang="zh-CN" altLang="en-US" sz="2400" b="1" dirty="0" smtClean="0">
                <a:solidFill>
                  <a:srgbClr val="FF0000"/>
                </a:solidFill>
                <a:latin typeface="华文细黑"/>
                <a:ea typeface="华文细黑"/>
                <a:cs typeface="华文细黑"/>
              </a:rPr>
              <a:t>道</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他们想</a:t>
            </a:r>
            <a:r>
              <a:rPr lang="zh-CN" altLang="en-US" sz="2400" dirty="0">
                <a:solidFill>
                  <a:srgbClr val="FF0000"/>
                </a:solidFill>
                <a:latin typeface="华文细黑"/>
                <a:ea typeface="华文细黑"/>
                <a:cs typeface="华文细黑"/>
              </a:rPr>
              <a:t>与他人分享上帝教导他们的真理。 他们非常渴望听到。 警告＃</a:t>
            </a:r>
            <a:r>
              <a:rPr lang="en-US" altLang="zh-CN" sz="2400" dirty="0" smtClean="0">
                <a:solidFill>
                  <a:srgbClr val="FF0000"/>
                </a:solidFill>
                <a:latin typeface="华文细黑"/>
                <a:ea typeface="华文细黑"/>
                <a:cs typeface="华文细黑"/>
              </a:rPr>
              <a:t>5</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我的弟兄们，不要多人作师傅，因为晓得我们要受更重的</a:t>
            </a:r>
            <a:r>
              <a:rPr lang="en-US" sz="2400" dirty="0" smtClean="0">
                <a:solidFill>
                  <a:srgbClr val="FF0000"/>
                </a:solidFill>
                <a:latin typeface="华文细黑"/>
                <a:ea typeface="华文细黑"/>
                <a:cs typeface="华文细黑"/>
              </a:rPr>
              <a:t>判断</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雅</a:t>
            </a:r>
            <a:r>
              <a:rPr lang="en-US" altLang="zh-CN" sz="2400" dirty="0" smtClean="0">
                <a:solidFill>
                  <a:srgbClr val="FF0000"/>
                </a:solidFill>
                <a:latin typeface="华文细黑"/>
                <a:ea typeface="华文细黑"/>
                <a:cs typeface="华文细黑"/>
              </a:rPr>
              <a:t>3:1)</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你们在我身上所学习的，所领受的，所听见的，所看见的，这些事你们都要去行。赐平安的神，就必与你们同</a:t>
            </a:r>
            <a:r>
              <a:rPr lang="en-US" sz="2400" dirty="0" smtClean="0">
                <a:solidFill>
                  <a:srgbClr val="FF0000"/>
                </a:solidFill>
                <a:latin typeface="华文细黑"/>
                <a:ea typeface="华文细黑"/>
                <a:cs typeface="华文细黑"/>
              </a:rPr>
              <a:t>在</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腓</a:t>
            </a:r>
            <a:r>
              <a:rPr lang="en-US" altLang="zh-CN" sz="2400" dirty="0" smtClean="0">
                <a:solidFill>
                  <a:srgbClr val="FF0000"/>
                </a:solidFill>
                <a:latin typeface="华文细黑"/>
                <a:ea typeface="华文细黑"/>
                <a:cs typeface="华文细黑"/>
              </a:rPr>
              <a:t>4:9)</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一。领受圣经。</a:t>
            </a:r>
            <a:r>
              <a:rPr lang="en-US" sz="2800" b="1" dirty="0">
                <a:latin typeface="Arial Narrow"/>
                <a:cs typeface="Arial Narrow"/>
              </a:rPr>
              <a:t>1. Receive the Bible. </a:t>
            </a: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9" name="Rectangle 8"/>
          <p:cNvSpPr/>
          <p:nvPr/>
        </p:nvSpPr>
        <p:spPr>
          <a:xfrm>
            <a:off x="-12126" y="2276824"/>
            <a:ext cx="5329193" cy="3785652"/>
          </a:xfrm>
          <a:prstGeom prst="rect">
            <a:avLst/>
          </a:prstGeom>
        </p:spPr>
        <p:txBody>
          <a:bodyPr wrap="square">
            <a:spAutoFit/>
          </a:bodyPr>
          <a:lstStyle/>
          <a:p>
            <a:r>
              <a:rPr lang="en-US" sz="2400" b="1" dirty="0">
                <a:latin typeface="Arial Narrow"/>
                <a:cs typeface="Arial Narrow"/>
              </a:rPr>
              <a:t>E. Listen to teach.</a:t>
            </a:r>
            <a:r>
              <a:rPr lang="en-US" sz="2400" dirty="0">
                <a:latin typeface="Arial Narrow"/>
                <a:cs typeface="Arial Narrow"/>
              </a:rPr>
              <a:t> They want to share with others the truths that God has taught them. They have great eagerness to hear. Warning #5: “Not many of you should become teachers, my fellow believers, because you know that we who teach will be judged more strictly” (Jam.3:1). “Whatever you have learned or received or heard from me, or </a:t>
            </a:r>
            <a:endParaRPr lang="en-US" sz="2400" dirty="0" smtClean="0">
              <a:latin typeface="Arial Narrow"/>
              <a:cs typeface="Arial Narrow"/>
            </a:endParaRPr>
          </a:p>
          <a:p>
            <a:r>
              <a:rPr lang="en-US" sz="2400" dirty="0" smtClean="0">
                <a:latin typeface="Arial Narrow"/>
                <a:cs typeface="Arial Narrow"/>
              </a:rPr>
              <a:t>seen </a:t>
            </a:r>
            <a:r>
              <a:rPr lang="en-US" sz="2400" dirty="0">
                <a:latin typeface="Arial Narrow"/>
                <a:cs typeface="Arial Narrow"/>
              </a:rPr>
              <a:t>in me—put it into practice. And the God of peace will be with you”(Phil.4:9).</a:t>
            </a:r>
          </a:p>
        </p:txBody>
      </p:sp>
      <p:pic>
        <p:nvPicPr>
          <p:cNvPr id="2" name="Picture 1"/>
          <p:cNvPicPr>
            <a:picLocks noChangeAspect="1"/>
          </p:cNvPicPr>
          <p:nvPr/>
        </p:nvPicPr>
        <p:blipFill>
          <a:blip r:embed="rId3"/>
          <a:stretch>
            <a:fillRect/>
          </a:stretch>
        </p:blipFill>
        <p:spPr>
          <a:xfrm>
            <a:off x="5130800" y="2001982"/>
            <a:ext cx="4013200" cy="4864485"/>
          </a:xfrm>
          <a:prstGeom prst="rect">
            <a:avLst/>
          </a:prstGeom>
        </p:spPr>
      </p:pic>
    </p:spTree>
    <p:extLst>
      <p:ext uri="{BB962C8B-B14F-4D97-AF65-F5344CB8AC3E}">
        <p14:creationId xmlns:p14="http://schemas.microsoft.com/office/powerpoint/2010/main" val="5364674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276746</TotalTime>
  <Words>2511</Words>
  <Application>Microsoft Macintosh PowerPoint</Application>
  <PresentationFormat>On-screen Show (4:3)</PresentationFormat>
  <Paragraphs>155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1530</cp:revision>
  <cp:lastPrinted>2017-04-20T12:26:42Z</cp:lastPrinted>
  <dcterms:created xsi:type="dcterms:W3CDTF">2016-02-20T15:39:29Z</dcterms:created>
  <dcterms:modified xsi:type="dcterms:W3CDTF">2017-09-06T21:43:25Z</dcterms:modified>
</cp:coreProperties>
</file>