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Play"/>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1" roundtripDataSignature="AMtx7mh5ZYJ/rURQcwZRUL0UGIRImK0N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bold.fntdata"/><Relationship Id="rId11" Type="http://schemas.openxmlformats.org/officeDocument/2006/relationships/slide" Target="slides/slide7.xml"/><Relationship Id="rId10" Type="http://schemas.openxmlformats.org/officeDocument/2006/relationships/slide" Target="slides/slide6.xml"/><Relationship Id="rId21"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4"/>
          <p:cNvSpPr/>
          <p:nvPr>
            <p:ph idx="2" type="pic"/>
          </p:nvPr>
        </p:nvSpPr>
        <p:spPr>
          <a:xfrm>
            <a:off x="5183188" y="987425"/>
            <a:ext cx="6172200" cy="4873625"/>
          </a:xfrm>
          <a:prstGeom prst="rect">
            <a:avLst/>
          </a:prstGeom>
          <a:noFill/>
          <a:ln>
            <a:noFill/>
          </a:ln>
        </p:spPr>
      </p:sp>
      <p:sp>
        <p:nvSpPr>
          <p:cNvPr id="68" name="Google Shape;68;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Bible Verse of the Day | Daily Scripture | Daily Devotions" id="89" name="Google Shape;89;p1"/>
          <p:cNvPicPr preferRelativeResize="0"/>
          <p:nvPr/>
        </p:nvPicPr>
        <p:blipFill rotWithShape="1">
          <a:blip r:embed="rId3">
            <a:alphaModFix amt="52000"/>
          </a:blip>
          <a:srcRect b="0" l="0" r="0" t="0"/>
          <a:stretch/>
        </p:blipFill>
        <p:spPr>
          <a:xfrm>
            <a:off x="0" y="0"/>
            <a:ext cx="12192000" cy="6858000"/>
          </a:xfrm>
          <a:prstGeom prst="rect">
            <a:avLst/>
          </a:prstGeom>
          <a:noFill/>
          <a:ln>
            <a:noFill/>
          </a:ln>
        </p:spPr>
      </p:pic>
      <p:sp>
        <p:nvSpPr>
          <p:cNvPr id="90" name="Google Shape;90;p1"/>
          <p:cNvSpPr txBox="1"/>
          <p:nvPr>
            <p:ph type="ctrTitle"/>
          </p:nvPr>
        </p:nvSpPr>
        <p:spPr>
          <a:xfrm>
            <a:off x="0" y="961092"/>
            <a:ext cx="12192000" cy="297986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5400"/>
              <a:buFont typeface="KaiTi"/>
              <a:buNone/>
            </a:pPr>
            <a:r>
              <a:rPr b="1" lang="en-US" sz="5400">
                <a:solidFill>
                  <a:srgbClr val="002060"/>
                </a:solidFill>
                <a:latin typeface="KaiTi"/>
                <a:ea typeface="KaiTi"/>
                <a:cs typeface="KaiTi"/>
                <a:sym typeface="KaiTi"/>
              </a:rPr>
              <a:t>得胜之祭 – 不惜生命，得胜的献上</a:t>
            </a:r>
            <a:br>
              <a:rPr b="1" lang="en-US" sz="5400">
                <a:solidFill>
                  <a:srgbClr val="002060"/>
                </a:solidFill>
                <a:latin typeface="KaiTi"/>
                <a:ea typeface="KaiTi"/>
                <a:cs typeface="KaiTi"/>
                <a:sym typeface="KaiTi"/>
              </a:rPr>
            </a:br>
            <a:r>
              <a:rPr b="1" lang="en-US" sz="3600">
                <a:solidFill>
                  <a:srgbClr val="0070C0"/>
                </a:solidFill>
              </a:rPr>
              <a:t> </a:t>
            </a:r>
            <a:r>
              <a:rPr b="1" lang="en-US" sz="2800">
                <a:solidFill>
                  <a:srgbClr val="0070C0"/>
                </a:solidFill>
              </a:rPr>
              <a:t>The Victorious Sacrifice – A Victorious Offering Even Unto Death</a:t>
            </a:r>
            <a:br>
              <a:rPr lang="en-US" sz="2800">
                <a:solidFill>
                  <a:srgbClr val="0070C0"/>
                </a:solidFill>
              </a:rPr>
            </a:br>
            <a:r>
              <a:rPr lang="en-US" sz="3600">
                <a:solidFill>
                  <a:srgbClr val="0070C0"/>
                </a:solidFill>
              </a:rPr>
              <a:t> </a:t>
            </a:r>
            <a:br>
              <a:rPr lang="en-US" sz="1600"/>
            </a:br>
            <a:r>
              <a:rPr lang="en-US" sz="3200">
                <a:latin typeface="KaiTi"/>
                <a:ea typeface="KaiTi"/>
                <a:cs typeface="KaiTi"/>
                <a:sym typeface="KaiTi"/>
              </a:rPr>
              <a:t>(启示录12:11)</a:t>
            </a:r>
            <a:br>
              <a:rPr b="1" lang="en-US" sz="3200">
                <a:solidFill>
                  <a:srgbClr val="002060"/>
                </a:solidFill>
                <a:latin typeface="KaiTi"/>
                <a:ea typeface="KaiTi"/>
                <a:cs typeface="KaiTi"/>
                <a:sym typeface="KaiTi"/>
              </a:rPr>
            </a:br>
            <a:r>
              <a:rPr b="1" lang="en-US" sz="2800">
                <a:solidFill>
                  <a:srgbClr val="002060"/>
                </a:solidFill>
                <a:latin typeface="KaiTi"/>
                <a:ea typeface="KaiTi"/>
                <a:cs typeface="KaiTi"/>
                <a:sym typeface="KaiTi"/>
              </a:rPr>
              <a:t>10/25/2026</a:t>
            </a:r>
            <a:endParaRPr b="1">
              <a:solidFill>
                <a:srgbClr val="002060"/>
              </a:solidFill>
              <a:latin typeface="KaiTi"/>
              <a:ea typeface="KaiTi"/>
              <a:cs typeface="KaiTi"/>
              <a:sym typeface="KaiTi"/>
            </a:endParaRPr>
          </a:p>
        </p:txBody>
      </p:sp>
      <p:sp>
        <p:nvSpPr>
          <p:cNvPr id="91" name="Google Shape;91;p1"/>
          <p:cNvSpPr txBox="1"/>
          <p:nvPr>
            <p:ph idx="1" type="subTitle"/>
          </p:nvPr>
        </p:nvSpPr>
        <p:spPr>
          <a:xfrm>
            <a:off x="179294" y="374744"/>
            <a:ext cx="3854824" cy="50738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None/>
            </a:pPr>
            <a:r>
              <a:rPr b="1" lang="en-US"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 name="Shape 95"/>
        <p:cNvGrpSpPr/>
        <p:nvPr/>
      </p:nvGrpSpPr>
      <p:grpSpPr>
        <a:xfrm>
          <a:off x="0" y="0"/>
          <a:ext cx="0" cy="0"/>
          <a:chOff x="0" y="0"/>
          <a:chExt cx="0" cy="0"/>
        </a:xfrm>
      </p:grpSpPr>
      <p:sp>
        <p:nvSpPr>
          <p:cNvPr id="96" name="Google Shape;96;p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7" name="Google Shape;97;p2"/>
          <p:cNvSpPr txBox="1"/>
          <p:nvPr>
            <p:ph type="title"/>
          </p:nvPr>
        </p:nvSpPr>
        <p:spPr>
          <a:xfrm>
            <a:off x="890338" y="640080"/>
            <a:ext cx="4392862" cy="356616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en-US" sz="5400"/>
              <a:t>深秋的无花果</a:t>
            </a:r>
            <a:br>
              <a:rPr lang="en-US" sz="5400"/>
            </a:br>
            <a:r>
              <a:rPr lang="en-US" sz="5400"/>
              <a:t>Fig Fruits in Late Fall</a:t>
            </a:r>
            <a:endParaRPr sz="5400"/>
          </a:p>
        </p:txBody>
      </p:sp>
      <p:sp>
        <p:nvSpPr>
          <p:cNvPr id="98" name="Google Shape;98;p2"/>
          <p:cNvSpPr/>
          <p:nvPr/>
        </p:nvSpPr>
        <p:spPr>
          <a:xfrm>
            <a:off x="890338" y="4409267"/>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99" name="Google Shape;99;p2"/>
          <p:cNvPicPr preferRelativeResize="0"/>
          <p:nvPr>
            <p:ph idx="1" type="body"/>
          </p:nvPr>
        </p:nvPicPr>
        <p:blipFill rotWithShape="1">
          <a:blip r:embed="rId3">
            <a:alphaModFix/>
          </a:blip>
          <a:srcRect b="25226" l="0" r="-1" t="0"/>
          <a:stretch/>
        </p:blipFill>
        <p:spPr>
          <a:xfrm>
            <a:off x="5311702" y="10"/>
            <a:ext cx="6878775" cy="68579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04" name="Shape 104"/>
        <p:cNvGrpSpPr/>
        <p:nvPr/>
      </p:nvGrpSpPr>
      <p:grpSpPr>
        <a:xfrm>
          <a:off x="0" y="0"/>
          <a:ext cx="0" cy="0"/>
          <a:chOff x="0" y="0"/>
          <a:chExt cx="0" cy="0"/>
        </a:xfrm>
      </p:grpSpPr>
      <p:sp>
        <p:nvSpPr>
          <p:cNvPr id="105" name="Google Shape;105;p3"/>
          <p:cNvSpPr txBox="1"/>
          <p:nvPr/>
        </p:nvSpPr>
        <p:spPr>
          <a:xfrm>
            <a:off x="2276270" y="2348371"/>
            <a:ext cx="804477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600" u="none" cap="none" strike="noStrike">
                <a:solidFill>
                  <a:srgbClr val="275317"/>
                </a:solidFill>
                <a:latin typeface="Arial"/>
                <a:ea typeface="Arial"/>
                <a:cs typeface="Arial"/>
                <a:sym typeface="Arial"/>
              </a:rPr>
              <a:t>1.得胜之祭 – 羔羊宝血，得胜的根基</a:t>
            </a:r>
            <a:endParaRPr b="0"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1" i="0" lang="en-US" sz="3600" u="none" cap="none" strike="noStrike">
                <a:solidFill>
                  <a:srgbClr val="275317"/>
                </a:solidFill>
                <a:latin typeface="Arial"/>
                <a:ea typeface="Arial"/>
                <a:cs typeface="Arial"/>
                <a:sym typeface="Arial"/>
              </a:rPr>
              <a:t>2.得胜之祭 - 不惜生命，得胜的献上</a:t>
            </a:r>
            <a:endParaRPr b="1"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0" i="0" lang="en-US" sz="3600" u="none" cap="none" strike="noStrike">
                <a:solidFill>
                  <a:srgbClr val="275317"/>
                </a:solidFill>
                <a:latin typeface="Arial"/>
                <a:ea typeface="Arial"/>
                <a:cs typeface="Arial"/>
                <a:sym typeface="Arial"/>
              </a:rPr>
              <a:t>3.得胜之祭 – 圣洁生活，得胜的见证</a:t>
            </a:r>
            <a:endParaRPr b="0"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0" i="0" lang="en-US" sz="3600" u="none" cap="none" strike="noStrike">
                <a:solidFill>
                  <a:srgbClr val="275317"/>
                </a:solidFill>
                <a:latin typeface="Arial"/>
                <a:ea typeface="Arial"/>
                <a:cs typeface="Arial"/>
                <a:sym typeface="Arial"/>
              </a:rPr>
              <a:t>4.得胜之祭 – 胜过死亡，得胜的生命</a:t>
            </a:r>
            <a:endParaRPr b="0" i="0" sz="3600" u="none" cap="none" strike="noStrike">
              <a:solidFill>
                <a:srgbClr val="275317"/>
              </a:solidFill>
              <a:latin typeface="Arial"/>
              <a:ea typeface="Arial"/>
              <a:cs typeface="Arial"/>
              <a:sym typeface="Arial"/>
            </a:endParaRPr>
          </a:p>
        </p:txBody>
      </p:sp>
      <p:sp>
        <p:nvSpPr>
          <p:cNvPr id="106" name="Google Shape;106;p3"/>
          <p:cNvSpPr txBox="1"/>
          <p:nvPr/>
        </p:nvSpPr>
        <p:spPr>
          <a:xfrm>
            <a:off x="3540869" y="1050587"/>
            <a:ext cx="4649821"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000" u="none" cap="none" strike="noStrike">
                <a:solidFill>
                  <a:srgbClr val="275317"/>
                </a:solidFill>
                <a:latin typeface="Arial"/>
                <a:ea typeface="Arial"/>
                <a:cs typeface="Arial"/>
                <a:sym typeface="Arial"/>
              </a:rPr>
              <a:t>得胜之祭</a:t>
            </a:r>
            <a:endParaRPr b="1" i="0" sz="4000" u="none" cap="none" strike="noStrike">
              <a:solidFill>
                <a:srgbClr val="275317"/>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11" name="Shape 111"/>
        <p:cNvGrpSpPr/>
        <p:nvPr/>
      </p:nvGrpSpPr>
      <p:grpSpPr>
        <a:xfrm>
          <a:off x="0" y="0"/>
          <a:ext cx="0" cy="0"/>
          <a:chOff x="0" y="0"/>
          <a:chExt cx="0" cy="0"/>
        </a:xfrm>
      </p:grpSpPr>
      <p:sp>
        <p:nvSpPr>
          <p:cNvPr id="112" name="Google Shape;112;p4"/>
          <p:cNvSpPr txBox="1"/>
          <p:nvPr>
            <p:ph idx="1" type="body"/>
          </p:nvPr>
        </p:nvSpPr>
        <p:spPr>
          <a:xfrm>
            <a:off x="5175115" y="0"/>
            <a:ext cx="7016886" cy="6857999"/>
          </a:xfrm>
          <a:prstGeom prst="rect">
            <a:avLst/>
          </a:prstGeom>
          <a:solidFill>
            <a:srgbClr val="D9E5F8"/>
          </a:solid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7030A0"/>
              </a:buClr>
              <a:buSzPts val="3600"/>
              <a:buNone/>
            </a:pPr>
            <a:r>
              <a:rPr b="1" lang="en-US" sz="3600">
                <a:solidFill>
                  <a:srgbClr val="7030A0"/>
                </a:solidFill>
                <a:latin typeface="KaiTi"/>
                <a:ea typeface="KaiTi"/>
                <a:cs typeface="KaiTi"/>
                <a:sym typeface="KaiTi"/>
              </a:rPr>
              <a:t>启示录12:</a:t>
            </a:r>
            <a:r>
              <a:rPr lang="en-US" sz="3600">
                <a:solidFill>
                  <a:srgbClr val="7030A0"/>
                </a:solidFill>
                <a:latin typeface="KaiTi"/>
                <a:ea typeface="KaiTi"/>
                <a:cs typeface="KaiTi"/>
                <a:sym typeface="KaiTi"/>
              </a:rPr>
              <a:t>11 弟兄</a:t>
            </a:r>
            <a:r>
              <a:rPr b="1" lang="en-US" sz="3600">
                <a:solidFill>
                  <a:srgbClr val="275317"/>
                </a:solidFill>
                <a:latin typeface="KaiTi"/>
                <a:ea typeface="KaiTi"/>
                <a:cs typeface="KaiTi"/>
                <a:sym typeface="KaiTi"/>
              </a:rPr>
              <a:t>胜</a:t>
            </a:r>
            <a:r>
              <a:rPr lang="en-US" sz="3600">
                <a:solidFill>
                  <a:srgbClr val="7030A0"/>
                </a:solidFill>
                <a:latin typeface="KaiTi"/>
                <a:ea typeface="KaiTi"/>
                <a:cs typeface="KaiTi"/>
                <a:sym typeface="KaiTi"/>
              </a:rPr>
              <a:t>过它，是因羔羊的血和自己所</a:t>
            </a:r>
            <a:r>
              <a:rPr b="1" lang="en-US" sz="3600">
                <a:solidFill>
                  <a:srgbClr val="7030A0"/>
                </a:solidFill>
                <a:latin typeface="KaiTi"/>
                <a:ea typeface="KaiTi"/>
                <a:cs typeface="KaiTi"/>
                <a:sym typeface="KaiTi"/>
              </a:rPr>
              <a:t>见证的道</a:t>
            </a:r>
            <a:r>
              <a:rPr lang="en-US" sz="3600">
                <a:solidFill>
                  <a:srgbClr val="7030A0"/>
                </a:solidFill>
                <a:latin typeface="KaiTi"/>
                <a:ea typeface="KaiTi"/>
                <a:cs typeface="KaiTi"/>
                <a:sym typeface="KaiTi"/>
              </a:rPr>
              <a:t>。他们虽至于</a:t>
            </a:r>
            <a:r>
              <a:rPr b="1" lang="en-US" sz="3600">
                <a:solidFill>
                  <a:srgbClr val="C00000"/>
                </a:solidFill>
                <a:latin typeface="KaiTi"/>
                <a:ea typeface="KaiTi"/>
                <a:cs typeface="KaiTi"/>
                <a:sym typeface="KaiTi"/>
              </a:rPr>
              <a:t>死</a:t>
            </a:r>
            <a:r>
              <a:rPr lang="en-US" sz="3600">
                <a:solidFill>
                  <a:srgbClr val="7030A0"/>
                </a:solidFill>
                <a:latin typeface="KaiTi"/>
                <a:ea typeface="KaiTi"/>
                <a:cs typeface="KaiTi"/>
                <a:sym typeface="KaiTi"/>
              </a:rPr>
              <a:t>，也不爱惜</a:t>
            </a:r>
            <a:r>
              <a:rPr b="1" lang="en-US" sz="3600">
                <a:solidFill>
                  <a:srgbClr val="275317"/>
                </a:solidFill>
                <a:latin typeface="KaiTi"/>
                <a:ea typeface="KaiTi"/>
                <a:cs typeface="KaiTi"/>
                <a:sym typeface="KaiTi"/>
              </a:rPr>
              <a:t>性命</a:t>
            </a:r>
            <a:r>
              <a:rPr lang="en-US" sz="3600">
                <a:solidFill>
                  <a:srgbClr val="7030A0"/>
                </a:solidFill>
                <a:latin typeface="KaiTi"/>
                <a:ea typeface="KaiTi"/>
                <a:cs typeface="KaiTi"/>
                <a:sym typeface="KaiTi"/>
              </a:rPr>
              <a:t>。</a:t>
            </a:r>
            <a:endParaRPr sz="3200">
              <a:solidFill>
                <a:srgbClr val="7030A0"/>
              </a:solidFill>
              <a:latin typeface="KaiTi"/>
              <a:ea typeface="KaiTi"/>
              <a:cs typeface="KaiTi"/>
              <a:sym typeface="KaiTi"/>
            </a:endParaRPr>
          </a:p>
          <a:p>
            <a:pPr indent="0" lvl="0" marL="0" rtl="0" algn="l">
              <a:lnSpc>
                <a:spcPct val="90000"/>
              </a:lnSpc>
              <a:spcBef>
                <a:spcPts val="1000"/>
              </a:spcBef>
              <a:spcAft>
                <a:spcPts val="0"/>
              </a:spcAft>
              <a:buClr>
                <a:srgbClr val="0070C0"/>
              </a:buClr>
              <a:buSzPts val="2400"/>
              <a:buNone/>
            </a:pPr>
            <a:r>
              <a:rPr lang="en-US" sz="2400">
                <a:solidFill>
                  <a:srgbClr val="0070C0"/>
                </a:solidFill>
                <a:latin typeface="KaiTi"/>
                <a:ea typeface="KaiTi"/>
                <a:cs typeface="KaiTi"/>
                <a:sym typeface="KaiTi"/>
              </a:rPr>
              <a:t>Revelation 12:</a:t>
            </a:r>
            <a:r>
              <a:rPr lang="en-US" sz="2400">
                <a:solidFill>
                  <a:srgbClr val="0070C0"/>
                </a:solidFill>
              </a:rPr>
              <a:t>11 And they have conquered him by the blood of the Lamb and by the word of their testimony, for they loved not their lives even unto death.</a:t>
            </a:r>
            <a:endParaRPr/>
          </a:p>
          <a:p>
            <a:pPr indent="0" lvl="0" marL="0" rtl="0" algn="l">
              <a:lnSpc>
                <a:spcPct val="90000"/>
              </a:lnSpc>
              <a:spcBef>
                <a:spcPts val="1000"/>
              </a:spcBef>
              <a:spcAft>
                <a:spcPts val="0"/>
              </a:spcAft>
              <a:buClr>
                <a:srgbClr val="7030A0"/>
              </a:buClr>
              <a:buSzPts val="3200"/>
              <a:buNone/>
            </a:pPr>
            <a:r>
              <a:rPr b="1" lang="en-US" sz="3200">
                <a:solidFill>
                  <a:srgbClr val="7030A0"/>
                </a:solidFill>
                <a:latin typeface="KaiTi"/>
                <a:ea typeface="KaiTi"/>
                <a:cs typeface="KaiTi"/>
                <a:sym typeface="KaiTi"/>
              </a:rPr>
              <a:t>希伯来书13:12 所以，耶稣要用自己的血叫百姓</a:t>
            </a:r>
            <a:r>
              <a:rPr b="1" lang="en-US" sz="3200">
                <a:solidFill>
                  <a:srgbClr val="275317"/>
                </a:solidFill>
                <a:latin typeface="KaiTi"/>
                <a:ea typeface="KaiTi"/>
                <a:cs typeface="KaiTi"/>
                <a:sym typeface="KaiTi"/>
              </a:rPr>
              <a:t>成圣</a:t>
            </a:r>
            <a:r>
              <a:rPr b="1" lang="en-US" sz="3200">
                <a:solidFill>
                  <a:srgbClr val="7030A0"/>
                </a:solidFill>
                <a:latin typeface="KaiTi"/>
                <a:ea typeface="KaiTi"/>
                <a:cs typeface="KaiTi"/>
                <a:sym typeface="KaiTi"/>
              </a:rPr>
              <a:t>，也就在</a:t>
            </a:r>
            <a:r>
              <a:rPr b="1" lang="en-US" sz="3200">
                <a:solidFill>
                  <a:srgbClr val="002060"/>
                </a:solidFill>
                <a:latin typeface="KaiTi"/>
                <a:ea typeface="KaiTi"/>
                <a:cs typeface="KaiTi"/>
                <a:sym typeface="KaiTi"/>
              </a:rPr>
              <a:t>城门外</a:t>
            </a:r>
            <a:r>
              <a:rPr b="1" lang="en-US" sz="3200">
                <a:solidFill>
                  <a:srgbClr val="C00000"/>
                </a:solidFill>
                <a:latin typeface="KaiTi"/>
                <a:ea typeface="KaiTi"/>
                <a:cs typeface="KaiTi"/>
                <a:sym typeface="KaiTi"/>
              </a:rPr>
              <a:t>受苦</a:t>
            </a:r>
            <a:r>
              <a:rPr b="1" lang="en-US" sz="3200">
                <a:solidFill>
                  <a:srgbClr val="7030A0"/>
                </a:solidFill>
                <a:latin typeface="KaiTi"/>
                <a:ea typeface="KaiTi"/>
                <a:cs typeface="KaiTi"/>
                <a:sym typeface="KaiTi"/>
              </a:rPr>
              <a:t>。13 这样，我们也当出到</a:t>
            </a:r>
            <a:r>
              <a:rPr b="1" lang="en-US" sz="3200">
                <a:solidFill>
                  <a:srgbClr val="002060"/>
                </a:solidFill>
                <a:latin typeface="KaiTi"/>
                <a:ea typeface="KaiTi"/>
                <a:cs typeface="KaiTi"/>
                <a:sym typeface="KaiTi"/>
              </a:rPr>
              <a:t>营外</a:t>
            </a:r>
            <a:r>
              <a:rPr b="1" lang="en-US" sz="3200">
                <a:solidFill>
                  <a:srgbClr val="7030A0"/>
                </a:solidFill>
                <a:latin typeface="KaiTi"/>
                <a:ea typeface="KaiTi"/>
                <a:cs typeface="KaiTi"/>
                <a:sym typeface="KaiTi"/>
              </a:rPr>
              <a:t>，就了他去，忍受他所受的</a:t>
            </a:r>
            <a:r>
              <a:rPr b="1" lang="en-US" sz="3200">
                <a:solidFill>
                  <a:srgbClr val="C00000"/>
                </a:solidFill>
                <a:latin typeface="KaiTi"/>
                <a:ea typeface="KaiTi"/>
                <a:cs typeface="KaiTi"/>
                <a:sym typeface="KaiTi"/>
              </a:rPr>
              <a:t>凌辱</a:t>
            </a:r>
            <a:r>
              <a:rPr b="1" lang="en-US" sz="3200">
                <a:solidFill>
                  <a:srgbClr val="7030A0"/>
                </a:solidFill>
                <a:latin typeface="KaiTi"/>
                <a:ea typeface="KaiTi"/>
                <a:cs typeface="KaiTi"/>
                <a:sym typeface="KaiTi"/>
              </a:rPr>
              <a:t>。</a:t>
            </a:r>
            <a:endParaRPr sz="2600">
              <a:solidFill>
                <a:srgbClr val="0070C0"/>
              </a:solidFill>
              <a:latin typeface="KaiTi"/>
              <a:ea typeface="KaiTi"/>
              <a:cs typeface="KaiTi"/>
              <a:sym typeface="KaiTi"/>
            </a:endParaRPr>
          </a:p>
          <a:p>
            <a:pPr indent="0" lvl="0" marL="0" rtl="0" algn="l">
              <a:lnSpc>
                <a:spcPct val="90000"/>
              </a:lnSpc>
              <a:spcBef>
                <a:spcPts val="1000"/>
              </a:spcBef>
              <a:spcAft>
                <a:spcPts val="0"/>
              </a:spcAft>
              <a:buClr>
                <a:srgbClr val="0070C0"/>
              </a:buClr>
              <a:buSzPts val="2600"/>
              <a:buNone/>
            </a:pPr>
            <a:r>
              <a:rPr lang="en-US" sz="2600">
                <a:solidFill>
                  <a:srgbClr val="0070C0"/>
                </a:solidFill>
                <a:latin typeface="KaiTi"/>
                <a:ea typeface="KaiTi"/>
                <a:cs typeface="KaiTi"/>
                <a:sym typeface="KaiTi"/>
              </a:rPr>
              <a:t>Hebrews13:12 So Jesus also suffered outside the gate in order to sanctify the people through his own blood. 13 Therefore let us go to him outside the camp and bear the reproach he endured.</a:t>
            </a:r>
            <a:endParaRPr/>
          </a:p>
        </p:txBody>
      </p:sp>
      <p:sp>
        <p:nvSpPr>
          <p:cNvPr id="113" name="Google Shape;113;p4"/>
          <p:cNvSpPr txBox="1"/>
          <p:nvPr/>
        </p:nvSpPr>
        <p:spPr>
          <a:xfrm>
            <a:off x="97276" y="519571"/>
            <a:ext cx="4717915" cy="67403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200" u="none" cap="none" strike="noStrike">
                <a:solidFill>
                  <a:srgbClr val="002060"/>
                </a:solidFill>
                <a:latin typeface="KaiTi"/>
                <a:ea typeface="KaiTi"/>
                <a:cs typeface="KaiTi"/>
                <a:sym typeface="KaiTi"/>
              </a:rPr>
              <a:t>1.献上活祭而得胜</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 </a:t>
            </a:r>
            <a:r>
              <a:rPr b="1" lang="en-US" sz="2800">
                <a:solidFill>
                  <a:srgbClr val="275317"/>
                </a:solidFill>
                <a:latin typeface="KaiTi"/>
                <a:ea typeface="KaiTi"/>
                <a:cs typeface="KaiTi"/>
                <a:sym typeface="KaiTi"/>
              </a:rPr>
              <a:t>（1）</a:t>
            </a:r>
            <a:r>
              <a:rPr b="1" lang="en-US" sz="2800">
                <a:solidFill>
                  <a:srgbClr val="C00000"/>
                </a:solidFill>
                <a:latin typeface="KaiTi"/>
                <a:ea typeface="KaiTi"/>
                <a:cs typeface="KaiTi"/>
                <a:sym typeface="KaiTi"/>
              </a:rPr>
              <a:t>受苦</a:t>
            </a:r>
            <a:r>
              <a:rPr b="1" lang="en-US" sz="2800">
                <a:solidFill>
                  <a:srgbClr val="275317"/>
                </a:solidFill>
                <a:latin typeface="KaiTi"/>
                <a:ea typeface="KaiTi"/>
                <a:cs typeface="KaiTi"/>
                <a:sym typeface="KaiTi"/>
              </a:rPr>
              <a:t> 🡪 成圣</a:t>
            </a:r>
            <a:endParaRPr b="1" sz="2800">
              <a:solidFill>
                <a:srgbClr val="275317"/>
              </a:solidFill>
              <a:latin typeface="KaiTi"/>
              <a:ea typeface="KaiTi"/>
              <a:cs typeface="KaiTi"/>
              <a:sym typeface="KaiTi"/>
            </a:endParaRPr>
          </a:p>
          <a:p>
            <a:pPr indent="0" lvl="0" marL="0" marR="0" rtl="0" algn="l">
              <a:spcBef>
                <a:spcPts val="0"/>
              </a:spcBef>
              <a:spcAft>
                <a:spcPts val="0"/>
              </a:spcAft>
              <a:buNone/>
            </a:pPr>
            <a:r>
              <a:rPr b="1" lang="en-US" sz="2800">
                <a:solidFill>
                  <a:srgbClr val="275317"/>
                </a:solidFill>
                <a:latin typeface="KaiTi"/>
                <a:ea typeface="KaiTi"/>
                <a:cs typeface="KaiTi"/>
                <a:sym typeface="KaiTi"/>
              </a:rPr>
              <a:t> （2）  </a:t>
            </a:r>
            <a:r>
              <a:rPr b="1" lang="en-US" sz="2800">
                <a:solidFill>
                  <a:srgbClr val="C00000"/>
                </a:solidFill>
                <a:latin typeface="KaiTi"/>
                <a:ea typeface="KaiTi"/>
                <a:cs typeface="KaiTi"/>
                <a:sym typeface="KaiTi"/>
              </a:rPr>
              <a:t>死</a:t>
            </a:r>
            <a:r>
              <a:rPr b="1" lang="en-US" sz="2800">
                <a:solidFill>
                  <a:srgbClr val="275317"/>
                </a:solidFill>
                <a:latin typeface="KaiTi"/>
                <a:ea typeface="KaiTi"/>
                <a:cs typeface="KaiTi"/>
                <a:sym typeface="KaiTi"/>
              </a:rPr>
              <a:t> 🡪 生命</a:t>
            </a:r>
            <a:endParaRPr b="1" sz="2800">
              <a:solidFill>
                <a:srgbClr val="275317"/>
              </a:solidFill>
              <a:latin typeface="KaiTi"/>
              <a:ea typeface="KaiTi"/>
              <a:cs typeface="KaiTi"/>
              <a:sym typeface="KaiTi"/>
            </a:endParaRPr>
          </a:p>
          <a:p>
            <a:pPr indent="0" lvl="0" marL="0" marR="0" rtl="0" algn="l">
              <a:spcBef>
                <a:spcPts val="0"/>
              </a:spcBef>
              <a:spcAft>
                <a:spcPts val="0"/>
              </a:spcAft>
              <a:buNone/>
            </a:pPr>
            <a:r>
              <a:t/>
            </a:r>
            <a:endParaRPr b="1" sz="2800">
              <a:solidFill>
                <a:srgbClr val="7030A0"/>
              </a:solidFill>
              <a:latin typeface="KaiTi"/>
              <a:ea typeface="KaiTi"/>
              <a:cs typeface="KaiTi"/>
              <a:sym typeface="KaiTi"/>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2.背十字架是得胜的献祭</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en-US" sz="2800">
                <a:solidFill>
                  <a:srgbClr val="275317"/>
                </a:solidFill>
                <a:latin typeface="KaiTi"/>
                <a:ea typeface="KaiTi"/>
                <a:cs typeface="KaiTi"/>
                <a:sym typeface="KaiTi"/>
              </a:rPr>
              <a:t>（1）城外受苦 🡪 城内得胜</a:t>
            </a:r>
            <a:endParaRPr b="1" sz="2800">
              <a:solidFill>
                <a:srgbClr val="275317"/>
              </a:solidFill>
              <a:latin typeface="KaiTi"/>
              <a:ea typeface="KaiTi"/>
              <a:cs typeface="KaiTi"/>
              <a:sym typeface="KaiTi"/>
            </a:endParaRPr>
          </a:p>
          <a:p>
            <a:pPr indent="0" lvl="0" marL="0" marR="0" rtl="0" algn="l">
              <a:spcBef>
                <a:spcPts val="0"/>
              </a:spcBef>
              <a:spcAft>
                <a:spcPts val="0"/>
              </a:spcAft>
              <a:buNone/>
            </a:pPr>
            <a:r>
              <a:rPr b="1" lang="en-US" sz="2800">
                <a:solidFill>
                  <a:srgbClr val="275317"/>
                </a:solidFill>
                <a:latin typeface="KaiTi"/>
                <a:ea typeface="KaiTi"/>
                <a:cs typeface="KaiTi"/>
                <a:sym typeface="KaiTi"/>
              </a:rPr>
              <a:t>（2）当下持守 🡪 最终得胜</a:t>
            </a:r>
            <a:endParaRPr b="1" sz="2800">
              <a:solidFill>
                <a:srgbClr val="275317"/>
              </a:solidFill>
              <a:latin typeface="KaiTi"/>
              <a:ea typeface="KaiTi"/>
              <a:cs typeface="KaiTi"/>
              <a:sym typeface="KaiTi"/>
            </a:endParaRPr>
          </a:p>
          <a:p>
            <a:pPr indent="0" lvl="0" marL="0" marR="0" rtl="0" algn="l">
              <a:spcBef>
                <a:spcPts val="0"/>
              </a:spcBef>
              <a:spcAft>
                <a:spcPts val="0"/>
              </a:spcAft>
              <a:buNone/>
            </a:pPr>
            <a:r>
              <a:t/>
            </a:r>
            <a:endParaRPr b="1" sz="2800">
              <a:solidFill>
                <a:srgbClr val="275317"/>
              </a:solidFill>
              <a:latin typeface="KaiTi"/>
              <a:ea typeface="KaiTi"/>
              <a:cs typeface="KaiTi"/>
              <a:sym typeface="KaiTi"/>
            </a:endParaRPr>
          </a:p>
          <a:p>
            <a:pPr indent="0" lvl="0" marL="0" marR="0" rtl="0" algn="l">
              <a:spcBef>
                <a:spcPts val="0"/>
              </a:spcBef>
              <a:spcAft>
                <a:spcPts val="0"/>
              </a:spcAft>
              <a:buNone/>
            </a:pPr>
            <a:r>
              <a:rPr b="1" lang="en-US" sz="2800">
                <a:solidFill>
                  <a:srgbClr val="275317"/>
                </a:solidFill>
                <a:latin typeface="KaiTi"/>
                <a:ea typeface="KaiTi"/>
                <a:cs typeface="KaiTi"/>
                <a:sym typeface="KaiTi"/>
              </a:rPr>
              <a:t>就了他去（go to Him:</a:t>
            </a:r>
            <a:r>
              <a:rPr lang="en-US" sz="2800">
                <a:solidFill>
                  <a:srgbClr val="002060"/>
                </a:solidFill>
                <a:latin typeface="Arial"/>
                <a:ea typeface="Arial"/>
                <a:cs typeface="Arial"/>
                <a:sym typeface="Arial"/>
              </a:rPr>
              <a:t>πρός SN 4314</a:t>
            </a:r>
            <a:r>
              <a:rPr b="1" lang="en-US" sz="2800">
                <a:solidFill>
                  <a:srgbClr val="275317"/>
                </a:solidFill>
                <a:latin typeface="KaiTi"/>
                <a:ea typeface="KaiTi"/>
                <a:cs typeface="KaiTi"/>
                <a:sym typeface="KaiTi"/>
              </a:rPr>
              <a:t>): </a:t>
            </a:r>
            <a:endParaRPr/>
          </a:p>
          <a:p>
            <a:pPr indent="-457200" lvl="0" marL="457200" marR="0" rtl="0" algn="l">
              <a:spcBef>
                <a:spcPts val="0"/>
              </a:spcBef>
              <a:spcAft>
                <a:spcPts val="0"/>
              </a:spcAft>
              <a:buClr>
                <a:srgbClr val="275317"/>
              </a:buClr>
              <a:buSzPts val="2800"/>
              <a:buFont typeface="Arial"/>
              <a:buChar char="•"/>
            </a:pPr>
            <a:r>
              <a:rPr b="1" lang="en-US" sz="2800">
                <a:solidFill>
                  <a:srgbClr val="275317"/>
                </a:solidFill>
                <a:latin typeface="KaiTi"/>
                <a:ea typeface="KaiTi"/>
                <a:cs typeface="KaiTi"/>
                <a:sym typeface="KaiTi"/>
              </a:rPr>
              <a:t>时间：将近</a:t>
            </a:r>
            <a:endParaRPr b="1" sz="2800">
              <a:solidFill>
                <a:srgbClr val="275317"/>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b="1" lang="en-US" sz="2800">
                <a:solidFill>
                  <a:srgbClr val="275317"/>
                </a:solidFill>
                <a:latin typeface="KaiTi"/>
                <a:ea typeface="KaiTi"/>
                <a:cs typeface="KaiTi"/>
                <a:sym typeface="KaiTi"/>
              </a:rPr>
              <a:t>目标：朝向</a:t>
            </a:r>
            <a:endParaRPr b="1" sz="2800">
              <a:solidFill>
                <a:srgbClr val="275317"/>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b="1" lang="en-US" sz="2800">
                <a:solidFill>
                  <a:srgbClr val="275317"/>
                </a:solidFill>
                <a:latin typeface="KaiTi"/>
                <a:ea typeface="KaiTi"/>
                <a:cs typeface="KaiTi"/>
                <a:sym typeface="KaiTi"/>
              </a:rPr>
              <a:t>态度：赞许</a:t>
            </a:r>
            <a:endParaRPr b="1" sz="2800">
              <a:solidFill>
                <a:srgbClr val="275317"/>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b="1" lang="en-US" sz="2800">
                <a:solidFill>
                  <a:srgbClr val="275317"/>
                </a:solidFill>
                <a:latin typeface="KaiTi"/>
                <a:ea typeface="KaiTi"/>
                <a:cs typeface="KaiTi"/>
                <a:sym typeface="KaiTi"/>
              </a:rPr>
              <a:t>关系：在（）一旁</a:t>
            </a:r>
            <a:endParaRPr b="1" sz="2800">
              <a:solidFill>
                <a:srgbClr val="275317"/>
              </a:solidFill>
              <a:latin typeface="KaiTi"/>
              <a:ea typeface="KaiTi"/>
              <a:cs typeface="KaiTi"/>
              <a:sym typeface="KaiTi"/>
            </a:endParaRPr>
          </a:p>
          <a:p>
            <a:pPr indent="0" lvl="0" marL="0" marR="0" rtl="0" algn="l">
              <a:spcBef>
                <a:spcPts val="0"/>
              </a:spcBef>
              <a:spcAft>
                <a:spcPts val="0"/>
              </a:spcAft>
              <a:buNone/>
            </a:pPr>
            <a:r>
              <a:t/>
            </a:r>
            <a:endParaRPr b="1" sz="2800">
              <a:solidFill>
                <a:srgbClr val="275317"/>
              </a:solidFill>
              <a:latin typeface="KaiTi"/>
              <a:ea typeface="KaiTi"/>
              <a:cs typeface="KaiTi"/>
              <a:sym typeface="KaiT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17" name="Shape 117"/>
        <p:cNvGrpSpPr/>
        <p:nvPr/>
      </p:nvGrpSpPr>
      <p:grpSpPr>
        <a:xfrm>
          <a:off x="0" y="0"/>
          <a:ext cx="0" cy="0"/>
          <a:chOff x="0" y="0"/>
          <a:chExt cx="0" cy="0"/>
        </a:xfrm>
      </p:grpSpPr>
      <p:pic>
        <p:nvPicPr>
          <p:cNvPr descr="新年献活祭" id="118" name="Google Shape;118;p5"/>
          <p:cNvPicPr preferRelativeResize="0"/>
          <p:nvPr/>
        </p:nvPicPr>
        <p:blipFill rotWithShape="1">
          <a:blip r:embed="rId3">
            <a:alphaModFix amt="18000"/>
          </a:blip>
          <a:srcRect b="0" l="0" r="0" t="0"/>
          <a:stretch/>
        </p:blipFill>
        <p:spPr>
          <a:xfrm>
            <a:off x="5776856" y="0"/>
            <a:ext cx="6415144" cy="6938682"/>
          </a:xfrm>
          <a:prstGeom prst="rect">
            <a:avLst/>
          </a:prstGeom>
          <a:noFill/>
          <a:ln>
            <a:noFill/>
          </a:ln>
        </p:spPr>
      </p:pic>
      <p:sp>
        <p:nvSpPr>
          <p:cNvPr id="119" name="Google Shape;119;p5"/>
          <p:cNvSpPr txBox="1"/>
          <p:nvPr/>
        </p:nvSpPr>
        <p:spPr>
          <a:xfrm>
            <a:off x="0" y="91439"/>
            <a:ext cx="12192000" cy="5817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lang="en-US" sz="4800">
                <a:solidFill>
                  <a:srgbClr val="002060"/>
                </a:solidFill>
                <a:latin typeface="KaiTi"/>
                <a:ea typeface="KaiTi"/>
                <a:cs typeface="KaiTi"/>
                <a:sym typeface="KaiTi"/>
              </a:rPr>
              <a:t>得胜之祭 – 不惜生命，得胜的献上</a:t>
            </a:r>
            <a:br>
              <a:rPr b="1" lang="en-US" sz="4400">
                <a:solidFill>
                  <a:srgbClr val="002060"/>
                </a:solidFill>
                <a:latin typeface="KaiTi"/>
                <a:ea typeface="KaiTi"/>
                <a:cs typeface="KaiTi"/>
                <a:sym typeface="KaiTi"/>
              </a:rPr>
            </a:br>
            <a:r>
              <a:rPr b="1" lang="en-US" sz="4400">
                <a:solidFill>
                  <a:srgbClr val="002060"/>
                </a:solidFill>
                <a:latin typeface="KaiTi"/>
                <a:ea typeface="KaiTi"/>
                <a:cs typeface="KaiTi"/>
                <a:sym typeface="KaiTi"/>
              </a:rPr>
              <a:t> </a:t>
            </a:r>
            <a:r>
              <a:rPr b="1" lang="en-US" sz="2400">
                <a:solidFill>
                  <a:srgbClr val="0070C0"/>
                </a:solidFill>
                <a:latin typeface="Arial"/>
                <a:ea typeface="Arial"/>
                <a:cs typeface="Arial"/>
                <a:sym typeface="Arial"/>
              </a:rPr>
              <a:t>The Victorious Sacrifice – A Victorious Offering Even Unto Death</a:t>
            </a:r>
            <a:br>
              <a:rPr lang="en-US" sz="2400">
                <a:solidFill>
                  <a:srgbClr val="0070C0"/>
                </a:solidFill>
                <a:latin typeface="Arial"/>
                <a:ea typeface="Arial"/>
                <a:cs typeface="Arial"/>
                <a:sym typeface="Arial"/>
              </a:rPr>
            </a:br>
            <a:endParaRPr b="1" sz="2400">
              <a:solidFill>
                <a:srgbClr val="002060"/>
              </a:solidFill>
              <a:latin typeface="KaiTi"/>
              <a:ea typeface="KaiTi"/>
              <a:cs typeface="KaiTi"/>
              <a:sym typeface="KaiTi"/>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一、不惜性命 - 得胜的生命必经十字架道路</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Sparing Not Our Lives – The Victorious Life Must Walk the Way of the Cross</a:t>
            </a:r>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2400">
                <a:solidFill>
                  <a:srgbClr val="002060"/>
                </a:solidFill>
                <a:latin typeface="KaiTi"/>
                <a:ea typeface="KaiTi"/>
                <a:cs typeface="KaiTi"/>
                <a:sym typeface="KaiTi"/>
              </a:rPr>
              <a:t>       </a:t>
            </a:r>
            <a:r>
              <a:rPr b="1" lang="en-US" sz="2400">
                <a:solidFill>
                  <a:srgbClr val="0070C0"/>
                </a:solidFill>
                <a:latin typeface="Arial"/>
                <a:ea typeface="Arial"/>
                <a:cs typeface="Arial"/>
                <a:sym typeface="Arial"/>
              </a:rPr>
              <a:t> Going Outside the Camp – The Way of the Cross Leads to a Victorious Life</a:t>
            </a:r>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三、献上自己 - 得胜的生命是献活祭的生活</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18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Offering Ourselves – The Victorious Life Is a Life of Living Sacrifice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23" name="Shape 123"/>
        <p:cNvGrpSpPr/>
        <p:nvPr/>
      </p:nvGrpSpPr>
      <p:grpSpPr>
        <a:xfrm>
          <a:off x="0" y="0"/>
          <a:ext cx="0" cy="0"/>
          <a:chOff x="0" y="0"/>
          <a:chExt cx="0" cy="0"/>
        </a:xfrm>
      </p:grpSpPr>
      <p:sp>
        <p:nvSpPr>
          <p:cNvPr id="124" name="Google Shape;124;p6"/>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一、不惜性命 - 得胜的生命必经十字架道路</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Sparing Not Our Lives – The Victorious Life Must Walk the Way of the Cross</a:t>
            </a:r>
            <a:endParaRPr sz="2400">
              <a:solidFill>
                <a:srgbClr val="0070C0"/>
              </a:solidFill>
              <a:latin typeface="Arial"/>
              <a:ea typeface="Arial"/>
              <a:cs typeface="Arial"/>
              <a:sym typeface="Arial"/>
            </a:endParaRPr>
          </a:p>
        </p:txBody>
      </p:sp>
      <p:sp>
        <p:nvSpPr>
          <p:cNvPr id="125" name="Google Shape;125;p6"/>
          <p:cNvSpPr txBox="1"/>
          <p:nvPr/>
        </p:nvSpPr>
        <p:spPr>
          <a:xfrm>
            <a:off x="525294" y="1432826"/>
            <a:ext cx="10194586"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1.得胜生命必需经过十字架道路</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000">
                <a:solidFill>
                  <a:srgbClr val="0070C0"/>
                </a:solidFill>
                <a:latin typeface="Arial"/>
                <a:ea typeface="Arial"/>
                <a:cs typeface="Arial"/>
                <a:sym typeface="Arial"/>
              </a:rPr>
              <a:t>The Victorious Life Must Pass Through The Way of The Cross</a:t>
            </a:r>
            <a:endParaRPr/>
          </a:p>
        </p:txBody>
      </p:sp>
      <p:sp>
        <p:nvSpPr>
          <p:cNvPr id="126" name="Google Shape;126;p6"/>
          <p:cNvSpPr txBox="1"/>
          <p:nvPr/>
        </p:nvSpPr>
        <p:spPr>
          <a:xfrm>
            <a:off x="5787956" y="2604842"/>
            <a:ext cx="6215974" cy="2246769"/>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希伯来书13:13 这样，我们也当出到</a:t>
            </a:r>
            <a:r>
              <a:rPr b="1" lang="en-US" sz="2800">
                <a:solidFill>
                  <a:srgbClr val="002060"/>
                </a:solidFill>
                <a:latin typeface="KaiTi"/>
                <a:ea typeface="KaiTi"/>
                <a:cs typeface="KaiTi"/>
                <a:sym typeface="KaiTi"/>
              </a:rPr>
              <a:t>营外</a:t>
            </a:r>
            <a:r>
              <a:rPr lang="en-US" sz="2800">
                <a:solidFill>
                  <a:srgbClr val="7030A0"/>
                </a:solidFill>
                <a:latin typeface="KaiTi"/>
                <a:ea typeface="KaiTi"/>
                <a:cs typeface="KaiTi"/>
                <a:sym typeface="KaiTi"/>
              </a:rPr>
              <a:t>，就了他去，忍受他所受的</a:t>
            </a:r>
            <a:r>
              <a:rPr lang="en-US" sz="2800">
                <a:solidFill>
                  <a:srgbClr val="C00000"/>
                </a:solidFill>
                <a:latin typeface="KaiTi"/>
                <a:ea typeface="KaiTi"/>
                <a:cs typeface="KaiTi"/>
                <a:sym typeface="KaiTi"/>
              </a:rPr>
              <a:t>凌辱</a:t>
            </a:r>
            <a:r>
              <a:rPr lang="en-US"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a:p>
            <a:pPr indent="0" lvl="0" marL="0" marR="0" rtl="0" algn="l">
              <a:spcBef>
                <a:spcPts val="0"/>
              </a:spcBef>
              <a:spcAft>
                <a:spcPts val="0"/>
              </a:spcAft>
              <a:buNone/>
            </a:pPr>
            <a:r>
              <a:t/>
            </a:r>
            <a:endParaRPr sz="2800">
              <a:solidFill>
                <a:srgbClr val="7030A0"/>
              </a:solidFill>
              <a:latin typeface="KaiTi"/>
              <a:ea typeface="KaiTi"/>
              <a:cs typeface="KaiTi"/>
              <a:sym typeface="KaiTi"/>
            </a:endParaRPr>
          </a:p>
          <a:p>
            <a:pPr indent="0" lvl="0" marL="0" marR="0" rtl="0" algn="l">
              <a:spcBef>
                <a:spcPts val="0"/>
              </a:spcBef>
              <a:spcAft>
                <a:spcPts val="0"/>
              </a:spcAft>
              <a:buNone/>
            </a:pPr>
            <a:r>
              <a:rPr lang="en-US" sz="2800">
                <a:solidFill>
                  <a:srgbClr val="7030A0"/>
                </a:solidFill>
                <a:latin typeface="KaiTi"/>
                <a:ea typeface="KaiTi"/>
                <a:cs typeface="KaiTi"/>
                <a:sym typeface="KaiTi"/>
              </a:rPr>
              <a:t>腓立比书1:29 因为你们蒙恩，不但得以信服基督，并要为他</a:t>
            </a:r>
            <a:r>
              <a:rPr lang="en-US" sz="2800">
                <a:solidFill>
                  <a:srgbClr val="C00000"/>
                </a:solidFill>
                <a:latin typeface="KaiTi"/>
                <a:ea typeface="KaiTi"/>
                <a:cs typeface="KaiTi"/>
                <a:sym typeface="KaiTi"/>
              </a:rPr>
              <a:t>受苦</a:t>
            </a:r>
            <a:r>
              <a:rPr lang="en-US"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27" name="Google Shape;127;p6"/>
          <p:cNvSpPr txBox="1"/>
          <p:nvPr/>
        </p:nvSpPr>
        <p:spPr>
          <a:xfrm>
            <a:off x="1663430" y="3011875"/>
            <a:ext cx="4017523" cy="138499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002060"/>
                </a:solidFill>
                <a:latin typeface="KaiTi"/>
                <a:ea typeface="KaiTi"/>
                <a:cs typeface="KaiTi"/>
                <a:sym typeface="KaiTi"/>
              </a:rPr>
              <a:t>得胜的奥秘：献上活祭</a:t>
            </a:r>
            <a:endParaRPr b="1" sz="2800">
              <a:solidFill>
                <a:srgbClr val="002060"/>
              </a:solidFill>
              <a:latin typeface="KaiTi"/>
              <a:ea typeface="KaiTi"/>
              <a:cs typeface="KaiTi"/>
              <a:sym typeface="KaiTi"/>
            </a:endParaRPr>
          </a:p>
          <a:p>
            <a:pPr indent="-457200" lvl="0" marL="457200" marR="0" rtl="0" algn="l">
              <a:spcBef>
                <a:spcPts val="0"/>
              </a:spcBef>
              <a:spcAft>
                <a:spcPts val="0"/>
              </a:spcAft>
              <a:buClr>
                <a:srgbClr val="002060"/>
              </a:buClr>
              <a:buSzPts val="2800"/>
              <a:buFont typeface="Arial"/>
              <a:buChar char="•"/>
            </a:pPr>
            <a:r>
              <a:rPr b="1" lang="en-US" sz="2800">
                <a:solidFill>
                  <a:srgbClr val="002060"/>
                </a:solidFill>
                <a:latin typeface="KaiTi"/>
                <a:ea typeface="KaiTi"/>
                <a:cs typeface="KaiTi"/>
                <a:sym typeface="KaiTi"/>
              </a:rPr>
              <a:t>跟从耶稣要受凌辱</a:t>
            </a:r>
            <a:endParaRPr b="1" sz="2800">
              <a:solidFill>
                <a:srgbClr val="002060"/>
              </a:solidFill>
              <a:latin typeface="KaiTi"/>
              <a:ea typeface="KaiTi"/>
              <a:cs typeface="KaiTi"/>
              <a:sym typeface="KaiTi"/>
            </a:endParaRPr>
          </a:p>
          <a:p>
            <a:pPr indent="-457200" lvl="0" marL="457200" marR="0" rtl="0" algn="l">
              <a:spcBef>
                <a:spcPts val="0"/>
              </a:spcBef>
              <a:spcAft>
                <a:spcPts val="0"/>
              </a:spcAft>
              <a:buClr>
                <a:srgbClr val="002060"/>
              </a:buClr>
              <a:buSzPts val="2800"/>
              <a:buFont typeface="Arial"/>
              <a:buChar char="•"/>
            </a:pPr>
            <a:r>
              <a:rPr b="1" lang="en-US" sz="2800">
                <a:solidFill>
                  <a:srgbClr val="002060"/>
                </a:solidFill>
                <a:latin typeface="KaiTi"/>
                <a:ea typeface="KaiTi"/>
                <a:cs typeface="KaiTi"/>
                <a:sym typeface="KaiTi"/>
              </a:rPr>
              <a:t>信服基督要受苦难</a:t>
            </a:r>
            <a:endParaRPr b="1" sz="2800">
              <a:solidFill>
                <a:srgbClr val="002060"/>
              </a:solidFill>
              <a:latin typeface="KaiTi"/>
              <a:ea typeface="KaiTi"/>
              <a:cs typeface="KaiTi"/>
              <a:sym typeface="KaiT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31" name="Shape 131"/>
        <p:cNvGrpSpPr/>
        <p:nvPr/>
      </p:nvGrpSpPr>
      <p:grpSpPr>
        <a:xfrm>
          <a:off x="0" y="0"/>
          <a:ext cx="0" cy="0"/>
          <a:chOff x="0" y="0"/>
          <a:chExt cx="0" cy="0"/>
        </a:xfrm>
      </p:grpSpPr>
      <p:sp>
        <p:nvSpPr>
          <p:cNvPr id="132" name="Google Shape;132;p7"/>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一、不惜性命 - 得胜的生命必经十字架道路</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Sparing Not Our Lives – The Victorious Life Must Walk the Way of the Cross</a:t>
            </a:r>
            <a:endParaRPr sz="2400">
              <a:solidFill>
                <a:srgbClr val="0070C0"/>
              </a:solidFill>
              <a:latin typeface="Arial"/>
              <a:ea typeface="Arial"/>
              <a:cs typeface="Arial"/>
              <a:sym typeface="Arial"/>
            </a:endParaRPr>
          </a:p>
        </p:txBody>
      </p:sp>
      <p:sp>
        <p:nvSpPr>
          <p:cNvPr id="133" name="Google Shape;133;p7"/>
          <p:cNvSpPr txBox="1"/>
          <p:nvPr/>
        </p:nvSpPr>
        <p:spPr>
          <a:xfrm>
            <a:off x="525294" y="1432826"/>
            <a:ext cx="10194586"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2.十字架道路要求完全放下自我</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rgbClr val="0070C0"/>
                </a:solidFill>
                <a:latin typeface="Arial"/>
                <a:ea typeface="Arial"/>
                <a:cs typeface="Arial"/>
                <a:sym typeface="Arial"/>
              </a:rPr>
              <a:t> The Way of the Cross Requires Complete Self-Denial</a:t>
            </a:r>
            <a:endParaRPr/>
          </a:p>
        </p:txBody>
      </p:sp>
      <p:sp>
        <p:nvSpPr>
          <p:cNvPr id="134" name="Google Shape;134;p7"/>
          <p:cNvSpPr txBox="1"/>
          <p:nvPr/>
        </p:nvSpPr>
        <p:spPr>
          <a:xfrm>
            <a:off x="6303523" y="2945309"/>
            <a:ext cx="5291845" cy="2246769"/>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马太福音26:39 他就稍往前走，俯伏在地，祷告说：「我父啊，倘若可行，求你叫这杯离开我。然而，</a:t>
            </a:r>
            <a:r>
              <a:rPr lang="en-US" sz="2800">
                <a:solidFill>
                  <a:srgbClr val="002060"/>
                </a:solidFill>
                <a:latin typeface="KaiTi"/>
                <a:ea typeface="KaiTi"/>
                <a:cs typeface="KaiTi"/>
                <a:sym typeface="KaiTi"/>
              </a:rPr>
              <a:t>不要</a:t>
            </a:r>
            <a:r>
              <a:rPr lang="en-US" sz="2800">
                <a:solidFill>
                  <a:srgbClr val="7030A0"/>
                </a:solidFill>
                <a:latin typeface="KaiTi"/>
                <a:ea typeface="KaiTi"/>
                <a:cs typeface="KaiTi"/>
                <a:sym typeface="KaiTi"/>
              </a:rPr>
              <a:t>照我的意思，</a:t>
            </a:r>
            <a:r>
              <a:rPr lang="en-US" sz="2800">
                <a:solidFill>
                  <a:srgbClr val="002060"/>
                </a:solidFill>
                <a:latin typeface="KaiTi"/>
                <a:ea typeface="KaiTi"/>
                <a:cs typeface="KaiTi"/>
                <a:sym typeface="KaiTi"/>
              </a:rPr>
              <a:t>只要</a:t>
            </a:r>
            <a:r>
              <a:rPr b="1" lang="en-US" sz="2800">
                <a:solidFill>
                  <a:srgbClr val="275317"/>
                </a:solidFill>
                <a:latin typeface="KaiTi"/>
                <a:ea typeface="KaiTi"/>
                <a:cs typeface="KaiTi"/>
                <a:sym typeface="KaiTi"/>
              </a:rPr>
              <a:t>照你的意思</a:t>
            </a:r>
            <a:r>
              <a:rPr lang="en-US"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35" name="Google Shape;135;p7"/>
          <p:cNvSpPr txBox="1"/>
          <p:nvPr/>
        </p:nvSpPr>
        <p:spPr>
          <a:xfrm>
            <a:off x="2217907" y="3478803"/>
            <a:ext cx="3385226" cy="954107"/>
          </a:xfrm>
          <a:prstGeom prst="rect">
            <a:avLst/>
          </a:prstGeom>
          <a:solidFill>
            <a:srgbClr val="C0E4F5"/>
          </a:solid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2060"/>
              </a:buClr>
              <a:buSzPts val="2800"/>
              <a:buFont typeface="Arial"/>
              <a:buChar char="•"/>
            </a:pPr>
            <a:r>
              <a:rPr b="1" lang="en-US" sz="2800">
                <a:solidFill>
                  <a:srgbClr val="002060"/>
                </a:solidFill>
                <a:latin typeface="KaiTi"/>
                <a:ea typeface="KaiTi"/>
                <a:cs typeface="KaiTi"/>
                <a:sym typeface="KaiTi"/>
              </a:rPr>
              <a:t>主耶稣放下自我，完全献与父神！</a:t>
            </a:r>
            <a:endParaRPr b="1" sz="2800">
              <a:solidFill>
                <a:srgbClr val="002060"/>
              </a:solidFill>
              <a:latin typeface="KaiTi"/>
              <a:ea typeface="KaiTi"/>
              <a:cs typeface="KaiTi"/>
              <a:sym typeface="KaiT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39" name="Shape 139"/>
        <p:cNvGrpSpPr/>
        <p:nvPr/>
      </p:nvGrpSpPr>
      <p:grpSpPr>
        <a:xfrm>
          <a:off x="0" y="0"/>
          <a:ext cx="0" cy="0"/>
          <a:chOff x="0" y="0"/>
          <a:chExt cx="0" cy="0"/>
        </a:xfrm>
      </p:grpSpPr>
      <p:sp>
        <p:nvSpPr>
          <p:cNvPr id="140" name="Google Shape;140;p8"/>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一、不惜性命 - 得胜的生命必经十字架道路</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Sparing Not Our Lives – The Victorious Life Must Walk the Way of the Cross</a:t>
            </a:r>
            <a:endParaRPr sz="2400">
              <a:solidFill>
                <a:srgbClr val="0070C0"/>
              </a:solidFill>
              <a:latin typeface="Arial"/>
              <a:ea typeface="Arial"/>
              <a:cs typeface="Arial"/>
              <a:sym typeface="Arial"/>
            </a:endParaRPr>
          </a:p>
        </p:txBody>
      </p:sp>
      <p:sp>
        <p:nvSpPr>
          <p:cNvPr id="141" name="Google Shape;141;p8"/>
          <p:cNvSpPr txBox="1"/>
          <p:nvPr/>
        </p:nvSpPr>
        <p:spPr>
          <a:xfrm>
            <a:off x="525294" y="1432826"/>
            <a:ext cx="10194586"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3.得胜的十字架道路需至死忠心</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2000">
                <a:solidFill>
                  <a:srgbClr val="0070C0"/>
                </a:solidFill>
                <a:latin typeface="Arial"/>
                <a:ea typeface="Arial"/>
                <a:cs typeface="Arial"/>
                <a:sym typeface="Arial"/>
              </a:rPr>
              <a:t>The Victorious Way of the Cross Requires Faithfulness unto Death</a:t>
            </a:r>
            <a:endParaRPr/>
          </a:p>
        </p:txBody>
      </p:sp>
      <p:sp>
        <p:nvSpPr>
          <p:cNvPr id="142" name="Google Shape;142;p8"/>
          <p:cNvSpPr txBox="1"/>
          <p:nvPr/>
        </p:nvSpPr>
        <p:spPr>
          <a:xfrm>
            <a:off x="6916366" y="3813563"/>
            <a:ext cx="4357992"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启示录12:11他们虽至于死，也不爱惜性命。 </a:t>
            </a:r>
            <a:endParaRPr sz="2800">
              <a:solidFill>
                <a:srgbClr val="7030A0"/>
              </a:solidFill>
              <a:latin typeface="KaiTi"/>
              <a:ea typeface="KaiTi"/>
              <a:cs typeface="KaiTi"/>
              <a:sym typeface="KaiTi"/>
            </a:endParaRPr>
          </a:p>
        </p:txBody>
      </p:sp>
      <p:sp>
        <p:nvSpPr>
          <p:cNvPr id="143" name="Google Shape;143;p8"/>
          <p:cNvSpPr txBox="1"/>
          <p:nvPr/>
        </p:nvSpPr>
        <p:spPr>
          <a:xfrm>
            <a:off x="3245796" y="3864666"/>
            <a:ext cx="3112851" cy="954107"/>
          </a:xfrm>
          <a:prstGeom prst="rect">
            <a:avLst/>
          </a:prstGeom>
          <a:solidFill>
            <a:srgbClr val="C0E4F5"/>
          </a:solid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2060"/>
              </a:buClr>
              <a:buSzPts val="2800"/>
              <a:buFont typeface="Arial"/>
              <a:buChar char="•"/>
            </a:pPr>
            <a:r>
              <a:rPr b="1" lang="en-US" sz="2800">
                <a:solidFill>
                  <a:srgbClr val="002060"/>
                </a:solidFill>
                <a:latin typeface="KaiTi"/>
                <a:ea typeface="KaiTi"/>
                <a:cs typeface="KaiTi"/>
                <a:sym typeface="KaiTi"/>
              </a:rPr>
              <a:t>圣徒放下自我，</a:t>
            </a:r>
            <a:endParaRPr b="1" sz="2800">
              <a:solidFill>
                <a:srgbClr val="002060"/>
              </a:solidFill>
              <a:latin typeface="KaiTi"/>
              <a:ea typeface="KaiTi"/>
              <a:cs typeface="KaiTi"/>
              <a:sym typeface="KaiTi"/>
            </a:endParaRPr>
          </a:p>
          <a:p>
            <a:pPr indent="0" lvl="0" marL="0" marR="0" rtl="0" algn="l">
              <a:spcBef>
                <a:spcPts val="0"/>
              </a:spcBef>
              <a:spcAft>
                <a:spcPts val="0"/>
              </a:spcAft>
              <a:buNone/>
            </a:pPr>
            <a:r>
              <a:rPr b="1" lang="en-US" sz="2800">
                <a:solidFill>
                  <a:srgbClr val="002060"/>
                </a:solidFill>
                <a:latin typeface="KaiTi"/>
                <a:ea typeface="KaiTi"/>
                <a:cs typeface="KaiTi"/>
                <a:sym typeface="KaiTi"/>
              </a:rPr>
              <a:t>   至死忠心持守！</a:t>
            </a:r>
            <a:endParaRPr b="1" sz="2800">
              <a:solidFill>
                <a:srgbClr val="002060"/>
              </a:solidFill>
              <a:latin typeface="KaiTi"/>
              <a:ea typeface="KaiTi"/>
              <a:cs typeface="KaiTi"/>
              <a:sym typeface="KaiT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47" name="Shape 147"/>
        <p:cNvGrpSpPr/>
        <p:nvPr/>
      </p:nvGrpSpPr>
      <p:grpSpPr>
        <a:xfrm>
          <a:off x="0" y="0"/>
          <a:ext cx="0" cy="0"/>
          <a:chOff x="0" y="0"/>
          <a:chExt cx="0" cy="0"/>
        </a:xfrm>
      </p:grpSpPr>
      <p:sp>
        <p:nvSpPr>
          <p:cNvPr id="148" name="Google Shape;148;p9"/>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Going Outside the Camp – The Way of the Cross Leads to a Victorious Life</a:t>
            </a:r>
            <a:endParaRPr/>
          </a:p>
        </p:txBody>
      </p:sp>
      <p:sp>
        <p:nvSpPr>
          <p:cNvPr id="149" name="Google Shape;149;p9"/>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1.离开舒适安稳，出到营外</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Leaving Comfort Zone – Going Outside the Camp</a:t>
            </a:r>
            <a:endParaRPr/>
          </a:p>
        </p:txBody>
      </p:sp>
      <p:sp>
        <p:nvSpPr>
          <p:cNvPr id="150" name="Google Shape;150;p9"/>
          <p:cNvSpPr txBox="1"/>
          <p:nvPr/>
        </p:nvSpPr>
        <p:spPr>
          <a:xfrm>
            <a:off x="6498075" y="2692390"/>
            <a:ext cx="5447489"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希伯来书13:13 这样，我们也当</a:t>
            </a:r>
            <a:r>
              <a:rPr lang="en-US" sz="2800">
                <a:solidFill>
                  <a:srgbClr val="275317"/>
                </a:solidFill>
                <a:latin typeface="KaiTi"/>
                <a:ea typeface="KaiTi"/>
                <a:cs typeface="KaiTi"/>
                <a:sym typeface="KaiTi"/>
              </a:rPr>
              <a:t>出到</a:t>
            </a:r>
            <a:r>
              <a:rPr b="1" lang="en-US" sz="2800">
                <a:solidFill>
                  <a:srgbClr val="275317"/>
                </a:solidFill>
                <a:latin typeface="KaiTi"/>
                <a:ea typeface="KaiTi"/>
                <a:cs typeface="KaiTi"/>
                <a:sym typeface="KaiTi"/>
              </a:rPr>
              <a:t>营外</a:t>
            </a:r>
            <a:r>
              <a:rPr lang="en-US" sz="2800">
                <a:solidFill>
                  <a:srgbClr val="7030A0"/>
                </a:solidFill>
                <a:latin typeface="KaiTi"/>
                <a:ea typeface="KaiTi"/>
                <a:cs typeface="KaiTi"/>
                <a:sym typeface="KaiTi"/>
              </a:rPr>
              <a:t>，就了他去，忍受他所受的凌辱。</a:t>
            </a:r>
            <a:endParaRPr sz="2800">
              <a:solidFill>
                <a:srgbClr val="7030A0"/>
              </a:solidFill>
              <a:latin typeface="KaiTi"/>
              <a:ea typeface="KaiTi"/>
              <a:cs typeface="KaiTi"/>
              <a:sym typeface="KaiTi"/>
            </a:endParaRPr>
          </a:p>
        </p:txBody>
      </p:sp>
      <p:sp>
        <p:nvSpPr>
          <p:cNvPr id="151" name="Google Shape;151;p9"/>
          <p:cNvSpPr txBox="1"/>
          <p:nvPr/>
        </p:nvSpPr>
        <p:spPr>
          <a:xfrm>
            <a:off x="1867709" y="2827050"/>
            <a:ext cx="3628420"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275317"/>
                </a:solidFill>
                <a:latin typeface="KaiTi"/>
                <a:ea typeface="KaiTi"/>
                <a:cs typeface="KaiTi"/>
                <a:sym typeface="KaiTi"/>
              </a:rPr>
              <a:t>方向</a:t>
            </a:r>
            <a:r>
              <a:rPr b="1" lang="en-US" sz="3200">
                <a:solidFill>
                  <a:srgbClr val="002060"/>
                </a:solidFill>
                <a:latin typeface="KaiTi"/>
                <a:ea typeface="KaiTi"/>
                <a:cs typeface="KaiTi"/>
                <a:sym typeface="KaiTi"/>
              </a:rPr>
              <a:t>：出到营外– </a:t>
            </a:r>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放下舒适的拦阻</a:t>
            </a:r>
            <a:endParaRPr b="1" sz="3200">
              <a:solidFill>
                <a:srgbClr val="002060"/>
              </a:solidFill>
              <a:latin typeface="KaiTi"/>
              <a:ea typeface="KaiTi"/>
              <a:cs typeface="KaiTi"/>
              <a:sym typeface="KaiT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55" name="Shape 155"/>
        <p:cNvGrpSpPr/>
        <p:nvPr/>
      </p:nvGrpSpPr>
      <p:grpSpPr>
        <a:xfrm>
          <a:off x="0" y="0"/>
          <a:ext cx="0" cy="0"/>
          <a:chOff x="0" y="0"/>
          <a:chExt cx="0" cy="0"/>
        </a:xfrm>
      </p:grpSpPr>
      <p:sp>
        <p:nvSpPr>
          <p:cNvPr id="156" name="Google Shape;156;p10"/>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Going Outside the Camp – The Way of the Cross Leads to a Victorious Life</a:t>
            </a:r>
            <a:endParaRPr/>
          </a:p>
        </p:txBody>
      </p:sp>
      <p:sp>
        <p:nvSpPr>
          <p:cNvPr id="157" name="Google Shape;157;p10"/>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2.行十字架道路，就了祂去</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Following the Way of The Cross – Going to Him</a:t>
            </a:r>
            <a:endParaRPr/>
          </a:p>
        </p:txBody>
      </p:sp>
      <p:sp>
        <p:nvSpPr>
          <p:cNvPr id="158" name="Google Shape;158;p10"/>
          <p:cNvSpPr txBox="1"/>
          <p:nvPr/>
        </p:nvSpPr>
        <p:spPr>
          <a:xfrm>
            <a:off x="5700407" y="2507565"/>
            <a:ext cx="5447489"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希伯来书13:13 这样，我们也当出到</a:t>
            </a:r>
            <a:r>
              <a:rPr b="1" lang="en-US" sz="2800">
                <a:solidFill>
                  <a:srgbClr val="7030A0"/>
                </a:solidFill>
                <a:latin typeface="KaiTi"/>
                <a:ea typeface="KaiTi"/>
                <a:cs typeface="KaiTi"/>
                <a:sym typeface="KaiTi"/>
              </a:rPr>
              <a:t>营外</a:t>
            </a:r>
            <a:r>
              <a:rPr lang="en-US" sz="2800">
                <a:solidFill>
                  <a:srgbClr val="7030A0"/>
                </a:solidFill>
                <a:latin typeface="KaiTi"/>
                <a:ea typeface="KaiTi"/>
                <a:cs typeface="KaiTi"/>
                <a:sym typeface="KaiTi"/>
              </a:rPr>
              <a:t>，</a:t>
            </a:r>
            <a:r>
              <a:rPr lang="en-US" sz="2800">
                <a:solidFill>
                  <a:srgbClr val="275317"/>
                </a:solidFill>
                <a:latin typeface="KaiTi"/>
                <a:ea typeface="KaiTi"/>
                <a:cs typeface="KaiTi"/>
                <a:sym typeface="KaiTi"/>
              </a:rPr>
              <a:t>就了他去</a:t>
            </a:r>
            <a:r>
              <a:rPr lang="en-US" sz="2800">
                <a:solidFill>
                  <a:srgbClr val="7030A0"/>
                </a:solidFill>
                <a:latin typeface="KaiTi"/>
                <a:ea typeface="KaiTi"/>
                <a:cs typeface="KaiTi"/>
                <a:sym typeface="KaiTi"/>
              </a:rPr>
              <a:t>，忍受他所受的凌辱。</a:t>
            </a:r>
            <a:endParaRPr sz="2800">
              <a:solidFill>
                <a:srgbClr val="7030A0"/>
              </a:solidFill>
              <a:latin typeface="KaiTi"/>
              <a:ea typeface="KaiTi"/>
              <a:cs typeface="KaiTi"/>
              <a:sym typeface="KaiTi"/>
            </a:endParaRPr>
          </a:p>
        </p:txBody>
      </p:sp>
      <p:sp>
        <p:nvSpPr>
          <p:cNvPr id="159" name="Google Shape;159;p10"/>
          <p:cNvSpPr txBox="1"/>
          <p:nvPr/>
        </p:nvSpPr>
        <p:spPr>
          <a:xfrm>
            <a:off x="1867709" y="2827050"/>
            <a:ext cx="3531142"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275317"/>
                </a:solidFill>
                <a:latin typeface="KaiTi"/>
                <a:ea typeface="KaiTi"/>
                <a:cs typeface="KaiTi"/>
                <a:sym typeface="KaiTi"/>
              </a:rPr>
              <a:t>选择</a:t>
            </a:r>
            <a:r>
              <a:rPr b="1" lang="en-US" sz="3200">
                <a:solidFill>
                  <a:srgbClr val="002060"/>
                </a:solidFill>
                <a:latin typeface="KaiTi"/>
                <a:ea typeface="KaiTi"/>
                <a:cs typeface="KaiTi"/>
                <a:sym typeface="KaiTi"/>
              </a:rPr>
              <a:t>：就了祂去– </a:t>
            </a:r>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跟随十字架道路</a:t>
            </a:r>
            <a:endParaRPr b="1" sz="3200">
              <a:solidFill>
                <a:srgbClr val="002060"/>
              </a:solidFill>
              <a:latin typeface="KaiTi"/>
              <a:ea typeface="KaiTi"/>
              <a:cs typeface="KaiTi"/>
              <a:sym typeface="KaiT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63" name="Shape 163"/>
        <p:cNvGrpSpPr/>
        <p:nvPr/>
      </p:nvGrpSpPr>
      <p:grpSpPr>
        <a:xfrm>
          <a:off x="0" y="0"/>
          <a:ext cx="0" cy="0"/>
          <a:chOff x="0" y="0"/>
          <a:chExt cx="0" cy="0"/>
        </a:xfrm>
      </p:grpSpPr>
      <p:sp>
        <p:nvSpPr>
          <p:cNvPr id="164" name="Google Shape;164;p11"/>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Going Outside the Camp – The Way of the Cross Leads to a Victorious Life</a:t>
            </a:r>
            <a:endParaRPr/>
          </a:p>
        </p:txBody>
      </p:sp>
      <p:sp>
        <p:nvSpPr>
          <p:cNvPr id="165" name="Google Shape;165;p11"/>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3.持守得胜真理，忍受凌辱</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Holding Firm to the Truth of Victory – Enduring Reproach</a:t>
            </a:r>
            <a:endParaRPr/>
          </a:p>
        </p:txBody>
      </p:sp>
      <p:sp>
        <p:nvSpPr>
          <p:cNvPr id="166" name="Google Shape;166;p11"/>
          <p:cNvSpPr txBox="1"/>
          <p:nvPr/>
        </p:nvSpPr>
        <p:spPr>
          <a:xfrm>
            <a:off x="5865778" y="2595113"/>
            <a:ext cx="5447489"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希伯来书13:13 这样，我们也当出到</a:t>
            </a:r>
            <a:r>
              <a:rPr b="1" lang="en-US" sz="2800">
                <a:solidFill>
                  <a:srgbClr val="7030A0"/>
                </a:solidFill>
                <a:latin typeface="KaiTi"/>
                <a:ea typeface="KaiTi"/>
                <a:cs typeface="KaiTi"/>
                <a:sym typeface="KaiTi"/>
              </a:rPr>
              <a:t>营外</a:t>
            </a:r>
            <a:r>
              <a:rPr lang="en-US" sz="2800">
                <a:solidFill>
                  <a:srgbClr val="7030A0"/>
                </a:solidFill>
                <a:latin typeface="KaiTi"/>
                <a:ea typeface="KaiTi"/>
                <a:cs typeface="KaiTi"/>
                <a:sym typeface="KaiTi"/>
              </a:rPr>
              <a:t>，就了他去，忍受他所受的</a:t>
            </a:r>
            <a:r>
              <a:rPr lang="en-US" sz="2800">
                <a:solidFill>
                  <a:srgbClr val="C00000"/>
                </a:solidFill>
                <a:latin typeface="KaiTi"/>
                <a:ea typeface="KaiTi"/>
                <a:cs typeface="KaiTi"/>
                <a:sym typeface="KaiTi"/>
              </a:rPr>
              <a:t>凌辱</a:t>
            </a:r>
            <a:r>
              <a:rPr lang="en-US"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67" name="Google Shape;167;p11"/>
          <p:cNvSpPr txBox="1"/>
          <p:nvPr/>
        </p:nvSpPr>
        <p:spPr>
          <a:xfrm>
            <a:off x="1867709" y="2827050"/>
            <a:ext cx="3715968"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275317"/>
                </a:solidFill>
                <a:latin typeface="KaiTi"/>
                <a:ea typeface="KaiTi"/>
                <a:cs typeface="KaiTi"/>
                <a:sym typeface="KaiTi"/>
              </a:rPr>
              <a:t>代价</a:t>
            </a:r>
            <a:r>
              <a:rPr b="1" lang="en-US" sz="3200">
                <a:solidFill>
                  <a:srgbClr val="002060"/>
                </a:solidFill>
                <a:latin typeface="KaiTi"/>
                <a:ea typeface="KaiTi"/>
                <a:cs typeface="KaiTi"/>
                <a:sym typeface="KaiTi"/>
              </a:rPr>
              <a:t>：忍受凌辱– </a:t>
            </a:r>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持守真理得胜</a:t>
            </a:r>
            <a:endParaRPr b="1" sz="3200">
              <a:solidFill>
                <a:srgbClr val="002060"/>
              </a:solidFill>
              <a:latin typeface="KaiTi"/>
              <a:ea typeface="KaiTi"/>
              <a:cs typeface="KaiTi"/>
              <a:sym typeface="KaiT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71" name="Shape 171"/>
        <p:cNvGrpSpPr/>
        <p:nvPr/>
      </p:nvGrpSpPr>
      <p:grpSpPr>
        <a:xfrm>
          <a:off x="0" y="0"/>
          <a:ext cx="0" cy="0"/>
          <a:chOff x="0" y="0"/>
          <a:chExt cx="0" cy="0"/>
        </a:xfrm>
      </p:grpSpPr>
      <p:sp>
        <p:nvSpPr>
          <p:cNvPr id="172" name="Google Shape;172;p12"/>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Going Outside the Camp – The Way of the Cross Leads to a Victorious Life</a:t>
            </a:r>
            <a:endParaRPr/>
          </a:p>
        </p:txBody>
      </p:sp>
      <p:sp>
        <p:nvSpPr>
          <p:cNvPr id="173" name="Google Shape;173;p12"/>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4.经历十架苦难，得享荣耀</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400">
                <a:solidFill>
                  <a:srgbClr val="0070C0"/>
                </a:solidFill>
                <a:latin typeface="Arial"/>
                <a:ea typeface="Arial"/>
                <a:cs typeface="Arial"/>
                <a:sym typeface="Arial"/>
              </a:rPr>
              <a:t>      Enduring the Sufferings of the Cross – Entering into God’s Glory</a:t>
            </a:r>
            <a:endParaRPr/>
          </a:p>
        </p:txBody>
      </p:sp>
      <p:sp>
        <p:nvSpPr>
          <p:cNvPr id="174" name="Google Shape;174;p12"/>
          <p:cNvSpPr txBox="1"/>
          <p:nvPr/>
        </p:nvSpPr>
        <p:spPr>
          <a:xfrm>
            <a:off x="5865778" y="2595113"/>
            <a:ext cx="5447489" cy="2246769"/>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7030A0"/>
                </a:solidFill>
                <a:latin typeface="KaiTi"/>
                <a:ea typeface="KaiTi"/>
                <a:cs typeface="KaiTi"/>
                <a:sym typeface="KaiTi"/>
              </a:rPr>
              <a:t>彼得前书5:10 那赐诸般恩典的　神曾在基督里召你们，得享他永远的荣耀，等你们暂受苦难之后，必要亲自成全你们，坚固你们，赐力量给你们。</a:t>
            </a:r>
            <a:endParaRPr sz="2800">
              <a:solidFill>
                <a:srgbClr val="7030A0"/>
              </a:solidFill>
              <a:latin typeface="KaiTi"/>
              <a:ea typeface="KaiTi"/>
              <a:cs typeface="KaiTi"/>
              <a:sym typeface="KaiTi"/>
            </a:endParaRPr>
          </a:p>
        </p:txBody>
      </p:sp>
      <p:sp>
        <p:nvSpPr>
          <p:cNvPr id="175" name="Google Shape;175;p12"/>
          <p:cNvSpPr txBox="1"/>
          <p:nvPr/>
        </p:nvSpPr>
        <p:spPr>
          <a:xfrm>
            <a:off x="1867709" y="2827050"/>
            <a:ext cx="3715968"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275317"/>
                </a:solidFill>
                <a:latin typeface="KaiTi"/>
                <a:ea typeface="KaiTi"/>
                <a:cs typeface="KaiTi"/>
                <a:sym typeface="KaiTi"/>
              </a:rPr>
              <a:t>得胜</a:t>
            </a:r>
            <a:r>
              <a:rPr b="1" lang="en-US" sz="3200">
                <a:solidFill>
                  <a:srgbClr val="002060"/>
                </a:solidFill>
                <a:latin typeface="KaiTi"/>
                <a:ea typeface="KaiTi"/>
                <a:cs typeface="KaiTi"/>
                <a:sym typeface="KaiTi"/>
              </a:rPr>
              <a:t>：经历十架– </a:t>
            </a:r>
            <a:endParaRPr/>
          </a:p>
          <a:p>
            <a:pPr indent="0" lvl="0" marL="0" marR="0" rtl="0" algn="l">
              <a:spcBef>
                <a:spcPts val="0"/>
              </a:spcBef>
              <a:spcAft>
                <a:spcPts val="0"/>
              </a:spcAft>
              <a:buNone/>
            </a:pPr>
            <a:r>
              <a:rPr b="1" lang="en-US" sz="3200">
                <a:solidFill>
                  <a:srgbClr val="002060"/>
                </a:solidFill>
                <a:latin typeface="KaiTi"/>
                <a:ea typeface="KaiTi"/>
                <a:cs typeface="KaiTi"/>
                <a:sym typeface="KaiTi"/>
              </a:rPr>
              <a:t>进入得胜荣耀</a:t>
            </a:r>
            <a:endParaRPr b="1" sz="3200">
              <a:solidFill>
                <a:srgbClr val="002060"/>
              </a:solidFill>
              <a:latin typeface="KaiTi"/>
              <a:ea typeface="KaiTi"/>
              <a:cs typeface="KaiTi"/>
              <a:sym typeface="KaiT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79" name="Shape 179"/>
        <p:cNvGrpSpPr/>
        <p:nvPr/>
      </p:nvGrpSpPr>
      <p:grpSpPr>
        <a:xfrm>
          <a:off x="0" y="0"/>
          <a:ext cx="0" cy="0"/>
          <a:chOff x="0" y="0"/>
          <a:chExt cx="0" cy="0"/>
        </a:xfrm>
      </p:grpSpPr>
      <p:sp>
        <p:nvSpPr>
          <p:cNvPr id="180" name="Google Shape;180;p13"/>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KaiTi"/>
                <a:ea typeface="KaiTi"/>
                <a:cs typeface="KaiTi"/>
                <a:sym typeface="KaiTi"/>
              </a:rPr>
              <a:t>三、献上自己 - 得胜的生命是献活祭的生活</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2400">
                <a:solidFill>
                  <a:srgbClr val="0070C0"/>
                </a:solidFill>
                <a:latin typeface="Arial"/>
                <a:ea typeface="Arial"/>
                <a:cs typeface="Arial"/>
                <a:sym typeface="Arial"/>
              </a:rPr>
              <a:t>                Offering Ourselves – The Victorious Life Is a Life of Living Sacrifice</a:t>
            </a:r>
            <a:endParaRPr/>
          </a:p>
        </p:txBody>
      </p:sp>
      <p:sp>
        <p:nvSpPr>
          <p:cNvPr id="181" name="Google Shape;181;p13"/>
          <p:cNvSpPr txBox="1"/>
          <p:nvPr/>
        </p:nvSpPr>
        <p:spPr>
          <a:xfrm>
            <a:off x="418291" y="3952288"/>
            <a:ext cx="5204296" cy="1323439"/>
          </a:xfrm>
          <a:prstGeom prst="rect">
            <a:avLst/>
          </a:prstGeom>
          <a:noFill/>
          <a:ln cap="flat" cmpd="sng" w="19050">
            <a:solidFill>
              <a:schemeClr val="accent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2.献上心 – 心意的更新</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000">
                <a:solidFill>
                  <a:srgbClr val="7030A0"/>
                </a:solidFill>
                <a:latin typeface="Arial"/>
                <a:ea typeface="Arial"/>
                <a:cs typeface="Arial"/>
                <a:sym typeface="Arial"/>
              </a:rPr>
              <a:t>Offering the Heart – The Renewal of the Mind</a:t>
            </a:r>
            <a:endParaRPr/>
          </a:p>
          <a:p>
            <a:pPr indent="-342900" lvl="0" marL="342900" marR="0" rtl="0" algn="l">
              <a:spcBef>
                <a:spcPts val="0"/>
              </a:spcBef>
              <a:spcAft>
                <a:spcPts val="0"/>
              </a:spcAft>
              <a:buClr>
                <a:srgbClr val="7030A0"/>
              </a:buClr>
              <a:buSzPts val="2800"/>
              <a:buFont typeface="Arial"/>
              <a:buChar char="•"/>
            </a:pPr>
            <a:r>
              <a:rPr b="1" lang="en-US" sz="2800">
                <a:solidFill>
                  <a:srgbClr val="7030A0"/>
                </a:solidFill>
                <a:latin typeface="KaiTi"/>
                <a:ea typeface="KaiTi"/>
                <a:cs typeface="KaiTi"/>
                <a:sym typeface="KaiTi"/>
              </a:rPr>
              <a:t>心意被神更新而变化</a:t>
            </a:r>
            <a:endParaRPr b="1" sz="2800">
              <a:solidFill>
                <a:srgbClr val="7030A0"/>
              </a:solidFill>
              <a:latin typeface="KaiTi"/>
              <a:ea typeface="KaiTi"/>
              <a:cs typeface="KaiTi"/>
              <a:sym typeface="KaiTi"/>
            </a:endParaRPr>
          </a:p>
        </p:txBody>
      </p:sp>
      <p:sp>
        <p:nvSpPr>
          <p:cNvPr id="182" name="Google Shape;182;p13"/>
          <p:cNvSpPr txBox="1"/>
          <p:nvPr/>
        </p:nvSpPr>
        <p:spPr>
          <a:xfrm>
            <a:off x="3615449" y="1643591"/>
            <a:ext cx="4730884" cy="1323439"/>
          </a:xfrm>
          <a:prstGeom prst="rect">
            <a:avLst/>
          </a:prstGeom>
          <a:noFill/>
          <a:ln cap="flat" cmpd="sng" w="19050">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1.献上身 – 献祭的行动</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000">
                <a:solidFill>
                  <a:srgbClr val="0070C0"/>
                </a:solidFill>
                <a:latin typeface="Arial"/>
                <a:ea typeface="Arial"/>
                <a:cs typeface="Arial"/>
                <a:sym typeface="Arial"/>
              </a:rPr>
              <a:t>Offering the Body – The Act of Sacrifice</a:t>
            </a:r>
            <a:endParaRPr/>
          </a:p>
          <a:p>
            <a:pPr indent="-342900" lvl="0" marL="342900" marR="0" rtl="0" algn="l">
              <a:spcBef>
                <a:spcPts val="0"/>
              </a:spcBef>
              <a:spcAft>
                <a:spcPts val="0"/>
              </a:spcAft>
              <a:buClr>
                <a:srgbClr val="0070C0"/>
              </a:buClr>
              <a:buSzPts val="2800"/>
              <a:buFont typeface="Arial"/>
              <a:buChar char="•"/>
            </a:pPr>
            <a:r>
              <a:rPr b="1" lang="en-US" sz="2800">
                <a:solidFill>
                  <a:srgbClr val="0070C0"/>
                </a:solidFill>
                <a:latin typeface="KaiTi"/>
                <a:ea typeface="KaiTi"/>
                <a:cs typeface="KaiTi"/>
                <a:sym typeface="KaiTi"/>
              </a:rPr>
              <a:t>把生命的主权交与神</a:t>
            </a:r>
            <a:endParaRPr b="1" sz="2800">
              <a:solidFill>
                <a:srgbClr val="0070C0"/>
              </a:solidFill>
              <a:latin typeface="KaiTi"/>
              <a:ea typeface="KaiTi"/>
              <a:cs typeface="KaiTi"/>
              <a:sym typeface="KaiTi"/>
            </a:endParaRPr>
          </a:p>
        </p:txBody>
      </p:sp>
      <p:sp>
        <p:nvSpPr>
          <p:cNvPr id="183" name="Google Shape;183;p13"/>
          <p:cNvSpPr txBox="1"/>
          <p:nvPr/>
        </p:nvSpPr>
        <p:spPr>
          <a:xfrm>
            <a:off x="6582385" y="3917698"/>
            <a:ext cx="4915710" cy="1323439"/>
          </a:xfrm>
          <a:prstGeom prst="rect">
            <a:avLst/>
          </a:prstGeom>
          <a:noFill/>
          <a:ln cap="flat" cmpd="sng" w="19050">
            <a:solidFill>
              <a:srgbClr val="3A7D2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002060"/>
                </a:solidFill>
                <a:latin typeface="KaiTi"/>
                <a:ea typeface="KaiTi"/>
                <a:cs typeface="KaiTi"/>
                <a:sym typeface="KaiTi"/>
              </a:rPr>
              <a:t>3.献上灵 – 敬虔的敬拜</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en-US" sz="2000">
                <a:solidFill>
                  <a:srgbClr val="275317"/>
                </a:solidFill>
                <a:latin typeface="Arial"/>
                <a:ea typeface="Arial"/>
                <a:cs typeface="Arial"/>
                <a:sym typeface="Arial"/>
              </a:rPr>
              <a:t>Offering the Spirit – Worship in Godliness</a:t>
            </a:r>
            <a:endParaRPr/>
          </a:p>
          <a:p>
            <a:pPr indent="-342900" lvl="0" marL="342900" marR="0" rtl="0" algn="l">
              <a:spcBef>
                <a:spcPts val="0"/>
              </a:spcBef>
              <a:spcAft>
                <a:spcPts val="0"/>
              </a:spcAft>
              <a:buClr>
                <a:srgbClr val="275317"/>
              </a:buClr>
              <a:buSzPts val="2800"/>
              <a:buFont typeface="Arial"/>
              <a:buChar char="•"/>
            </a:pPr>
            <a:r>
              <a:rPr b="1" lang="en-US" sz="2800">
                <a:solidFill>
                  <a:srgbClr val="275317"/>
                </a:solidFill>
                <a:latin typeface="KaiTi"/>
                <a:ea typeface="KaiTi"/>
                <a:cs typeface="KaiTi"/>
                <a:sym typeface="KaiTi"/>
              </a:rPr>
              <a:t>让圣灵引领敬拜事奉</a:t>
            </a:r>
            <a:endParaRPr b="1" sz="2800">
              <a:solidFill>
                <a:srgbClr val="275317"/>
              </a:solidFill>
              <a:latin typeface="KaiTi"/>
              <a:ea typeface="KaiTi"/>
              <a:cs typeface="KaiTi"/>
              <a:sym typeface="KaiTi"/>
            </a:endParaRPr>
          </a:p>
        </p:txBody>
      </p:sp>
      <p:sp>
        <p:nvSpPr>
          <p:cNvPr id="184" name="Google Shape;184;p13"/>
          <p:cNvSpPr/>
          <p:nvPr/>
        </p:nvSpPr>
        <p:spPr>
          <a:xfrm>
            <a:off x="8531157" y="2509736"/>
            <a:ext cx="1303507" cy="1050587"/>
          </a:xfrm>
          <a:prstGeom prst="arc">
            <a:avLst>
              <a:gd fmla="val 16200000" name="adj1"/>
              <a:gd fmla="val 0" name="adj2"/>
            </a:avLst>
          </a:prstGeom>
          <a:noFill/>
          <a:ln cap="flat" cmpd="sng" w="1905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Arial"/>
              <a:ea typeface="Arial"/>
              <a:cs typeface="Arial"/>
              <a:sym typeface="Arial"/>
            </a:endParaRPr>
          </a:p>
        </p:txBody>
      </p:sp>
      <p:cxnSp>
        <p:nvCxnSpPr>
          <p:cNvPr id="185" name="Google Shape;185;p13"/>
          <p:cNvCxnSpPr>
            <a:stCxn id="182" idx="2"/>
            <a:endCxn id="181" idx="0"/>
          </p:cNvCxnSpPr>
          <p:nvPr/>
        </p:nvCxnSpPr>
        <p:spPr>
          <a:xfrm flipH="1">
            <a:off x="3020491" y="2967030"/>
            <a:ext cx="2960400" cy="985200"/>
          </a:xfrm>
          <a:prstGeom prst="straightConnector1">
            <a:avLst/>
          </a:prstGeom>
          <a:noFill/>
          <a:ln cap="flat" cmpd="sng" w="38100">
            <a:solidFill>
              <a:schemeClr val="dk1"/>
            </a:solidFill>
            <a:prstDash val="solid"/>
            <a:miter lim="8000"/>
            <a:headEnd len="sm" w="sm" type="none"/>
            <a:tailEnd len="sm" w="sm" type="none"/>
          </a:ln>
        </p:spPr>
      </p:cxnSp>
      <p:cxnSp>
        <p:nvCxnSpPr>
          <p:cNvPr id="186" name="Google Shape;186;p13"/>
          <p:cNvCxnSpPr>
            <a:stCxn id="182" idx="2"/>
            <a:endCxn id="183" idx="0"/>
          </p:cNvCxnSpPr>
          <p:nvPr/>
        </p:nvCxnSpPr>
        <p:spPr>
          <a:xfrm>
            <a:off x="5980891" y="2967030"/>
            <a:ext cx="3059400" cy="950700"/>
          </a:xfrm>
          <a:prstGeom prst="straightConnector1">
            <a:avLst/>
          </a:prstGeom>
          <a:noFill/>
          <a:ln cap="flat" cmpd="sng" w="38100">
            <a:solidFill>
              <a:schemeClr val="accent1"/>
            </a:solidFill>
            <a:prstDash val="solid"/>
            <a:miter lim="8000"/>
            <a:headEnd len="sm" w="sm" type="none"/>
            <a:tailEnd len="sm" w="sm" type="none"/>
          </a:ln>
        </p:spPr>
      </p:cxnSp>
      <p:cxnSp>
        <p:nvCxnSpPr>
          <p:cNvPr id="187" name="Google Shape;187;p13"/>
          <p:cNvCxnSpPr>
            <a:stCxn id="181" idx="3"/>
            <a:endCxn id="183" idx="1"/>
          </p:cNvCxnSpPr>
          <p:nvPr/>
        </p:nvCxnSpPr>
        <p:spPr>
          <a:xfrm flipH="1" rot="10800000">
            <a:off x="5622587" y="4579508"/>
            <a:ext cx="959700" cy="34500"/>
          </a:xfrm>
          <a:prstGeom prst="straightConnector1">
            <a:avLst/>
          </a:prstGeom>
          <a:noFill/>
          <a:ln cap="flat" cmpd="sng" w="38100">
            <a:solidFill>
              <a:schemeClr val="accent1"/>
            </a:solidFill>
            <a:prstDash val="solid"/>
            <a:miter lim="8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91" name="Shape 191"/>
        <p:cNvGrpSpPr/>
        <p:nvPr/>
      </p:nvGrpSpPr>
      <p:grpSpPr>
        <a:xfrm>
          <a:off x="0" y="0"/>
          <a:ext cx="0" cy="0"/>
          <a:chOff x="0" y="0"/>
          <a:chExt cx="0" cy="0"/>
        </a:xfrm>
      </p:grpSpPr>
      <p:pic>
        <p:nvPicPr>
          <p:cNvPr descr="新年献活祭" id="192" name="Google Shape;192;p14"/>
          <p:cNvPicPr preferRelativeResize="0"/>
          <p:nvPr/>
        </p:nvPicPr>
        <p:blipFill rotWithShape="1">
          <a:blip r:embed="rId3">
            <a:alphaModFix amt="18000"/>
          </a:blip>
          <a:srcRect b="0" l="0" r="0" t="0"/>
          <a:stretch/>
        </p:blipFill>
        <p:spPr>
          <a:xfrm>
            <a:off x="5776856" y="0"/>
            <a:ext cx="6415144" cy="6938682"/>
          </a:xfrm>
          <a:prstGeom prst="rect">
            <a:avLst/>
          </a:prstGeom>
          <a:noFill/>
          <a:ln>
            <a:noFill/>
          </a:ln>
        </p:spPr>
      </p:pic>
      <p:sp>
        <p:nvSpPr>
          <p:cNvPr id="193" name="Google Shape;193;p14"/>
          <p:cNvSpPr txBox="1"/>
          <p:nvPr/>
        </p:nvSpPr>
        <p:spPr>
          <a:xfrm>
            <a:off x="0" y="91439"/>
            <a:ext cx="12192000"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en-US"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lang="en-US" sz="4800">
                <a:solidFill>
                  <a:srgbClr val="002060"/>
                </a:solidFill>
                <a:latin typeface="KaiTi"/>
                <a:ea typeface="KaiTi"/>
                <a:cs typeface="KaiTi"/>
                <a:sym typeface="KaiTi"/>
              </a:rPr>
              <a:t>得胜之祭 – 不惜生命，得胜的献上</a:t>
            </a:r>
            <a:br>
              <a:rPr b="1" lang="en-US" sz="4400">
                <a:solidFill>
                  <a:srgbClr val="002060"/>
                </a:solidFill>
                <a:latin typeface="KaiTi"/>
                <a:ea typeface="KaiTi"/>
                <a:cs typeface="KaiTi"/>
                <a:sym typeface="KaiTi"/>
              </a:rPr>
            </a:br>
            <a:r>
              <a:rPr b="1" lang="en-US" sz="4400">
                <a:solidFill>
                  <a:srgbClr val="002060"/>
                </a:solidFill>
                <a:latin typeface="KaiTi"/>
                <a:ea typeface="KaiTi"/>
                <a:cs typeface="KaiTi"/>
                <a:sym typeface="KaiTi"/>
              </a:rPr>
              <a:t> </a:t>
            </a:r>
            <a:r>
              <a:rPr b="1" lang="en-US" sz="2400">
                <a:solidFill>
                  <a:srgbClr val="0070C0"/>
                </a:solidFill>
                <a:latin typeface="Arial"/>
                <a:ea typeface="Arial"/>
                <a:cs typeface="Arial"/>
                <a:sym typeface="Arial"/>
              </a:rPr>
              <a:t>The Victorious Sacrifice – A Victorious Offering Even Unto Death</a:t>
            </a:r>
            <a:br>
              <a:rPr lang="en-US" sz="2400">
                <a:solidFill>
                  <a:srgbClr val="0070C0"/>
                </a:solidFill>
                <a:latin typeface="Arial"/>
                <a:ea typeface="Arial"/>
                <a:cs typeface="Arial"/>
                <a:sym typeface="Arial"/>
              </a:rPr>
            </a:br>
            <a:endParaRPr b="1" sz="2400">
              <a:solidFill>
                <a:srgbClr val="002060"/>
              </a:solidFill>
              <a:latin typeface="KaiTi"/>
              <a:ea typeface="KaiTi"/>
              <a:cs typeface="KaiTi"/>
              <a:sym typeface="KaiTi"/>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一、不惜性命 - 得胜的生命必经十字架道路</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2400">
                <a:solidFill>
                  <a:srgbClr val="0070C0"/>
                </a:solidFill>
                <a:latin typeface="Arial"/>
                <a:ea typeface="Arial"/>
                <a:cs typeface="Arial"/>
                <a:sym typeface="Arial"/>
              </a:rPr>
              <a:t>                 Sparing Not Our Lives – The Victorious Life Must Walk the Way of the Cross</a:t>
            </a:r>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二、出到营外 - 十字架道路通向得胜的生命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2400">
                <a:solidFill>
                  <a:srgbClr val="002060"/>
                </a:solidFill>
                <a:latin typeface="KaiTi"/>
                <a:ea typeface="KaiTi"/>
                <a:cs typeface="KaiTi"/>
                <a:sym typeface="KaiTi"/>
              </a:rPr>
              <a:t>       </a:t>
            </a:r>
            <a:r>
              <a:rPr b="1" lang="en-US" sz="2400">
                <a:solidFill>
                  <a:srgbClr val="0070C0"/>
                </a:solidFill>
                <a:latin typeface="Arial"/>
                <a:ea typeface="Arial"/>
                <a:cs typeface="Arial"/>
                <a:sym typeface="Arial"/>
              </a:rPr>
              <a:t> Going Outside the Camp – The Way of the Cross Leads to a Victorious Life</a:t>
            </a:r>
            <a:endParaRPr/>
          </a:p>
          <a:p>
            <a:pPr indent="0" lvl="0" marL="0" marR="0" rtl="0" algn="l">
              <a:spcBef>
                <a:spcPts val="0"/>
              </a:spcBef>
              <a:spcAft>
                <a:spcPts val="0"/>
              </a:spcAft>
              <a:buNone/>
            </a:pPr>
            <a:r>
              <a:rPr b="1" lang="en-US" sz="4000">
                <a:solidFill>
                  <a:srgbClr val="002060"/>
                </a:solidFill>
                <a:latin typeface="KaiTi"/>
                <a:ea typeface="KaiTi"/>
                <a:cs typeface="KaiTi"/>
                <a:sym typeface="KaiTi"/>
              </a:rPr>
              <a:t>三、献上自己 - 得胜的生命是献活祭的生活</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en-US" sz="1800">
                <a:solidFill>
                  <a:srgbClr val="0070C0"/>
                </a:solidFill>
                <a:latin typeface="Arial"/>
                <a:ea typeface="Arial"/>
                <a:cs typeface="Arial"/>
                <a:sym typeface="Arial"/>
              </a:rPr>
              <a:t>                        </a:t>
            </a:r>
            <a:r>
              <a:rPr b="1" lang="en-US" sz="2400">
                <a:solidFill>
                  <a:srgbClr val="0070C0"/>
                </a:solidFill>
                <a:latin typeface="Arial"/>
                <a:ea typeface="Arial"/>
                <a:cs typeface="Arial"/>
                <a:sym typeface="Arial"/>
              </a:rPr>
              <a:t>Offering Ourselves – The Victorious Life Is a Life of Living Sacrifice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2025-12-23T14:50:38Z</dcterms:created>
  <dc:creator>Hongming Wang</dc:creator>
</cp:coreProperties>
</file>