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12192000"/>
  <p:notesSz cx="6858000" cy="9144000"/>
  <p:embeddedFontLst>
    <p:embeddedFont>
      <p:font typeface="Play"/>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gcwbzftUhJgSbteutLSi+YzECT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Play-bold.fntdata"/><Relationship Id="rId6" Type="http://schemas.openxmlformats.org/officeDocument/2006/relationships/slide" Target="slides/slide2.xml"/><Relationship Id="rId18" Type="http://schemas.openxmlformats.org/officeDocument/2006/relationships/font" Target="fonts/Play-regular.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zh-C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 name="Google Shape;9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3"/>
          <p:cNvSpPr/>
          <p:nvPr>
            <p:ph idx="2" type="pic"/>
          </p:nvPr>
        </p:nvSpPr>
        <p:spPr>
          <a:xfrm>
            <a:off x="5183188" y="987425"/>
            <a:ext cx="6172200" cy="4873625"/>
          </a:xfrm>
          <a:prstGeom prst="rect">
            <a:avLst/>
          </a:prstGeom>
          <a:noFill/>
          <a:ln>
            <a:noFill/>
          </a:ln>
        </p:spPr>
      </p:sp>
      <p:sp>
        <p:nvSpPr>
          <p:cNvPr id="68" name="Google Shape;68;p2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descr="Bible Verse of the Day | Daily Scripture | Daily Devotions" id="89" name="Google Shape;89;p1"/>
          <p:cNvPicPr preferRelativeResize="0"/>
          <p:nvPr/>
        </p:nvPicPr>
        <p:blipFill rotWithShape="1">
          <a:blip r:embed="rId3">
            <a:alphaModFix amt="52000"/>
          </a:blip>
          <a:srcRect b="0" l="0" r="0" t="0"/>
          <a:stretch/>
        </p:blipFill>
        <p:spPr>
          <a:xfrm>
            <a:off x="0" y="0"/>
            <a:ext cx="12192000" cy="6858000"/>
          </a:xfrm>
          <a:prstGeom prst="rect">
            <a:avLst/>
          </a:prstGeom>
          <a:noFill/>
          <a:ln>
            <a:noFill/>
          </a:ln>
        </p:spPr>
      </p:pic>
      <p:sp>
        <p:nvSpPr>
          <p:cNvPr id="90" name="Google Shape;90;p1"/>
          <p:cNvSpPr txBox="1"/>
          <p:nvPr>
            <p:ph type="ctrTitle"/>
          </p:nvPr>
        </p:nvSpPr>
        <p:spPr>
          <a:xfrm>
            <a:off x="0" y="961092"/>
            <a:ext cx="12192000" cy="2979869"/>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5400"/>
              <a:buFont typeface="KaiTi"/>
              <a:buNone/>
            </a:pPr>
            <a:r>
              <a:rPr b="1" lang="zh-CN" sz="5400">
                <a:solidFill>
                  <a:srgbClr val="002060"/>
                </a:solidFill>
                <a:latin typeface="KaiTi"/>
                <a:ea typeface="KaiTi"/>
                <a:cs typeface="KaiTi"/>
                <a:sym typeface="KaiTi"/>
              </a:rPr>
              <a:t>得胜之祭 – 胜过死亡，得胜的生命</a:t>
            </a:r>
            <a:br>
              <a:rPr b="1" lang="zh-CN" sz="5400">
                <a:solidFill>
                  <a:srgbClr val="002060"/>
                </a:solidFill>
                <a:latin typeface="KaiTi"/>
                <a:ea typeface="KaiTi"/>
                <a:cs typeface="KaiTi"/>
                <a:sym typeface="KaiTi"/>
              </a:rPr>
            </a:br>
            <a:r>
              <a:rPr b="1" lang="zh-CN" sz="3600">
                <a:solidFill>
                  <a:srgbClr val="0070C0"/>
                </a:solidFill>
              </a:rPr>
              <a:t> </a:t>
            </a:r>
            <a:r>
              <a:rPr b="1" lang="zh-CN" sz="2800">
                <a:solidFill>
                  <a:srgbClr val="0070C0"/>
                </a:solidFill>
              </a:rPr>
              <a:t>The Victorious Sacrifice – A Life that Triumphs over Death</a:t>
            </a:r>
            <a:br>
              <a:rPr lang="zh-CN" sz="2800">
                <a:solidFill>
                  <a:srgbClr val="0070C0"/>
                </a:solidFill>
              </a:rPr>
            </a:br>
            <a:r>
              <a:rPr lang="zh-CN" sz="3600">
                <a:solidFill>
                  <a:srgbClr val="0070C0"/>
                </a:solidFill>
              </a:rPr>
              <a:t> </a:t>
            </a:r>
            <a:br>
              <a:rPr lang="zh-CN" sz="1600"/>
            </a:br>
            <a:r>
              <a:rPr lang="zh-CN" sz="3200">
                <a:latin typeface="KaiTi"/>
                <a:ea typeface="KaiTi"/>
                <a:cs typeface="KaiTi"/>
                <a:sym typeface="KaiTi"/>
              </a:rPr>
              <a:t>(启示录12:10-11)</a:t>
            </a:r>
            <a:br>
              <a:rPr b="1" lang="zh-CN" sz="3200">
                <a:solidFill>
                  <a:srgbClr val="002060"/>
                </a:solidFill>
                <a:latin typeface="KaiTi"/>
                <a:ea typeface="KaiTi"/>
                <a:cs typeface="KaiTi"/>
                <a:sym typeface="KaiTi"/>
              </a:rPr>
            </a:br>
            <a:r>
              <a:rPr b="1" lang="zh-CN" sz="2800">
                <a:solidFill>
                  <a:srgbClr val="002060"/>
                </a:solidFill>
                <a:latin typeface="KaiTi"/>
                <a:ea typeface="KaiTi"/>
                <a:cs typeface="KaiTi"/>
                <a:sym typeface="KaiTi"/>
              </a:rPr>
              <a:t>10/11/2026</a:t>
            </a:r>
            <a:endParaRPr b="1">
              <a:solidFill>
                <a:srgbClr val="002060"/>
              </a:solidFill>
              <a:latin typeface="KaiTi"/>
              <a:ea typeface="KaiTi"/>
              <a:cs typeface="KaiTi"/>
              <a:sym typeface="KaiTi"/>
            </a:endParaRPr>
          </a:p>
        </p:txBody>
      </p:sp>
      <p:sp>
        <p:nvSpPr>
          <p:cNvPr id="91" name="Google Shape;91;p1"/>
          <p:cNvSpPr txBox="1"/>
          <p:nvPr>
            <p:ph idx="1" type="subTitle"/>
          </p:nvPr>
        </p:nvSpPr>
        <p:spPr>
          <a:xfrm>
            <a:off x="179294" y="374744"/>
            <a:ext cx="3854824" cy="507383"/>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2060"/>
              </a:buClr>
              <a:buSzPts val="2800"/>
              <a:buNone/>
            </a:pPr>
            <a:r>
              <a:rPr b="1" lang="zh-CN" sz="2800">
                <a:solidFill>
                  <a:srgbClr val="002060"/>
                </a:solidFill>
                <a:latin typeface="KaiTi"/>
                <a:ea typeface="KaiTi"/>
                <a:cs typeface="KaiTi"/>
                <a:sym typeface="KaiTi"/>
              </a:rPr>
              <a:t>当作圣洁的活祭献与神</a:t>
            </a:r>
            <a:endParaRPr b="1" sz="2800">
              <a:solidFill>
                <a:srgbClr val="002060"/>
              </a:solidFill>
              <a:latin typeface="KaiTi"/>
              <a:ea typeface="KaiTi"/>
              <a:cs typeface="KaiTi"/>
              <a:sym typeface="KaiT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96" name="Shape 96"/>
        <p:cNvGrpSpPr/>
        <p:nvPr/>
      </p:nvGrpSpPr>
      <p:grpSpPr>
        <a:xfrm>
          <a:off x="0" y="0"/>
          <a:ext cx="0" cy="0"/>
          <a:chOff x="0" y="0"/>
          <a:chExt cx="0" cy="0"/>
        </a:xfrm>
      </p:grpSpPr>
      <p:sp>
        <p:nvSpPr>
          <p:cNvPr id="97" name="Google Shape;97;p2"/>
          <p:cNvSpPr txBox="1"/>
          <p:nvPr/>
        </p:nvSpPr>
        <p:spPr>
          <a:xfrm>
            <a:off x="2276275" y="2348375"/>
            <a:ext cx="8305500" cy="2308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zh-CN" sz="3600" u="none" cap="none" strike="noStrike">
                <a:solidFill>
                  <a:srgbClr val="275317"/>
                </a:solidFill>
                <a:latin typeface="Arial"/>
                <a:ea typeface="Arial"/>
                <a:cs typeface="Arial"/>
                <a:sym typeface="Arial"/>
              </a:rPr>
              <a:t>1.得胜之祭 – 羔羊宝血，得胜的根基</a:t>
            </a:r>
            <a:endParaRPr b="0" i="0" sz="3600" u="none" cap="none" strike="noStrike">
              <a:solidFill>
                <a:srgbClr val="275317"/>
              </a:solidFill>
              <a:latin typeface="Arial"/>
              <a:ea typeface="Arial"/>
              <a:cs typeface="Arial"/>
              <a:sym typeface="Arial"/>
            </a:endParaRPr>
          </a:p>
          <a:p>
            <a:pPr indent="0" lvl="0" marL="0" marR="0" rtl="0" algn="l">
              <a:spcBef>
                <a:spcPts val="0"/>
              </a:spcBef>
              <a:spcAft>
                <a:spcPts val="0"/>
              </a:spcAft>
              <a:buNone/>
            </a:pPr>
            <a:r>
              <a:rPr b="0" i="0" lang="zh-CN" sz="3600" u="none" cap="none" strike="noStrike">
                <a:solidFill>
                  <a:srgbClr val="275317"/>
                </a:solidFill>
                <a:latin typeface="Arial"/>
                <a:ea typeface="Arial"/>
                <a:cs typeface="Arial"/>
                <a:sym typeface="Arial"/>
              </a:rPr>
              <a:t>2.得胜之祭 - 不惜生命，得胜的献上</a:t>
            </a:r>
            <a:endParaRPr b="0" i="0" sz="3600" u="none" cap="none" strike="noStrike">
              <a:solidFill>
                <a:srgbClr val="275317"/>
              </a:solidFill>
              <a:latin typeface="Arial"/>
              <a:ea typeface="Arial"/>
              <a:cs typeface="Arial"/>
              <a:sym typeface="Arial"/>
            </a:endParaRPr>
          </a:p>
          <a:p>
            <a:pPr indent="0" lvl="0" marL="0" marR="0" rtl="0" algn="l">
              <a:spcBef>
                <a:spcPts val="0"/>
              </a:spcBef>
              <a:spcAft>
                <a:spcPts val="0"/>
              </a:spcAft>
              <a:buNone/>
            </a:pPr>
            <a:r>
              <a:rPr b="0" i="0" lang="zh-CN" sz="3600" u="none" cap="none" strike="noStrike">
                <a:solidFill>
                  <a:srgbClr val="275317"/>
                </a:solidFill>
                <a:latin typeface="Arial"/>
                <a:ea typeface="Arial"/>
                <a:cs typeface="Arial"/>
                <a:sym typeface="Arial"/>
              </a:rPr>
              <a:t>3.得胜之祭 – 圣洁生活，得胜的见证</a:t>
            </a:r>
            <a:endParaRPr b="0" i="0" sz="3600" u="none" cap="none" strike="noStrike">
              <a:solidFill>
                <a:srgbClr val="275317"/>
              </a:solidFill>
              <a:latin typeface="Arial"/>
              <a:ea typeface="Arial"/>
              <a:cs typeface="Arial"/>
              <a:sym typeface="Arial"/>
            </a:endParaRPr>
          </a:p>
          <a:p>
            <a:pPr indent="0" lvl="0" marL="0" marR="0" rtl="0" algn="l">
              <a:spcBef>
                <a:spcPts val="0"/>
              </a:spcBef>
              <a:spcAft>
                <a:spcPts val="0"/>
              </a:spcAft>
              <a:buNone/>
            </a:pPr>
            <a:r>
              <a:rPr b="1" i="0" lang="zh-CN" sz="3600" u="none" cap="none" strike="noStrike">
                <a:solidFill>
                  <a:srgbClr val="275317"/>
                </a:solidFill>
                <a:latin typeface="Arial"/>
                <a:ea typeface="Arial"/>
                <a:cs typeface="Arial"/>
                <a:sym typeface="Arial"/>
              </a:rPr>
              <a:t>4.得胜之祭 – 胜过死亡，得胜的生命</a:t>
            </a:r>
            <a:endParaRPr b="1" i="0" sz="3600" u="none" cap="none" strike="noStrike">
              <a:solidFill>
                <a:srgbClr val="275317"/>
              </a:solidFill>
              <a:latin typeface="Arial"/>
              <a:ea typeface="Arial"/>
              <a:cs typeface="Arial"/>
              <a:sym typeface="Arial"/>
            </a:endParaRPr>
          </a:p>
        </p:txBody>
      </p:sp>
      <p:sp>
        <p:nvSpPr>
          <p:cNvPr id="98" name="Google Shape;98;p2"/>
          <p:cNvSpPr txBox="1"/>
          <p:nvPr/>
        </p:nvSpPr>
        <p:spPr>
          <a:xfrm>
            <a:off x="3540869" y="1050587"/>
            <a:ext cx="4649821"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zh-CN" sz="4000" u="none" cap="none" strike="noStrike">
                <a:solidFill>
                  <a:srgbClr val="275317"/>
                </a:solidFill>
                <a:latin typeface="Arial"/>
                <a:ea typeface="Arial"/>
                <a:cs typeface="Arial"/>
                <a:sym typeface="Arial"/>
              </a:rPr>
              <a:t>得胜之祭</a:t>
            </a:r>
            <a:endParaRPr b="1" i="0" sz="4000" u="none" cap="none" strike="noStrike">
              <a:solidFill>
                <a:srgbClr val="275317"/>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03" name="Shape 103"/>
        <p:cNvGrpSpPr/>
        <p:nvPr/>
      </p:nvGrpSpPr>
      <p:grpSpPr>
        <a:xfrm>
          <a:off x="0" y="0"/>
          <a:ext cx="0" cy="0"/>
          <a:chOff x="0" y="0"/>
          <a:chExt cx="0" cy="0"/>
        </a:xfrm>
      </p:grpSpPr>
      <p:sp>
        <p:nvSpPr>
          <p:cNvPr id="104" name="Google Shape;104;p3"/>
          <p:cNvSpPr txBox="1"/>
          <p:nvPr>
            <p:ph idx="1" type="body"/>
          </p:nvPr>
        </p:nvSpPr>
        <p:spPr>
          <a:xfrm>
            <a:off x="4834647" y="0"/>
            <a:ext cx="7357353" cy="6857999"/>
          </a:xfrm>
          <a:prstGeom prst="rect">
            <a:avLst/>
          </a:prstGeom>
          <a:solidFill>
            <a:srgbClr val="D9E5F8"/>
          </a:solid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7030A0"/>
              </a:buClr>
              <a:buSzPts val="3600"/>
              <a:buNone/>
            </a:pPr>
            <a:r>
              <a:rPr b="1" lang="zh-CN" sz="3600">
                <a:solidFill>
                  <a:srgbClr val="7030A0"/>
                </a:solidFill>
                <a:latin typeface="KaiTi"/>
                <a:ea typeface="KaiTi"/>
                <a:cs typeface="KaiTi"/>
                <a:sym typeface="KaiTi"/>
              </a:rPr>
              <a:t>启示录12:10</a:t>
            </a:r>
            <a:r>
              <a:rPr lang="zh-CN" sz="3600">
                <a:solidFill>
                  <a:srgbClr val="7030A0"/>
                </a:solidFill>
                <a:latin typeface="KaiTi"/>
                <a:ea typeface="KaiTi"/>
                <a:cs typeface="KaiTi"/>
                <a:sym typeface="KaiTi"/>
              </a:rPr>
              <a:t> 我听见在天上有大声音说：“我神的救恩、能力、国度，并他基督的权柄，现在都来到了！因为那在我们神面前昼夜控告我们弟兄的，已经被摔下去了。11 弟兄</a:t>
            </a:r>
            <a:r>
              <a:rPr b="1" lang="zh-CN" sz="3600">
                <a:solidFill>
                  <a:srgbClr val="275317"/>
                </a:solidFill>
                <a:latin typeface="KaiTi"/>
                <a:ea typeface="KaiTi"/>
                <a:cs typeface="KaiTi"/>
                <a:sym typeface="KaiTi"/>
              </a:rPr>
              <a:t>胜</a:t>
            </a:r>
            <a:r>
              <a:rPr lang="zh-CN" sz="3600">
                <a:solidFill>
                  <a:srgbClr val="7030A0"/>
                </a:solidFill>
                <a:latin typeface="KaiTi"/>
                <a:ea typeface="KaiTi"/>
                <a:cs typeface="KaiTi"/>
                <a:sym typeface="KaiTi"/>
              </a:rPr>
              <a:t>过它，是因羔羊的血和自己所</a:t>
            </a:r>
            <a:r>
              <a:rPr b="1" lang="zh-CN" sz="3600">
                <a:solidFill>
                  <a:srgbClr val="7030A0"/>
                </a:solidFill>
                <a:latin typeface="KaiTi"/>
                <a:ea typeface="KaiTi"/>
                <a:cs typeface="KaiTi"/>
                <a:sym typeface="KaiTi"/>
              </a:rPr>
              <a:t>见证的道</a:t>
            </a:r>
            <a:r>
              <a:rPr lang="zh-CN" sz="3600">
                <a:solidFill>
                  <a:srgbClr val="7030A0"/>
                </a:solidFill>
                <a:latin typeface="KaiTi"/>
                <a:ea typeface="KaiTi"/>
                <a:cs typeface="KaiTi"/>
                <a:sym typeface="KaiTi"/>
              </a:rPr>
              <a:t>。他们虽至于</a:t>
            </a:r>
            <a:r>
              <a:rPr b="1" lang="zh-CN" sz="3600">
                <a:solidFill>
                  <a:srgbClr val="C00000"/>
                </a:solidFill>
                <a:latin typeface="KaiTi"/>
                <a:ea typeface="KaiTi"/>
                <a:cs typeface="KaiTi"/>
                <a:sym typeface="KaiTi"/>
              </a:rPr>
              <a:t>死</a:t>
            </a:r>
            <a:r>
              <a:rPr lang="zh-CN" sz="3600">
                <a:solidFill>
                  <a:srgbClr val="7030A0"/>
                </a:solidFill>
                <a:latin typeface="KaiTi"/>
                <a:ea typeface="KaiTi"/>
                <a:cs typeface="KaiTi"/>
                <a:sym typeface="KaiTi"/>
              </a:rPr>
              <a:t>，也不爱惜</a:t>
            </a:r>
            <a:r>
              <a:rPr b="1" lang="zh-CN" sz="3600">
                <a:solidFill>
                  <a:srgbClr val="275317"/>
                </a:solidFill>
                <a:latin typeface="KaiTi"/>
                <a:ea typeface="KaiTi"/>
                <a:cs typeface="KaiTi"/>
                <a:sym typeface="KaiTi"/>
              </a:rPr>
              <a:t>性命</a:t>
            </a:r>
            <a:r>
              <a:rPr lang="zh-CN" sz="3600">
                <a:solidFill>
                  <a:srgbClr val="7030A0"/>
                </a:solidFill>
                <a:latin typeface="KaiTi"/>
                <a:ea typeface="KaiTi"/>
                <a:cs typeface="KaiTi"/>
                <a:sym typeface="KaiTi"/>
              </a:rPr>
              <a:t>。</a:t>
            </a:r>
            <a:endParaRPr sz="3200">
              <a:solidFill>
                <a:srgbClr val="7030A0"/>
              </a:solidFill>
              <a:latin typeface="KaiTi"/>
              <a:ea typeface="KaiTi"/>
              <a:cs typeface="KaiTi"/>
              <a:sym typeface="KaiTi"/>
            </a:endParaRPr>
          </a:p>
          <a:p>
            <a:pPr indent="0" lvl="0" marL="0" rtl="0" algn="l">
              <a:lnSpc>
                <a:spcPct val="90000"/>
              </a:lnSpc>
              <a:spcBef>
                <a:spcPts val="1000"/>
              </a:spcBef>
              <a:spcAft>
                <a:spcPts val="0"/>
              </a:spcAft>
              <a:buClr>
                <a:srgbClr val="0070C0"/>
              </a:buClr>
              <a:buSzPts val="2400"/>
              <a:buNone/>
            </a:pPr>
            <a:r>
              <a:rPr lang="zh-CN" sz="2400">
                <a:solidFill>
                  <a:srgbClr val="0070C0"/>
                </a:solidFill>
                <a:latin typeface="KaiTi"/>
                <a:ea typeface="KaiTi"/>
                <a:cs typeface="KaiTi"/>
                <a:sym typeface="KaiTi"/>
              </a:rPr>
              <a:t>Revelation 12:10</a:t>
            </a:r>
            <a:r>
              <a:rPr lang="zh-CN" sz="2400">
                <a:solidFill>
                  <a:srgbClr val="0070C0"/>
                </a:solidFill>
              </a:rPr>
              <a:t> And I heard a loud voice in heaven, saying, “Now the salvation and the power and the kingdom of our God and the authority of his Christ have come, for the accuser of our brothers has been thrown down, who accuses them day and night before our God.11 And they have conquered him by the blood of the Lamb and by the word of their testimony, for they loved not their lives even unto death.</a:t>
            </a:r>
            <a:endParaRPr/>
          </a:p>
          <a:p>
            <a:pPr indent="0" lvl="0" marL="0" rtl="0" algn="l">
              <a:lnSpc>
                <a:spcPct val="90000"/>
              </a:lnSpc>
              <a:spcBef>
                <a:spcPts val="1000"/>
              </a:spcBef>
              <a:spcAft>
                <a:spcPts val="0"/>
              </a:spcAft>
              <a:buClr>
                <a:schemeClr val="dk1"/>
              </a:buClr>
              <a:buSzPts val="2400"/>
              <a:buNone/>
            </a:pPr>
            <a:r>
              <a:t/>
            </a:r>
            <a:endParaRPr sz="2400">
              <a:solidFill>
                <a:srgbClr val="0070C0"/>
              </a:solidFill>
            </a:endParaRPr>
          </a:p>
          <a:p>
            <a:pPr indent="0" lvl="0" marL="0" rtl="0" algn="l">
              <a:lnSpc>
                <a:spcPct val="90000"/>
              </a:lnSpc>
              <a:spcBef>
                <a:spcPts val="1000"/>
              </a:spcBef>
              <a:spcAft>
                <a:spcPts val="0"/>
              </a:spcAft>
              <a:buClr>
                <a:schemeClr val="dk1"/>
              </a:buClr>
              <a:buSzPts val="2600"/>
              <a:buNone/>
            </a:pPr>
            <a:r>
              <a:t/>
            </a:r>
            <a:endParaRPr sz="2600">
              <a:solidFill>
                <a:srgbClr val="0070C0"/>
              </a:solidFill>
              <a:latin typeface="KaiTi"/>
              <a:ea typeface="KaiTi"/>
              <a:cs typeface="KaiTi"/>
              <a:sym typeface="KaiTi"/>
            </a:endParaRPr>
          </a:p>
        </p:txBody>
      </p:sp>
      <p:sp>
        <p:nvSpPr>
          <p:cNvPr id="105" name="Google Shape;105;p3"/>
          <p:cNvSpPr txBox="1"/>
          <p:nvPr/>
        </p:nvSpPr>
        <p:spPr>
          <a:xfrm>
            <a:off x="97276" y="519571"/>
            <a:ext cx="4766554" cy="529375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zh-CN" sz="3200" u="none" cap="none" strike="noStrike">
                <a:solidFill>
                  <a:srgbClr val="002060"/>
                </a:solidFill>
                <a:latin typeface="KaiTi"/>
                <a:ea typeface="KaiTi"/>
                <a:cs typeface="KaiTi"/>
                <a:sym typeface="KaiTi"/>
              </a:rPr>
              <a:t>1.生与死之间的选择</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b="1" lang="zh-CN" sz="3200">
                <a:solidFill>
                  <a:srgbClr val="002060"/>
                </a:solidFill>
                <a:latin typeface="KaiTi"/>
                <a:ea typeface="KaiTi"/>
                <a:cs typeface="KaiTi"/>
                <a:sym typeface="KaiTi"/>
              </a:rPr>
              <a:t> </a:t>
            </a:r>
            <a:r>
              <a:rPr b="1" lang="zh-CN" sz="2800">
                <a:solidFill>
                  <a:srgbClr val="275317"/>
                </a:solidFill>
                <a:latin typeface="KaiTi"/>
                <a:ea typeface="KaiTi"/>
                <a:cs typeface="KaiTi"/>
                <a:sym typeface="KaiTi"/>
              </a:rPr>
              <a:t>（1）死的是属世的肉身</a:t>
            </a:r>
            <a:endParaRPr b="1" sz="2800">
              <a:solidFill>
                <a:srgbClr val="275317"/>
              </a:solidFill>
              <a:latin typeface="KaiTi"/>
              <a:ea typeface="KaiTi"/>
              <a:cs typeface="KaiTi"/>
              <a:sym typeface="KaiTi"/>
            </a:endParaRPr>
          </a:p>
          <a:p>
            <a:pPr indent="0" lvl="0" marL="0" marR="0" rtl="0" algn="l">
              <a:spcBef>
                <a:spcPts val="0"/>
              </a:spcBef>
              <a:spcAft>
                <a:spcPts val="0"/>
              </a:spcAft>
              <a:buNone/>
            </a:pPr>
            <a:r>
              <a:rPr b="1" lang="zh-CN" sz="2800">
                <a:solidFill>
                  <a:srgbClr val="275317"/>
                </a:solidFill>
                <a:latin typeface="KaiTi"/>
                <a:ea typeface="KaiTi"/>
                <a:cs typeface="KaiTi"/>
                <a:sym typeface="KaiTi"/>
              </a:rPr>
              <a:t> （2）活的是属灵的生命</a:t>
            </a:r>
            <a:endParaRPr b="1" sz="2800">
              <a:solidFill>
                <a:srgbClr val="275317"/>
              </a:solidFill>
              <a:latin typeface="KaiTi"/>
              <a:ea typeface="KaiTi"/>
              <a:cs typeface="KaiTi"/>
              <a:sym typeface="KaiTi"/>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zh-CN" sz="2800">
                <a:solidFill>
                  <a:srgbClr val="7030A0"/>
                </a:solidFill>
                <a:latin typeface="KaiTi"/>
                <a:ea typeface="KaiTi"/>
                <a:cs typeface="KaiTi"/>
                <a:sym typeface="KaiTi"/>
              </a:rPr>
              <a:t>约12:25 b在这世上恨恶自己生命的，就要保守生命到永生。</a:t>
            </a:r>
            <a:endParaRPr/>
          </a:p>
          <a:p>
            <a:pPr indent="0" lvl="0" marL="0" marR="0" rtl="0" algn="l">
              <a:spcBef>
                <a:spcPts val="0"/>
              </a:spcBef>
              <a:spcAft>
                <a:spcPts val="0"/>
              </a:spcAft>
              <a:buNone/>
            </a:pPr>
            <a:r>
              <a:t/>
            </a:r>
            <a:endParaRPr b="1" sz="2800">
              <a:solidFill>
                <a:srgbClr val="7030A0"/>
              </a:solidFill>
              <a:latin typeface="KaiTi"/>
              <a:ea typeface="KaiTi"/>
              <a:cs typeface="KaiTi"/>
              <a:sym typeface="KaiTi"/>
            </a:endParaRPr>
          </a:p>
          <a:p>
            <a:pPr indent="0" lvl="0" marL="0" marR="0" rtl="0" algn="l">
              <a:spcBef>
                <a:spcPts val="0"/>
              </a:spcBef>
              <a:spcAft>
                <a:spcPts val="0"/>
              </a:spcAft>
              <a:buNone/>
            </a:pPr>
            <a:r>
              <a:rPr b="1" lang="zh-CN" sz="3200">
                <a:solidFill>
                  <a:srgbClr val="002060"/>
                </a:solidFill>
                <a:latin typeface="KaiTi"/>
                <a:ea typeface="KaiTi"/>
                <a:cs typeface="KaiTi"/>
                <a:sym typeface="KaiTi"/>
              </a:rPr>
              <a:t>2.得胜的生命必胜过死亡</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b="1" lang="zh-CN" sz="2800">
                <a:solidFill>
                  <a:srgbClr val="275317"/>
                </a:solidFill>
                <a:latin typeface="KaiTi"/>
                <a:ea typeface="KaiTi"/>
                <a:cs typeface="KaiTi"/>
                <a:sym typeface="KaiTi"/>
              </a:rPr>
              <a:t>（1）藉羔羊的宝血</a:t>
            </a:r>
            <a:endParaRPr b="1" sz="2800">
              <a:solidFill>
                <a:srgbClr val="275317"/>
              </a:solidFill>
              <a:latin typeface="KaiTi"/>
              <a:ea typeface="KaiTi"/>
              <a:cs typeface="KaiTi"/>
              <a:sym typeface="KaiTi"/>
            </a:endParaRPr>
          </a:p>
          <a:p>
            <a:pPr indent="0" lvl="0" marL="0" marR="0" rtl="0" algn="l">
              <a:spcBef>
                <a:spcPts val="0"/>
              </a:spcBef>
              <a:spcAft>
                <a:spcPts val="0"/>
              </a:spcAft>
              <a:buNone/>
            </a:pPr>
            <a:r>
              <a:rPr b="1" lang="zh-CN" sz="2800">
                <a:solidFill>
                  <a:srgbClr val="275317"/>
                </a:solidFill>
                <a:latin typeface="KaiTi"/>
                <a:ea typeface="KaiTi"/>
                <a:cs typeface="KaiTi"/>
                <a:sym typeface="KaiTi"/>
              </a:rPr>
              <a:t>（2）藉生命的见证</a:t>
            </a:r>
            <a:endParaRPr b="1" sz="2800">
              <a:solidFill>
                <a:srgbClr val="275317"/>
              </a:solidFill>
              <a:latin typeface="KaiTi"/>
              <a:ea typeface="KaiTi"/>
              <a:cs typeface="KaiTi"/>
              <a:sym typeface="KaiTi"/>
            </a:endParaRPr>
          </a:p>
          <a:p>
            <a:pPr indent="0" lvl="0" marL="0" marR="0" rtl="0" algn="l">
              <a:spcBef>
                <a:spcPts val="0"/>
              </a:spcBef>
              <a:spcAft>
                <a:spcPts val="0"/>
              </a:spcAft>
              <a:buNone/>
            </a:pPr>
            <a:r>
              <a:t/>
            </a:r>
            <a:endParaRPr b="1" sz="2800">
              <a:solidFill>
                <a:srgbClr val="275317"/>
              </a:solidFill>
              <a:latin typeface="KaiTi"/>
              <a:ea typeface="KaiTi"/>
              <a:cs typeface="KaiTi"/>
              <a:sym typeface="KaiT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09" name="Shape 109"/>
        <p:cNvGrpSpPr/>
        <p:nvPr/>
      </p:nvGrpSpPr>
      <p:grpSpPr>
        <a:xfrm>
          <a:off x="0" y="0"/>
          <a:ext cx="0" cy="0"/>
          <a:chOff x="0" y="0"/>
          <a:chExt cx="0" cy="0"/>
        </a:xfrm>
      </p:grpSpPr>
      <p:pic>
        <p:nvPicPr>
          <p:cNvPr descr="新年献活祭" id="110" name="Google Shape;110;p4"/>
          <p:cNvPicPr preferRelativeResize="0"/>
          <p:nvPr/>
        </p:nvPicPr>
        <p:blipFill rotWithShape="1">
          <a:blip r:embed="rId3">
            <a:alphaModFix amt="18000"/>
          </a:blip>
          <a:srcRect b="0" l="0" r="0" t="0"/>
          <a:stretch/>
        </p:blipFill>
        <p:spPr>
          <a:xfrm>
            <a:off x="5776856" y="0"/>
            <a:ext cx="6415144" cy="6938682"/>
          </a:xfrm>
          <a:prstGeom prst="rect">
            <a:avLst/>
          </a:prstGeom>
          <a:noFill/>
          <a:ln>
            <a:noFill/>
          </a:ln>
        </p:spPr>
      </p:pic>
      <p:sp>
        <p:nvSpPr>
          <p:cNvPr id="111" name="Google Shape;111;p4"/>
          <p:cNvSpPr txBox="1"/>
          <p:nvPr/>
        </p:nvSpPr>
        <p:spPr>
          <a:xfrm>
            <a:off x="0" y="91439"/>
            <a:ext cx="12192000" cy="5816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zh-CN" sz="2800">
                <a:solidFill>
                  <a:srgbClr val="002060"/>
                </a:solidFill>
                <a:latin typeface="KaiTi"/>
                <a:ea typeface="KaiTi"/>
                <a:cs typeface="KaiTi"/>
                <a:sym typeface="KaiTi"/>
              </a:rPr>
              <a:t>当作圣洁的活祭献与神</a:t>
            </a:r>
            <a:endParaRPr b="1" sz="2800">
              <a:solidFill>
                <a:srgbClr val="002060"/>
              </a:solidFill>
              <a:latin typeface="KaiTi"/>
              <a:ea typeface="KaiTi"/>
              <a:cs typeface="KaiTi"/>
              <a:sym typeface="KaiTi"/>
            </a:endParaRPr>
          </a:p>
          <a:p>
            <a:pPr indent="0" lvl="0" marL="0" marR="0" rtl="0" algn="ctr">
              <a:spcBef>
                <a:spcPts val="0"/>
              </a:spcBef>
              <a:spcAft>
                <a:spcPts val="0"/>
              </a:spcAft>
              <a:buNone/>
            </a:pPr>
            <a:r>
              <a:t/>
            </a:r>
            <a:endParaRPr sz="1800">
              <a:solidFill>
                <a:schemeClr val="dk1"/>
              </a:solidFill>
              <a:latin typeface="Arial"/>
              <a:ea typeface="Arial"/>
              <a:cs typeface="Arial"/>
              <a:sym typeface="Arial"/>
            </a:endParaRPr>
          </a:p>
          <a:p>
            <a:pPr indent="0" lvl="0" marL="0" marR="0" rtl="0" algn="ctr">
              <a:spcBef>
                <a:spcPts val="0"/>
              </a:spcBef>
              <a:spcAft>
                <a:spcPts val="0"/>
              </a:spcAft>
              <a:buNone/>
            </a:pPr>
            <a:r>
              <a:rPr b="1" lang="zh-CN" sz="4800">
                <a:solidFill>
                  <a:srgbClr val="002060"/>
                </a:solidFill>
                <a:latin typeface="KaiTi"/>
                <a:ea typeface="KaiTi"/>
                <a:cs typeface="KaiTi"/>
                <a:sym typeface="KaiTi"/>
              </a:rPr>
              <a:t>得胜之祭 – 胜过死亡，得胜的生命</a:t>
            </a:r>
            <a:br>
              <a:rPr b="1" lang="zh-CN" sz="4400">
                <a:solidFill>
                  <a:srgbClr val="002060"/>
                </a:solidFill>
                <a:latin typeface="KaiTi"/>
                <a:ea typeface="KaiTi"/>
                <a:cs typeface="KaiTi"/>
                <a:sym typeface="KaiTi"/>
              </a:rPr>
            </a:br>
            <a:r>
              <a:rPr b="1" lang="zh-CN" sz="4400">
                <a:solidFill>
                  <a:srgbClr val="002060"/>
                </a:solidFill>
                <a:latin typeface="KaiTi"/>
                <a:ea typeface="KaiTi"/>
                <a:cs typeface="KaiTi"/>
                <a:sym typeface="KaiTi"/>
              </a:rPr>
              <a:t> </a:t>
            </a:r>
            <a:r>
              <a:rPr b="1" lang="zh-CN" sz="2400">
                <a:solidFill>
                  <a:srgbClr val="0070C0"/>
                </a:solidFill>
                <a:latin typeface="Arial"/>
                <a:ea typeface="Arial"/>
                <a:cs typeface="Arial"/>
                <a:sym typeface="Arial"/>
              </a:rPr>
              <a:t>The Victorious Sacrifice – A Life that Triumphs over Death</a:t>
            </a:r>
            <a:br>
              <a:rPr lang="zh-CN" sz="2400">
                <a:solidFill>
                  <a:srgbClr val="0070C0"/>
                </a:solidFill>
                <a:latin typeface="Arial"/>
                <a:ea typeface="Arial"/>
                <a:cs typeface="Arial"/>
                <a:sym typeface="Arial"/>
              </a:rPr>
            </a:br>
            <a:endParaRPr b="1" sz="2400">
              <a:solidFill>
                <a:srgbClr val="002060"/>
              </a:solidFill>
              <a:latin typeface="KaiTi"/>
              <a:ea typeface="KaiTi"/>
              <a:cs typeface="KaiTi"/>
              <a:sym typeface="KaiTi"/>
            </a:endParaRPr>
          </a:p>
          <a:p>
            <a:pPr indent="0" lvl="0" marL="0" marR="0" rtl="0" algn="l">
              <a:spcBef>
                <a:spcPts val="0"/>
              </a:spcBef>
              <a:spcAft>
                <a:spcPts val="0"/>
              </a:spcAft>
              <a:buNone/>
            </a:pPr>
            <a:r>
              <a:rPr b="1" lang="zh-CN" sz="4000">
                <a:solidFill>
                  <a:srgbClr val="002060"/>
                </a:solidFill>
                <a:latin typeface="KaiTi"/>
                <a:ea typeface="KaiTi"/>
                <a:cs typeface="KaiTi"/>
                <a:sym typeface="KaiTi"/>
              </a:rPr>
              <a:t>一、生命在生死之间 - 面对死亡，选择生命</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lang="zh-CN" sz="2400">
                <a:solidFill>
                  <a:srgbClr val="0070C0"/>
                </a:solidFill>
                <a:latin typeface="Arial"/>
                <a:ea typeface="Arial"/>
                <a:cs typeface="Arial"/>
                <a:sym typeface="Arial"/>
              </a:rPr>
              <a:t>                  </a:t>
            </a:r>
            <a:r>
              <a:rPr b="1" lang="zh-CN" sz="2400">
                <a:solidFill>
                  <a:srgbClr val="0070C0"/>
                </a:solidFill>
                <a:latin typeface="Arial"/>
                <a:ea typeface="Arial"/>
                <a:cs typeface="Arial"/>
                <a:sym typeface="Arial"/>
              </a:rPr>
              <a:t>Between Life and Death — Facing Death, Choose Life</a:t>
            </a:r>
            <a:endParaRPr/>
          </a:p>
          <a:p>
            <a:pPr indent="0" lvl="0" marL="0" marR="0" rtl="0" algn="l">
              <a:spcBef>
                <a:spcPts val="0"/>
              </a:spcBef>
              <a:spcAft>
                <a:spcPts val="0"/>
              </a:spcAft>
              <a:buNone/>
            </a:pPr>
            <a:r>
              <a:rPr b="1" lang="zh-CN" sz="4000">
                <a:solidFill>
                  <a:srgbClr val="002060"/>
                </a:solidFill>
                <a:latin typeface="KaiTi"/>
                <a:ea typeface="KaiTi"/>
                <a:cs typeface="KaiTi"/>
                <a:sym typeface="KaiTi"/>
              </a:rPr>
              <a:t>二、生命在十架路上 - 经过苦难，持守得胜</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b="1" lang="zh-CN" sz="2400">
                <a:solidFill>
                  <a:srgbClr val="002060"/>
                </a:solidFill>
                <a:latin typeface="KaiTi"/>
                <a:ea typeface="KaiTi"/>
                <a:cs typeface="KaiTi"/>
                <a:sym typeface="KaiTi"/>
              </a:rPr>
              <a:t>       </a:t>
            </a:r>
            <a:r>
              <a:rPr b="1" lang="zh-CN" sz="2400">
                <a:solidFill>
                  <a:srgbClr val="0070C0"/>
                </a:solidFill>
                <a:latin typeface="Arial"/>
                <a:ea typeface="Arial"/>
                <a:cs typeface="Arial"/>
                <a:sym typeface="Arial"/>
              </a:rPr>
              <a:t> Life on the Road of the Cross — Enduring Suffering, Persevering in Victory</a:t>
            </a:r>
            <a:endParaRPr/>
          </a:p>
          <a:p>
            <a:pPr indent="0" lvl="0" marL="0" marR="0" rtl="0" algn="l">
              <a:spcBef>
                <a:spcPts val="0"/>
              </a:spcBef>
              <a:spcAft>
                <a:spcPts val="0"/>
              </a:spcAft>
              <a:buNone/>
            </a:pPr>
            <a:r>
              <a:rPr b="1" lang="zh-CN" sz="4000">
                <a:solidFill>
                  <a:srgbClr val="002060"/>
                </a:solidFill>
                <a:latin typeface="KaiTi"/>
                <a:ea typeface="KaiTi"/>
                <a:cs typeface="KaiTi"/>
                <a:sym typeface="KaiTi"/>
              </a:rPr>
              <a:t>三、生命得胜在终点 - 进入荣耀，胜过死亡</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lang="zh-CN" sz="1800">
                <a:solidFill>
                  <a:schemeClr val="dk1"/>
                </a:solidFill>
                <a:latin typeface="Arial"/>
                <a:ea typeface="Arial"/>
                <a:cs typeface="Arial"/>
                <a:sym typeface="Arial"/>
              </a:rPr>
              <a:t>                       </a:t>
            </a:r>
            <a:r>
              <a:rPr b="1" lang="zh-CN" sz="2400">
                <a:solidFill>
                  <a:srgbClr val="0070C0"/>
                </a:solidFill>
                <a:latin typeface="Arial"/>
                <a:ea typeface="Arial"/>
                <a:cs typeface="Arial"/>
                <a:sym typeface="Arial"/>
              </a:rPr>
              <a:t>Life Victorious at the Finish Line — Entering Glory, Overcoming Death</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15" name="Shape 115"/>
        <p:cNvGrpSpPr/>
        <p:nvPr/>
      </p:nvGrpSpPr>
      <p:grpSpPr>
        <a:xfrm>
          <a:off x="0" y="0"/>
          <a:ext cx="0" cy="0"/>
          <a:chOff x="0" y="0"/>
          <a:chExt cx="0" cy="0"/>
        </a:xfrm>
      </p:grpSpPr>
      <p:sp>
        <p:nvSpPr>
          <p:cNvPr id="116" name="Google Shape;116;p5"/>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4000">
                <a:solidFill>
                  <a:srgbClr val="002060"/>
                </a:solidFill>
                <a:latin typeface="KaiTi"/>
                <a:ea typeface="KaiTi"/>
                <a:cs typeface="KaiTi"/>
                <a:sym typeface="KaiTi"/>
              </a:rPr>
              <a:t>一、生命在生死之间 - 面对死亡，选择生命</a:t>
            </a:r>
            <a:endParaRPr sz="4000">
              <a:solidFill>
                <a:srgbClr val="0070C0"/>
              </a:solidFill>
              <a:latin typeface="Arial"/>
              <a:ea typeface="Arial"/>
              <a:cs typeface="Arial"/>
              <a:sym typeface="Arial"/>
            </a:endParaRPr>
          </a:p>
          <a:p>
            <a:pPr indent="0" lvl="0" marL="0" marR="0" rtl="0" algn="l">
              <a:spcBef>
                <a:spcPts val="0"/>
              </a:spcBef>
              <a:spcAft>
                <a:spcPts val="0"/>
              </a:spcAft>
              <a:buNone/>
            </a:pPr>
            <a:r>
              <a:rPr lang="zh-CN" sz="2400">
                <a:solidFill>
                  <a:srgbClr val="0070C0"/>
                </a:solidFill>
                <a:latin typeface="Arial"/>
                <a:ea typeface="Arial"/>
                <a:cs typeface="Arial"/>
                <a:sym typeface="Arial"/>
              </a:rPr>
              <a:t>                 </a:t>
            </a:r>
            <a:r>
              <a:rPr b="1" lang="zh-CN" sz="2400">
                <a:solidFill>
                  <a:srgbClr val="0070C0"/>
                </a:solidFill>
                <a:latin typeface="Arial"/>
                <a:ea typeface="Arial"/>
                <a:cs typeface="Arial"/>
                <a:sym typeface="Arial"/>
              </a:rPr>
              <a:t>Between Life and Death — Facing Death, Choose Life</a:t>
            </a:r>
            <a:endParaRPr sz="2400">
              <a:solidFill>
                <a:srgbClr val="0070C0"/>
              </a:solidFill>
              <a:latin typeface="Arial"/>
              <a:ea typeface="Arial"/>
              <a:cs typeface="Arial"/>
              <a:sym typeface="Arial"/>
            </a:endParaRPr>
          </a:p>
        </p:txBody>
      </p:sp>
      <p:sp>
        <p:nvSpPr>
          <p:cNvPr id="117" name="Google Shape;117;p5"/>
          <p:cNvSpPr txBox="1"/>
          <p:nvPr/>
        </p:nvSpPr>
        <p:spPr>
          <a:xfrm>
            <a:off x="525294" y="1432826"/>
            <a:ext cx="10194586" cy="8925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002060"/>
                </a:solidFill>
                <a:latin typeface="KaiTi"/>
                <a:ea typeface="KaiTi"/>
                <a:cs typeface="KaiTi"/>
                <a:sym typeface="KaiTi"/>
              </a:rPr>
              <a:t>1.偏离神的要求就是走向死亡</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b="1" lang="zh-CN" sz="2000">
                <a:solidFill>
                  <a:srgbClr val="0070C0"/>
                </a:solidFill>
                <a:latin typeface="Arial"/>
                <a:ea typeface="Arial"/>
                <a:cs typeface="Arial"/>
                <a:sym typeface="Arial"/>
              </a:rPr>
              <a:t>       </a:t>
            </a:r>
            <a:r>
              <a:rPr lang="zh-CN" sz="2000">
                <a:solidFill>
                  <a:srgbClr val="0070C0"/>
                </a:solidFill>
                <a:latin typeface="Arial"/>
                <a:ea typeface="Arial"/>
                <a:cs typeface="Arial"/>
                <a:sym typeface="Arial"/>
              </a:rPr>
              <a:t>To Depart from God’s Requirements Is to Head Toward Death</a:t>
            </a:r>
            <a:endParaRPr/>
          </a:p>
        </p:txBody>
      </p:sp>
      <p:sp>
        <p:nvSpPr>
          <p:cNvPr id="118" name="Google Shape;118;p5"/>
          <p:cNvSpPr txBox="1"/>
          <p:nvPr/>
        </p:nvSpPr>
        <p:spPr>
          <a:xfrm>
            <a:off x="4387174" y="2653480"/>
            <a:ext cx="7558391" cy="954107"/>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7030A0"/>
                </a:solidFill>
                <a:latin typeface="KaiTi"/>
                <a:ea typeface="KaiTi"/>
                <a:cs typeface="KaiTi"/>
                <a:sym typeface="KaiTi"/>
              </a:rPr>
              <a:t>创世纪2:17只是分别善恶树上的果子，你不可吃，因为你吃的日子必定</a:t>
            </a:r>
            <a:r>
              <a:rPr b="1" lang="zh-CN" sz="2800">
                <a:solidFill>
                  <a:srgbClr val="C00000"/>
                </a:solidFill>
                <a:latin typeface="KaiTi"/>
                <a:ea typeface="KaiTi"/>
                <a:cs typeface="KaiTi"/>
                <a:sym typeface="KaiTi"/>
              </a:rPr>
              <a:t>死！</a:t>
            </a:r>
            <a:r>
              <a:rPr lang="zh-CN" sz="2800">
                <a:solidFill>
                  <a:srgbClr val="7030A0"/>
                </a:solidFill>
                <a:latin typeface="KaiTi"/>
                <a:ea typeface="KaiTi"/>
                <a:cs typeface="KaiTi"/>
                <a:sym typeface="KaiTi"/>
              </a:rPr>
              <a:t>」</a:t>
            </a:r>
            <a:endParaRPr sz="2800">
              <a:solidFill>
                <a:srgbClr val="7030A0"/>
              </a:solidFill>
              <a:latin typeface="KaiTi"/>
              <a:ea typeface="KaiTi"/>
              <a:cs typeface="KaiTi"/>
              <a:sym typeface="KaiTi"/>
            </a:endParaRPr>
          </a:p>
        </p:txBody>
      </p:sp>
      <p:sp>
        <p:nvSpPr>
          <p:cNvPr id="119" name="Google Shape;119;p5"/>
          <p:cNvSpPr txBox="1"/>
          <p:nvPr/>
        </p:nvSpPr>
        <p:spPr>
          <a:xfrm>
            <a:off x="943583" y="2369850"/>
            <a:ext cx="3317132" cy="2246769"/>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002060"/>
                </a:solidFill>
                <a:latin typeface="KaiTi"/>
                <a:ea typeface="KaiTi"/>
                <a:cs typeface="KaiTi"/>
                <a:sym typeface="KaiTi"/>
              </a:rPr>
              <a:t>神对心灵的要求，</a:t>
            </a:r>
            <a:endParaRPr sz="2800">
              <a:solidFill>
                <a:srgbClr val="002060"/>
              </a:solidFill>
              <a:latin typeface="KaiTi"/>
              <a:ea typeface="KaiTi"/>
              <a:cs typeface="KaiTi"/>
              <a:sym typeface="KaiTi"/>
            </a:endParaRPr>
          </a:p>
          <a:p>
            <a:pPr indent="0" lvl="0" marL="0" marR="0" rtl="0" algn="l">
              <a:spcBef>
                <a:spcPts val="0"/>
              </a:spcBef>
              <a:spcAft>
                <a:spcPts val="0"/>
              </a:spcAft>
              <a:buNone/>
            </a:pPr>
            <a:r>
              <a:rPr lang="zh-CN" sz="2800">
                <a:solidFill>
                  <a:srgbClr val="002060"/>
                </a:solidFill>
                <a:latin typeface="KaiTi"/>
                <a:ea typeface="KaiTi"/>
                <a:cs typeface="KaiTi"/>
                <a:sym typeface="KaiTi"/>
              </a:rPr>
              <a:t>弃绝：</a:t>
            </a:r>
            <a:endParaRPr sz="2800">
              <a:solidFill>
                <a:srgbClr val="002060"/>
              </a:solidFill>
              <a:latin typeface="KaiTi"/>
              <a:ea typeface="KaiTi"/>
              <a:cs typeface="KaiTi"/>
              <a:sym typeface="KaiTi"/>
            </a:endParaRPr>
          </a:p>
          <a:p>
            <a:pPr indent="-285750" lvl="0" marL="285750" marR="0" rtl="0" algn="l">
              <a:spcBef>
                <a:spcPts val="0"/>
              </a:spcBef>
              <a:spcAft>
                <a:spcPts val="0"/>
              </a:spcAft>
              <a:buClr>
                <a:srgbClr val="C00000"/>
              </a:buClr>
              <a:buSzPts val="2800"/>
              <a:buFont typeface="Arial"/>
              <a:buChar char="•"/>
            </a:pPr>
            <a:r>
              <a:rPr lang="zh-CN" sz="2800">
                <a:solidFill>
                  <a:srgbClr val="C00000"/>
                </a:solidFill>
                <a:latin typeface="KaiTi"/>
                <a:ea typeface="KaiTi"/>
                <a:cs typeface="KaiTi"/>
                <a:sym typeface="KaiTi"/>
              </a:rPr>
              <a:t>肉体的情欲</a:t>
            </a:r>
            <a:endParaRPr sz="2800">
              <a:solidFill>
                <a:srgbClr val="C00000"/>
              </a:solidFill>
              <a:latin typeface="KaiTi"/>
              <a:ea typeface="KaiTi"/>
              <a:cs typeface="KaiTi"/>
              <a:sym typeface="KaiTi"/>
            </a:endParaRPr>
          </a:p>
          <a:p>
            <a:pPr indent="-285750" lvl="0" marL="285750" marR="0" rtl="0" algn="l">
              <a:spcBef>
                <a:spcPts val="0"/>
              </a:spcBef>
              <a:spcAft>
                <a:spcPts val="0"/>
              </a:spcAft>
              <a:buClr>
                <a:srgbClr val="C00000"/>
              </a:buClr>
              <a:buSzPts val="2800"/>
              <a:buFont typeface="Arial"/>
              <a:buChar char="•"/>
            </a:pPr>
            <a:r>
              <a:rPr lang="zh-CN" sz="2800">
                <a:solidFill>
                  <a:srgbClr val="C00000"/>
                </a:solidFill>
                <a:latin typeface="KaiTi"/>
                <a:ea typeface="KaiTi"/>
                <a:cs typeface="KaiTi"/>
                <a:sym typeface="KaiTi"/>
              </a:rPr>
              <a:t>眼目的情欲</a:t>
            </a:r>
            <a:endParaRPr sz="2800">
              <a:solidFill>
                <a:srgbClr val="C00000"/>
              </a:solidFill>
              <a:latin typeface="KaiTi"/>
              <a:ea typeface="KaiTi"/>
              <a:cs typeface="KaiTi"/>
              <a:sym typeface="KaiTi"/>
            </a:endParaRPr>
          </a:p>
          <a:p>
            <a:pPr indent="-285750" lvl="0" marL="285750" marR="0" rtl="0" algn="l">
              <a:spcBef>
                <a:spcPts val="0"/>
              </a:spcBef>
              <a:spcAft>
                <a:spcPts val="0"/>
              </a:spcAft>
              <a:buClr>
                <a:srgbClr val="C00000"/>
              </a:buClr>
              <a:buSzPts val="2800"/>
              <a:buFont typeface="Arial"/>
              <a:buChar char="•"/>
            </a:pPr>
            <a:r>
              <a:rPr lang="zh-CN" sz="2800">
                <a:solidFill>
                  <a:srgbClr val="C00000"/>
                </a:solidFill>
                <a:latin typeface="KaiTi"/>
                <a:ea typeface="KaiTi"/>
                <a:cs typeface="KaiTi"/>
                <a:sym typeface="KaiTi"/>
              </a:rPr>
              <a:t>今生的骄傲</a:t>
            </a:r>
            <a:endParaRPr sz="2800">
              <a:solidFill>
                <a:srgbClr val="C00000"/>
              </a:solidFill>
              <a:latin typeface="KaiTi"/>
              <a:ea typeface="KaiTi"/>
              <a:cs typeface="KaiTi"/>
              <a:sym typeface="KaiTi"/>
            </a:endParaRPr>
          </a:p>
        </p:txBody>
      </p:sp>
      <p:sp>
        <p:nvSpPr>
          <p:cNvPr id="120" name="Google Shape;120;p5"/>
          <p:cNvSpPr txBox="1"/>
          <p:nvPr/>
        </p:nvSpPr>
        <p:spPr>
          <a:xfrm>
            <a:off x="651754" y="4893333"/>
            <a:ext cx="4085616" cy="1384995"/>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002060"/>
                </a:solidFill>
                <a:latin typeface="KaiTi"/>
                <a:ea typeface="KaiTi"/>
                <a:cs typeface="KaiTi"/>
                <a:sym typeface="KaiTi"/>
              </a:rPr>
              <a:t>神对顺从与圣洁的要求：</a:t>
            </a:r>
            <a:endParaRPr sz="2800">
              <a:solidFill>
                <a:srgbClr val="002060"/>
              </a:solidFill>
              <a:latin typeface="KaiTi"/>
              <a:ea typeface="KaiTi"/>
              <a:cs typeface="KaiTi"/>
              <a:sym typeface="KaiTi"/>
            </a:endParaRPr>
          </a:p>
          <a:p>
            <a:pPr indent="-457200" lvl="0" marL="457200" marR="0" rtl="0" algn="l">
              <a:spcBef>
                <a:spcPts val="0"/>
              </a:spcBef>
              <a:spcAft>
                <a:spcPts val="0"/>
              </a:spcAft>
              <a:buClr>
                <a:srgbClr val="275317"/>
              </a:buClr>
              <a:buSzPts val="2800"/>
              <a:buFont typeface="Arial"/>
              <a:buChar char="•"/>
            </a:pPr>
            <a:r>
              <a:rPr lang="zh-CN" sz="2800">
                <a:solidFill>
                  <a:srgbClr val="275317"/>
                </a:solidFill>
                <a:latin typeface="KaiTi"/>
                <a:ea typeface="KaiTi"/>
                <a:cs typeface="KaiTi"/>
                <a:sym typeface="KaiTi"/>
              </a:rPr>
              <a:t>照神吩咐的行</a:t>
            </a:r>
            <a:endParaRPr sz="2800">
              <a:solidFill>
                <a:srgbClr val="275317"/>
              </a:solidFill>
              <a:latin typeface="KaiTi"/>
              <a:ea typeface="KaiTi"/>
              <a:cs typeface="KaiTi"/>
              <a:sym typeface="KaiTi"/>
            </a:endParaRPr>
          </a:p>
          <a:p>
            <a:pPr indent="-457200" lvl="0" marL="457200" marR="0" rtl="0" algn="l">
              <a:spcBef>
                <a:spcPts val="0"/>
              </a:spcBef>
              <a:spcAft>
                <a:spcPts val="0"/>
              </a:spcAft>
              <a:buClr>
                <a:srgbClr val="275317"/>
              </a:buClr>
              <a:buSzPts val="2800"/>
              <a:buFont typeface="Arial"/>
              <a:buChar char="•"/>
            </a:pPr>
            <a:r>
              <a:rPr lang="zh-CN" sz="2800">
                <a:solidFill>
                  <a:srgbClr val="275317"/>
                </a:solidFill>
                <a:latin typeface="KaiTi"/>
                <a:ea typeface="KaiTi"/>
                <a:cs typeface="KaiTi"/>
                <a:sym typeface="KaiTi"/>
              </a:rPr>
              <a:t>按神的圣洁标准做</a:t>
            </a:r>
            <a:endParaRPr sz="2800">
              <a:solidFill>
                <a:srgbClr val="275317"/>
              </a:solidFill>
              <a:latin typeface="KaiTi"/>
              <a:ea typeface="KaiTi"/>
              <a:cs typeface="KaiTi"/>
              <a:sym typeface="KaiTi"/>
            </a:endParaRPr>
          </a:p>
        </p:txBody>
      </p:sp>
      <p:sp>
        <p:nvSpPr>
          <p:cNvPr id="121" name="Google Shape;121;p5"/>
          <p:cNvSpPr txBox="1"/>
          <p:nvPr/>
        </p:nvSpPr>
        <p:spPr>
          <a:xfrm>
            <a:off x="4854101" y="4242330"/>
            <a:ext cx="6893667" cy="2246769"/>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7030A0"/>
                </a:solidFill>
                <a:latin typeface="KaiTi"/>
                <a:ea typeface="KaiTi"/>
                <a:cs typeface="KaiTi"/>
                <a:sym typeface="KaiTi"/>
              </a:rPr>
              <a:t>利未记10:1亚伦的儿子拿答、亚比户各拿自己的香炉，盛上火，加上香，在耶和华面前献上</a:t>
            </a:r>
            <a:r>
              <a:rPr b="1" lang="zh-CN" sz="2800">
                <a:solidFill>
                  <a:srgbClr val="C00000"/>
                </a:solidFill>
                <a:latin typeface="KaiTi"/>
                <a:ea typeface="KaiTi"/>
                <a:cs typeface="KaiTi"/>
                <a:sym typeface="KaiTi"/>
              </a:rPr>
              <a:t>凡火</a:t>
            </a:r>
            <a:r>
              <a:rPr lang="zh-CN" sz="2800">
                <a:solidFill>
                  <a:srgbClr val="7030A0"/>
                </a:solidFill>
                <a:latin typeface="KaiTi"/>
                <a:ea typeface="KaiTi"/>
                <a:cs typeface="KaiTi"/>
                <a:sym typeface="KaiTi"/>
              </a:rPr>
              <a:t>，是耶和华</a:t>
            </a:r>
            <a:r>
              <a:rPr lang="zh-CN" sz="2800">
                <a:solidFill>
                  <a:srgbClr val="275317"/>
                </a:solidFill>
                <a:latin typeface="KaiTi"/>
                <a:ea typeface="KaiTi"/>
                <a:cs typeface="KaiTi"/>
                <a:sym typeface="KaiTi"/>
              </a:rPr>
              <a:t>没有吩咐</a:t>
            </a:r>
            <a:r>
              <a:rPr lang="zh-CN" sz="2800">
                <a:solidFill>
                  <a:srgbClr val="7030A0"/>
                </a:solidFill>
                <a:latin typeface="KaiTi"/>
                <a:ea typeface="KaiTi"/>
                <a:cs typeface="KaiTi"/>
                <a:sym typeface="KaiTi"/>
              </a:rPr>
              <a:t>他们的，2 就有火从耶和华面前出来，把他们烧灭，他们就</a:t>
            </a:r>
            <a:r>
              <a:rPr b="1" lang="zh-CN" sz="2800">
                <a:solidFill>
                  <a:srgbClr val="C00000"/>
                </a:solidFill>
                <a:latin typeface="KaiTi"/>
                <a:ea typeface="KaiTi"/>
                <a:cs typeface="KaiTi"/>
                <a:sym typeface="KaiTi"/>
              </a:rPr>
              <a:t>死</a:t>
            </a:r>
            <a:r>
              <a:rPr lang="zh-CN" sz="2800">
                <a:solidFill>
                  <a:srgbClr val="7030A0"/>
                </a:solidFill>
                <a:latin typeface="KaiTi"/>
                <a:ea typeface="KaiTi"/>
                <a:cs typeface="KaiTi"/>
                <a:sym typeface="KaiTi"/>
              </a:rPr>
              <a:t>在耶和华面前。</a:t>
            </a:r>
            <a:endParaRPr sz="2800">
              <a:solidFill>
                <a:srgbClr val="7030A0"/>
              </a:solidFill>
              <a:latin typeface="KaiTi"/>
              <a:ea typeface="KaiTi"/>
              <a:cs typeface="KaiTi"/>
              <a:sym typeface="KaiT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25" name="Shape 125"/>
        <p:cNvGrpSpPr/>
        <p:nvPr/>
      </p:nvGrpSpPr>
      <p:grpSpPr>
        <a:xfrm>
          <a:off x="0" y="0"/>
          <a:ext cx="0" cy="0"/>
          <a:chOff x="0" y="0"/>
          <a:chExt cx="0" cy="0"/>
        </a:xfrm>
      </p:grpSpPr>
      <p:sp>
        <p:nvSpPr>
          <p:cNvPr id="126" name="Google Shape;126;p6"/>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4000">
                <a:solidFill>
                  <a:srgbClr val="002060"/>
                </a:solidFill>
                <a:latin typeface="KaiTi"/>
                <a:ea typeface="KaiTi"/>
                <a:cs typeface="KaiTi"/>
                <a:sym typeface="KaiTi"/>
              </a:rPr>
              <a:t>一、生命在生死之间 - 面对死亡，选择生命</a:t>
            </a:r>
            <a:endParaRPr sz="4000">
              <a:solidFill>
                <a:srgbClr val="0070C0"/>
              </a:solidFill>
              <a:latin typeface="Arial"/>
              <a:ea typeface="Arial"/>
              <a:cs typeface="Arial"/>
              <a:sym typeface="Arial"/>
            </a:endParaRPr>
          </a:p>
          <a:p>
            <a:pPr indent="0" lvl="0" marL="0" marR="0" rtl="0" algn="l">
              <a:spcBef>
                <a:spcPts val="0"/>
              </a:spcBef>
              <a:spcAft>
                <a:spcPts val="0"/>
              </a:spcAft>
              <a:buNone/>
            </a:pPr>
            <a:r>
              <a:rPr lang="zh-CN" sz="2400">
                <a:solidFill>
                  <a:srgbClr val="0070C0"/>
                </a:solidFill>
                <a:latin typeface="Arial"/>
                <a:ea typeface="Arial"/>
                <a:cs typeface="Arial"/>
                <a:sym typeface="Arial"/>
              </a:rPr>
              <a:t>                 </a:t>
            </a:r>
            <a:r>
              <a:rPr b="1" lang="zh-CN" sz="2400">
                <a:solidFill>
                  <a:srgbClr val="0070C0"/>
                </a:solidFill>
                <a:latin typeface="Arial"/>
                <a:ea typeface="Arial"/>
                <a:cs typeface="Arial"/>
                <a:sym typeface="Arial"/>
              </a:rPr>
              <a:t>Between Life and Death — Facing Death, Choose Life</a:t>
            </a:r>
            <a:endParaRPr sz="2400">
              <a:solidFill>
                <a:srgbClr val="0070C0"/>
              </a:solidFill>
              <a:latin typeface="Arial"/>
              <a:ea typeface="Arial"/>
              <a:cs typeface="Arial"/>
              <a:sym typeface="Arial"/>
            </a:endParaRPr>
          </a:p>
        </p:txBody>
      </p:sp>
      <p:sp>
        <p:nvSpPr>
          <p:cNvPr id="127" name="Google Shape;127;p6"/>
          <p:cNvSpPr txBox="1"/>
          <p:nvPr/>
        </p:nvSpPr>
        <p:spPr>
          <a:xfrm>
            <a:off x="525294" y="1432826"/>
            <a:ext cx="10194586"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002060"/>
                </a:solidFill>
                <a:latin typeface="KaiTi"/>
                <a:ea typeface="KaiTi"/>
                <a:cs typeface="KaiTi"/>
                <a:sym typeface="KaiTi"/>
              </a:rPr>
              <a:t>2.仅有活的名声是灵命的死亡</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lang="zh-CN" sz="2000">
                <a:solidFill>
                  <a:srgbClr val="0070C0"/>
                </a:solidFill>
                <a:latin typeface="Arial"/>
                <a:ea typeface="Arial"/>
                <a:cs typeface="Arial"/>
                <a:sym typeface="Arial"/>
              </a:rPr>
              <a:t>        </a:t>
            </a:r>
            <a:r>
              <a:rPr lang="zh-CN" sz="2400">
                <a:solidFill>
                  <a:srgbClr val="0070C0"/>
                </a:solidFill>
                <a:latin typeface="Arial"/>
                <a:ea typeface="Arial"/>
                <a:cs typeface="Arial"/>
                <a:sym typeface="Arial"/>
              </a:rPr>
              <a:t>Having only a reputation for being alive is spiritual death</a:t>
            </a:r>
            <a:endParaRPr/>
          </a:p>
        </p:txBody>
      </p:sp>
      <p:sp>
        <p:nvSpPr>
          <p:cNvPr id="128" name="Google Shape;128;p6"/>
          <p:cNvSpPr txBox="1"/>
          <p:nvPr/>
        </p:nvSpPr>
        <p:spPr>
          <a:xfrm>
            <a:off x="4698460" y="3383054"/>
            <a:ext cx="5992238" cy="954107"/>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7030A0"/>
                </a:solidFill>
                <a:latin typeface="KaiTi"/>
                <a:ea typeface="KaiTi"/>
                <a:cs typeface="KaiTi"/>
                <a:sym typeface="KaiTi"/>
              </a:rPr>
              <a:t>启示录3:1b我知道你的行为，按名你是活的，其实是</a:t>
            </a:r>
            <a:r>
              <a:rPr b="1" lang="zh-CN" sz="2800">
                <a:solidFill>
                  <a:srgbClr val="C00000"/>
                </a:solidFill>
                <a:latin typeface="KaiTi"/>
                <a:ea typeface="KaiTi"/>
                <a:cs typeface="KaiTi"/>
                <a:sym typeface="KaiTi"/>
              </a:rPr>
              <a:t>死</a:t>
            </a:r>
            <a:r>
              <a:rPr lang="zh-CN" sz="2800">
                <a:solidFill>
                  <a:srgbClr val="7030A0"/>
                </a:solidFill>
                <a:latin typeface="KaiTi"/>
                <a:ea typeface="KaiTi"/>
                <a:cs typeface="KaiTi"/>
                <a:sym typeface="KaiTi"/>
              </a:rPr>
              <a:t>的。</a:t>
            </a:r>
            <a:endParaRPr sz="2800">
              <a:solidFill>
                <a:srgbClr val="7030A0"/>
              </a:solidFill>
              <a:latin typeface="KaiTi"/>
              <a:ea typeface="KaiTi"/>
              <a:cs typeface="KaiTi"/>
              <a:sym typeface="KaiTi"/>
            </a:endParaRPr>
          </a:p>
        </p:txBody>
      </p:sp>
      <p:sp>
        <p:nvSpPr>
          <p:cNvPr id="129" name="Google Shape;129;p6"/>
          <p:cNvSpPr txBox="1"/>
          <p:nvPr/>
        </p:nvSpPr>
        <p:spPr>
          <a:xfrm>
            <a:off x="1050586" y="3177246"/>
            <a:ext cx="2840477" cy="1384995"/>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002060"/>
                </a:solidFill>
                <a:latin typeface="KaiTi"/>
                <a:ea typeface="KaiTi"/>
                <a:cs typeface="KaiTi"/>
                <a:sym typeface="KaiTi"/>
              </a:rPr>
              <a:t>神的警告，</a:t>
            </a:r>
            <a:endParaRPr sz="2800">
              <a:solidFill>
                <a:srgbClr val="002060"/>
              </a:solidFill>
              <a:latin typeface="KaiTi"/>
              <a:ea typeface="KaiTi"/>
              <a:cs typeface="KaiTi"/>
              <a:sym typeface="KaiTi"/>
            </a:endParaRPr>
          </a:p>
          <a:p>
            <a:pPr indent="0" lvl="0" marL="0" marR="0" rtl="0" algn="l">
              <a:spcBef>
                <a:spcPts val="0"/>
              </a:spcBef>
              <a:spcAft>
                <a:spcPts val="0"/>
              </a:spcAft>
              <a:buNone/>
            </a:pPr>
            <a:r>
              <a:rPr lang="zh-CN" sz="2800">
                <a:solidFill>
                  <a:srgbClr val="002060"/>
                </a:solidFill>
                <a:latin typeface="KaiTi"/>
                <a:ea typeface="KaiTi"/>
                <a:cs typeface="KaiTi"/>
                <a:sym typeface="KaiTi"/>
              </a:rPr>
              <a:t>不要：</a:t>
            </a:r>
            <a:endParaRPr sz="2800">
              <a:solidFill>
                <a:srgbClr val="002060"/>
              </a:solidFill>
              <a:latin typeface="KaiTi"/>
              <a:ea typeface="KaiTi"/>
              <a:cs typeface="KaiTi"/>
              <a:sym typeface="KaiTi"/>
            </a:endParaRPr>
          </a:p>
          <a:p>
            <a:pPr indent="-457200" lvl="0" marL="457200" marR="0" rtl="0" algn="l">
              <a:spcBef>
                <a:spcPts val="0"/>
              </a:spcBef>
              <a:spcAft>
                <a:spcPts val="0"/>
              </a:spcAft>
              <a:buClr>
                <a:srgbClr val="C00000"/>
              </a:buClr>
              <a:buSzPts val="2800"/>
              <a:buFont typeface="Arial"/>
              <a:buChar char="•"/>
            </a:pPr>
            <a:r>
              <a:rPr lang="zh-CN" sz="2800">
                <a:solidFill>
                  <a:srgbClr val="C00000"/>
                </a:solidFill>
                <a:latin typeface="KaiTi"/>
                <a:ea typeface="KaiTi"/>
                <a:cs typeface="KaiTi"/>
                <a:sym typeface="KaiTi"/>
              </a:rPr>
              <a:t>名存实亡</a:t>
            </a:r>
            <a:endParaRPr sz="2800">
              <a:solidFill>
                <a:srgbClr val="C00000"/>
              </a:solidFill>
              <a:latin typeface="KaiTi"/>
              <a:ea typeface="KaiTi"/>
              <a:cs typeface="KaiTi"/>
              <a:sym typeface="KaiTi"/>
            </a:endParaRPr>
          </a:p>
        </p:txBody>
      </p:sp>
      <p:sp>
        <p:nvSpPr>
          <p:cNvPr id="130" name="Google Shape;130;p6"/>
          <p:cNvSpPr txBox="1"/>
          <p:nvPr/>
        </p:nvSpPr>
        <p:spPr>
          <a:xfrm>
            <a:off x="943584" y="4932243"/>
            <a:ext cx="2898841" cy="954107"/>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002060"/>
                </a:solidFill>
                <a:latin typeface="KaiTi"/>
                <a:ea typeface="KaiTi"/>
                <a:cs typeface="KaiTi"/>
                <a:sym typeface="KaiTi"/>
              </a:rPr>
              <a:t>神的警训；</a:t>
            </a:r>
            <a:endParaRPr sz="2800">
              <a:solidFill>
                <a:srgbClr val="002060"/>
              </a:solidFill>
              <a:latin typeface="KaiTi"/>
              <a:ea typeface="KaiTi"/>
              <a:cs typeface="KaiTi"/>
              <a:sym typeface="KaiTi"/>
            </a:endParaRPr>
          </a:p>
          <a:p>
            <a:pPr indent="-457200" lvl="0" marL="457200" marR="0" rtl="0" algn="l">
              <a:spcBef>
                <a:spcPts val="0"/>
              </a:spcBef>
              <a:spcAft>
                <a:spcPts val="0"/>
              </a:spcAft>
              <a:buClr>
                <a:srgbClr val="275317"/>
              </a:buClr>
              <a:buSzPts val="2800"/>
              <a:buFont typeface="Arial"/>
              <a:buChar char="•"/>
            </a:pPr>
            <a:r>
              <a:rPr lang="zh-CN" sz="2800">
                <a:solidFill>
                  <a:srgbClr val="275317"/>
                </a:solidFill>
                <a:latin typeface="KaiTi"/>
                <a:ea typeface="KaiTi"/>
                <a:cs typeface="KaiTi"/>
                <a:sym typeface="KaiTi"/>
              </a:rPr>
              <a:t>火热才是生命</a:t>
            </a:r>
            <a:endParaRPr sz="2800">
              <a:solidFill>
                <a:srgbClr val="275317"/>
              </a:solidFill>
              <a:latin typeface="KaiTi"/>
              <a:ea typeface="KaiTi"/>
              <a:cs typeface="KaiTi"/>
              <a:sym typeface="KaiTi"/>
            </a:endParaRPr>
          </a:p>
        </p:txBody>
      </p:sp>
      <p:sp>
        <p:nvSpPr>
          <p:cNvPr id="131" name="Google Shape;131;p6"/>
          <p:cNvSpPr txBox="1"/>
          <p:nvPr/>
        </p:nvSpPr>
        <p:spPr>
          <a:xfrm>
            <a:off x="4698460" y="4884355"/>
            <a:ext cx="6031149" cy="954107"/>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7030A0"/>
                </a:solidFill>
                <a:latin typeface="KaiTi"/>
                <a:ea typeface="KaiTi"/>
                <a:cs typeface="KaiTi"/>
                <a:sym typeface="KaiTi"/>
              </a:rPr>
              <a:t>启示录3:16 你既如温水，也不冷也不热，所以我必从我口中把你吐出去。</a:t>
            </a:r>
            <a:endParaRPr sz="2800">
              <a:solidFill>
                <a:srgbClr val="7030A0"/>
              </a:solidFill>
              <a:latin typeface="KaiTi"/>
              <a:ea typeface="KaiTi"/>
              <a:cs typeface="KaiTi"/>
              <a:sym typeface="KaiT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35" name="Shape 135"/>
        <p:cNvGrpSpPr/>
        <p:nvPr/>
      </p:nvGrpSpPr>
      <p:grpSpPr>
        <a:xfrm>
          <a:off x="0" y="0"/>
          <a:ext cx="0" cy="0"/>
          <a:chOff x="0" y="0"/>
          <a:chExt cx="0" cy="0"/>
        </a:xfrm>
      </p:grpSpPr>
      <p:sp>
        <p:nvSpPr>
          <p:cNvPr id="136" name="Google Shape;136;p7"/>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4000">
                <a:solidFill>
                  <a:srgbClr val="002060"/>
                </a:solidFill>
                <a:latin typeface="KaiTi"/>
                <a:ea typeface="KaiTi"/>
                <a:cs typeface="KaiTi"/>
                <a:sym typeface="KaiTi"/>
              </a:rPr>
              <a:t>一、生命在生死之间 - 面对死亡，选择生命</a:t>
            </a:r>
            <a:endParaRPr sz="4000">
              <a:solidFill>
                <a:srgbClr val="0070C0"/>
              </a:solidFill>
              <a:latin typeface="Arial"/>
              <a:ea typeface="Arial"/>
              <a:cs typeface="Arial"/>
              <a:sym typeface="Arial"/>
            </a:endParaRPr>
          </a:p>
          <a:p>
            <a:pPr indent="0" lvl="0" marL="0" marR="0" rtl="0" algn="l">
              <a:spcBef>
                <a:spcPts val="0"/>
              </a:spcBef>
              <a:spcAft>
                <a:spcPts val="0"/>
              </a:spcAft>
              <a:buNone/>
            </a:pPr>
            <a:r>
              <a:rPr lang="zh-CN" sz="2400">
                <a:solidFill>
                  <a:srgbClr val="0070C0"/>
                </a:solidFill>
                <a:latin typeface="Arial"/>
                <a:ea typeface="Arial"/>
                <a:cs typeface="Arial"/>
                <a:sym typeface="Arial"/>
              </a:rPr>
              <a:t>                 </a:t>
            </a:r>
            <a:r>
              <a:rPr b="1" lang="zh-CN" sz="2400">
                <a:solidFill>
                  <a:srgbClr val="0070C0"/>
                </a:solidFill>
                <a:latin typeface="Arial"/>
                <a:ea typeface="Arial"/>
                <a:cs typeface="Arial"/>
                <a:sym typeface="Arial"/>
              </a:rPr>
              <a:t>Between Life and Death — Facing Death, Choose Life</a:t>
            </a:r>
            <a:endParaRPr sz="2400">
              <a:solidFill>
                <a:srgbClr val="0070C0"/>
              </a:solidFill>
              <a:latin typeface="Arial"/>
              <a:ea typeface="Arial"/>
              <a:cs typeface="Arial"/>
              <a:sym typeface="Arial"/>
            </a:endParaRPr>
          </a:p>
        </p:txBody>
      </p:sp>
      <p:sp>
        <p:nvSpPr>
          <p:cNvPr id="137" name="Google Shape;137;p7"/>
          <p:cNvSpPr txBox="1"/>
          <p:nvPr/>
        </p:nvSpPr>
        <p:spPr>
          <a:xfrm>
            <a:off x="525294" y="1335549"/>
            <a:ext cx="10194586"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002060"/>
                </a:solidFill>
                <a:latin typeface="KaiTi"/>
                <a:ea typeface="KaiTi"/>
                <a:cs typeface="KaiTi"/>
                <a:sym typeface="KaiTi"/>
              </a:rPr>
              <a:t>3.与基督同行到底得得胜生命</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b="1" lang="zh-CN" sz="2400">
                <a:solidFill>
                  <a:srgbClr val="0070C0"/>
                </a:solidFill>
                <a:latin typeface="Arial"/>
                <a:ea typeface="Arial"/>
                <a:cs typeface="Arial"/>
                <a:sym typeface="Arial"/>
              </a:rPr>
              <a:t>         </a:t>
            </a:r>
            <a:r>
              <a:rPr lang="zh-CN" sz="2400">
                <a:solidFill>
                  <a:srgbClr val="0070C0"/>
                </a:solidFill>
                <a:latin typeface="Arial"/>
                <a:ea typeface="Arial"/>
                <a:cs typeface="Arial"/>
                <a:sym typeface="Arial"/>
              </a:rPr>
              <a:t>Walking with Christ to the End, Attaining Victorious Life</a:t>
            </a:r>
            <a:endParaRPr/>
          </a:p>
        </p:txBody>
      </p:sp>
      <p:sp>
        <p:nvSpPr>
          <p:cNvPr id="138" name="Google Shape;138;p7"/>
          <p:cNvSpPr txBox="1"/>
          <p:nvPr/>
        </p:nvSpPr>
        <p:spPr>
          <a:xfrm>
            <a:off x="4572000" y="2809123"/>
            <a:ext cx="6108971" cy="1384995"/>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7030A0"/>
                </a:solidFill>
                <a:latin typeface="KaiTi"/>
                <a:ea typeface="KaiTi"/>
                <a:cs typeface="KaiTi"/>
                <a:sym typeface="KaiTi"/>
              </a:rPr>
              <a:t>启示录12:11 弟兄</a:t>
            </a:r>
            <a:r>
              <a:rPr b="1" lang="zh-CN" sz="2800">
                <a:solidFill>
                  <a:srgbClr val="275317"/>
                </a:solidFill>
                <a:latin typeface="KaiTi"/>
                <a:ea typeface="KaiTi"/>
                <a:cs typeface="KaiTi"/>
                <a:sym typeface="KaiTi"/>
              </a:rPr>
              <a:t>胜</a:t>
            </a:r>
            <a:r>
              <a:rPr lang="zh-CN" sz="2800">
                <a:solidFill>
                  <a:srgbClr val="7030A0"/>
                </a:solidFill>
                <a:latin typeface="KaiTi"/>
                <a:ea typeface="KaiTi"/>
                <a:cs typeface="KaiTi"/>
                <a:sym typeface="KaiTi"/>
              </a:rPr>
              <a:t>过它，是因羔羊的血和自己所见证的道。他们虽至于死，也不爱惜</a:t>
            </a:r>
            <a:r>
              <a:rPr b="1" lang="zh-CN" sz="2800">
                <a:solidFill>
                  <a:srgbClr val="275317"/>
                </a:solidFill>
                <a:latin typeface="KaiTi"/>
                <a:ea typeface="KaiTi"/>
                <a:cs typeface="KaiTi"/>
                <a:sym typeface="KaiTi"/>
              </a:rPr>
              <a:t>性命</a:t>
            </a:r>
            <a:r>
              <a:rPr lang="zh-CN" sz="2800">
                <a:solidFill>
                  <a:srgbClr val="7030A0"/>
                </a:solidFill>
                <a:latin typeface="KaiTi"/>
                <a:ea typeface="KaiTi"/>
                <a:cs typeface="KaiTi"/>
                <a:sym typeface="KaiTi"/>
              </a:rPr>
              <a:t>。</a:t>
            </a:r>
            <a:endParaRPr sz="2800">
              <a:solidFill>
                <a:srgbClr val="7030A0"/>
              </a:solidFill>
              <a:latin typeface="KaiTi"/>
              <a:ea typeface="KaiTi"/>
              <a:cs typeface="KaiTi"/>
              <a:sym typeface="KaiTi"/>
            </a:endParaRPr>
          </a:p>
        </p:txBody>
      </p:sp>
      <p:sp>
        <p:nvSpPr>
          <p:cNvPr id="139" name="Google Shape;139;p7"/>
          <p:cNvSpPr txBox="1"/>
          <p:nvPr/>
        </p:nvSpPr>
        <p:spPr>
          <a:xfrm>
            <a:off x="1391053" y="3974913"/>
            <a:ext cx="3229585" cy="707886"/>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4000">
                <a:solidFill>
                  <a:srgbClr val="275317"/>
                </a:solidFill>
                <a:latin typeface="KaiTi"/>
                <a:ea typeface="KaiTi"/>
                <a:cs typeface="KaiTi"/>
                <a:sym typeface="KaiTi"/>
              </a:rPr>
              <a:t>得胜的生命</a:t>
            </a:r>
            <a:endParaRPr b="1" sz="4000">
              <a:solidFill>
                <a:srgbClr val="275317"/>
              </a:solidFill>
              <a:latin typeface="KaiTi"/>
              <a:ea typeface="KaiTi"/>
              <a:cs typeface="KaiTi"/>
              <a:sym typeface="KaiTi"/>
            </a:endParaRPr>
          </a:p>
        </p:txBody>
      </p:sp>
      <p:sp>
        <p:nvSpPr>
          <p:cNvPr id="140" name="Google Shape;140;p7"/>
          <p:cNvSpPr txBox="1"/>
          <p:nvPr/>
        </p:nvSpPr>
        <p:spPr>
          <a:xfrm>
            <a:off x="4591456" y="4329879"/>
            <a:ext cx="6893667" cy="1384995"/>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7030A0"/>
                </a:solidFill>
                <a:latin typeface="KaiTi"/>
                <a:ea typeface="KaiTi"/>
                <a:cs typeface="KaiTi"/>
                <a:sym typeface="KaiTi"/>
              </a:rPr>
              <a:t>提摩太后书1:10但如今藉着我们救主基督耶稣的显现才表明出来了。他已经</a:t>
            </a:r>
            <a:r>
              <a:rPr b="1" lang="zh-CN" sz="2800">
                <a:solidFill>
                  <a:srgbClr val="275317"/>
                </a:solidFill>
                <a:latin typeface="KaiTi"/>
                <a:ea typeface="KaiTi"/>
                <a:cs typeface="KaiTi"/>
                <a:sym typeface="KaiTi"/>
              </a:rPr>
              <a:t>把</a:t>
            </a:r>
            <a:r>
              <a:rPr b="1" lang="zh-CN" sz="2800">
                <a:solidFill>
                  <a:srgbClr val="C00000"/>
                </a:solidFill>
                <a:latin typeface="KaiTi"/>
                <a:ea typeface="KaiTi"/>
                <a:cs typeface="KaiTi"/>
                <a:sym typeface="KaiTi"/>
              </a:rPr>
              <a:t>死</a:t>
            </a:r>
            <a:r>
              <a:rPr b="1" lang="zh-CN" sz="2800">
                <a:solidFill>
                  <a:srgbClr val="275317"/>
                </a:solidFill>
                <a:latin typeface="KaiTi"/>
                <a:ea typeface="KaiTi"/>
                <a:cs typeface="KaiTi"/>
                <a:sym typeface="KaiTi"/>
              </a:rPr>
              <a:t>废去</a:t>
            </a:r>
            <a:r>
              <a:rPr lang="zh-CN" sz="2800">
                <a:solidFill>
                  <a:srgbClr val="7030A0"/>
                </a:solidFill>
                <a:latin typeface="KaiTi"/>
                <a:ea typeface="KaiTi"/>
                <a:cs typeface="KaiTi"/>
                <a:sym typeface="KaiTi"/>
              </a:rPr>
              <a:t>，藉着福音，将</a:t>
            </a:r>
            <a:r>
              <a:rPr b="1" lang="zh-CN" sz="2800">
                <a:solidFill>
                  <a:srgbClr val="275317"/>
                </a:solidFill>
                <a:latin typeface="KaiTi"/>
                <a:ea typeface="KaiTi"/>
                <a:cs typeface="KaiTi"/>
                <a:sym typeface="KaiTi"/>
              </a:rPr>
              <a:t>不能坏的生命</a:t>
            </a:r>
            <a:r>
              <a:rPr lang="zh-CN" sz="2800">
                <a:solidFill>
                  <a:srgbClr val="7030A0"/>
                </a:solidFill>
                <a:latin typeface="KaiTi"/>
                <a:ea typeface="KaiTi"/>
                <a:cs typeface="KaiTi"/>
                <a:sym typeface="KaiTi"/>
              </a:rPr>
              <a:t>彰显出来。</a:t>
            </a:r>
            <a:endParaRPr sz="2800">
              <a:solidFill>
                <a:srgbClr val="7030A0"/>
              </a:solidFill>
              <a:latin typeface="KaiTi"/>
              <a:ea typeface="KaiTi"/>
              <a:cs typeface="KaiTi"/>
              <a:sym typeface="KaiT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44" name="Shape 144"/>
        <p:cNvGrpSpPr/>
        <p:nvPr/>
      </p:nvGrpSpPr>
      <p:grpSpPr>
        <a:xfrm>
          <a:off x="0" y="0"/>
          <a:ext cx="0" cy="0"/>
          <a:chOff x="0" y="0"/>
          <a:chExt cx="0" cy="0"/>
        </a:xfrm>
      </p:grpSpPr>
      <p:sp>
        <p:nvSpPr>
          <p:cNvPr id="145" name="Google Shape;145;p8"/>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4000">
                <a:solidFill>
                  <a:srgbClr val="002060"/>
                </a:solidFill>
                <a:latin typeface="KaiTi"/>
                <a:ea typeface="KaiTi"/>
                <a:cs typeface="KaiTi"/>
                <a:sym typeface="KaiTi"/>
              </a:rPr>
              <a:t>二、生命在十架路上 - 经过苦难，持守得胜</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lang="zh-CN" sz="2400">
                <a:solidFill>
                  <a:srgbClr val="0070C0"/>
                </a:solidFill>
                <a:latin typeface="Arial"/>
                <a:ea typeface="Arial"/>
                <a:cs typeface="Arial"/>
                <a:sym typeface="Arial"/>
              </a:rPr>
              <a:t>                 </a:t>
            </a:r>
            <a:r>
              <a:rPr b="1" lang="zh-CN" sz="2400">
                <a:solidFill>
                  <a:srgbClr val="0070C0"/>
                </a:solidFill>
                <a:latin typeface="Arial"/>
                <a:ea typeface="Arial"/>
                <a:cs typeface="Arial"/>
                <a:sym typeface="Arial"/>
              </a:rPr>
              <a:t>Life on the Road of the Cross — Enduring Suffering, Persevering in Victory</a:t>
            </a:r>
            <a:endParaRPr/>
          </a:p>
        </p:txBody>
      </p:sp>
      <p:sp>
        <p:nvSpPr>
          <p:cNvPr id="146" name="Google Shape;146;p8"/>
          <p:cNvSpPr txBox="1"/>
          <p:nvPr/>
        </p:nvSpPr>
        <p:spPr>
          <a:xfrm>
            <a:off x="525294" y="1335549"/>
            <a:ext cx="10194586"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002060"/>
                </a:solidFill>
                <a:latin typeface="KaiTi"/>
                <a:ea typeface="KaiTi"/>
                <a:cs typeface="KaiTi"/>
                <a:sym typeface="KaiTi"/>
              </a:rPr>
              <a:t>1.行十字架道路要经历苦难</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lang="zh-CN" sz="2400">
                <a:solidFill>
                  <a:srgbClr val="0070C0"/>
                </a:solidFill>
                <a:latin typeface="Arial"/>
                <a:ea typeface="Arial"/>
                <a:cs typeface="Arial"/>
                <a:sym typeface="Arial"/>
              </a:rPr>
              <a:t>      Walking the Way of the Cross Means Going through Suffering</a:t>
            </a:r>
            <a:endParaRPr/>
          </a:p>
        </p:txBody>
      </p:sp>
      <p:sp>
        <p:nvSpPr>
          <p:cNvPr id="147" name="Google Shape;147;p8"/>
          <p:cNvSpPr txBox="1"/>
          <p:nvPr/>
        </p:nvSpPr>
        <p:spPr>
          <a:xfrm>
            <a:off x="6371617" y="2390833"/>
            <a:ext cx="5749046" cy="1815882"/>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7030A0"/>
                </a:solidFill>
                <a:latin typeface="KaiTi"/>
                <a:ea typeface="KaiTi"/>
                <a:cs typeface="KaiTi"/>
                <a:sym typeface="KaiTi"/>
              </a:rPr>
              <a:t>约翰福音16:33 我将这些事告诉你们，是要叫你们在我里面有平安。在世上，你们有</a:t>
            </a:r>
            <a:r>
              <a:rPr lang="zh-CN" sz="2800">
                <a:solidFill>
                  <a:srgbClr val="C00000"/>
                </a:solidFill>
                <a:latin typeface="KaiTi"/>
                <a:ea typeface="KaiTi"/>
                <a:cs typeface="KaiTi"/>
                <a:sym typeface="KaiTi"/>
              </a:rPr>
              <a:t>苦难</a:t>
            </a:r>
            <a:r>
              <a:rPr lang="zh-CN" sz="2800">
                <a:solidFill>
                  <a:srgbClr val="7030A0"/>
                </a:solidFill>
                <a:latin typeface="KaiTi"/>
                <a:ea typeface="KaiTi"/>
                <a:cs typeface="KaiTi"/>
                <a:sym typeface="KaiTi"/>
              </a:rPr>
              <a:t>；但你们可以放心，我已经</a:t>
            </a:r>
            <a:r>
              <a:rPr b="1" lang="zh-CN" sz="2800">
                <a:solidFill>
                  <a:srgbClr val="275317"/>
                </a:solidFill>
                <a:latin typeface="KaiTi"/>
                <a:ea typeface="KaiTi"/>
                <a:cs typeface="KaiTi"/>
                <a:sym typeface="KaiTi"/>
              </a:rPr>
              <a:t>胜了世界</a:t>
            </a:r>
            <a:r>
              <a:rPr lang="zh-CN" sz="2800">
                <a:solidFill>
                  <a:srgbClr val="7030A0"/>
                </a:solidFill>
                <a:latin typeface="KaiTi"/>
                <a:ea typeface="KaiTi"/>
                <a:cs typeface="KaiTi"/>
                <a:sym typeface="KaiTi"/>
              </a:rPr>
              <a:t>。」</a:t>
            </a:r>
            <a:endParaRPr sz="2800">
              <a:solidFill>
                <a:srgbClr val="7030A0"/>
              </a:solidFill>
              <a:latin typeface="KaiTi"/>
              <a:ea typeface="KaiTi"/>
              <a:cs typeface="KaiTi"/>
              <a:sym typeface="KaiTi"/>
            </a:endParaRPr>
          </a:p>
        </p:txBody>
      </p:sp>
      <p:sp>
        <p:nvSpPr>
          <p:cNvPr id="148" name="Google Shape;148;p8"/>
          <p:cNvSpPr txBox="1"/>
          <p:nvPr/>
        </p:nvSpPr>
        <p:spPr>
          <a:xfrm>
            <a:off x="1050585" y="2856233"/>
            <a:ext cx="5097295" cy="584775"/>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002060"/>
                </a:solidFill>
                <a:latin typeface="KaiTi"/>
                <a:ea typeface="KaiTi"/>
                <a:cs typeface="KaiTi"/>
                <a:sym typeface="KaiTi"/>
              </a:rPr>
              <a:t>为基督受苦难</a:t>
            </a:r>
            <a:r>
              <a:rPr b="1" lang="zh-CN" sz="3200">
                <a:solidFill>
                  <a:srgbClr val="275317"/>
                </a:solidFill>
                <a:latin typeface="KaiTi"/>
                <a:ea typeface="KaiTi"/>
                <a:cs typeface="KaiTi"/>
                <a:sym typeface="KaiTi"/>
              </a:rPr>
              <a:t>🡪 通向得胜</a:t>
            </a:r>
            <a:endParaRPr b="1" sz="3200">
              <a:solidFill>
                <a:srgbClr val="275317"/>
              </a:solidFill>
              <a:latin typeface="KaiTi"/>
              <a:ea typeface="KaiTi"/>
              <a:cs typeface="KaiTi"/>
              <a:sym typeface="KaiTi"/>
            </a:endParaRPr>
          </a:p>
        </p:txBody>
      </p:sp>
      <p:sp>
        <p:nvSpPr>
          <p:cNvPr id="149" name="Google Shape;149;p8"/>
          <p:cNvSpPr txBox="1"/>
          <p:nvPr/>
        </p:nvSpPr>
        <p:spPr>
          <a:xfrm>
            <a:off x="992223" y="4854423"/>
            <a:ext cx="4912466" cy="584775"/>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002060"/>
                </a:solidFill>
                <a:latin typeface="KaiTi"/>
                <a:ea typeface="KaiTi"/>
                <a:cs typeface="KaiTi"/>
                <a:sym typeface="KaiTi"/>
              </a:rPr>
              <a:t>为基督受苦楚</a:t>
            </a:r>
            <a:r>
              <a:rPr b="1" lang="zh-CN" sz="3200">
                <a:solidFill>
                  <a:srgbClr val="275317"/>
                </a:solidFill>
                <a:latin typeface="KaiTi"/>
                <a:ea typeface="KaiTi"/>
                <a:cs typeface="KaiTi"/>
                <a:sym typeface="KaiTi"/>
              </a:rPr>
              <a:t>🡪 进入荣耀</a:t>
            </a:r>
            <a:endParaRPr b="1" sz="3200">
              <a:solidFill>
                <a:srgbClr val="275317"/>
              </a:solidFill>
              <a:latin typeface="KaiTi"/>
              <a:ea typeface="KaiTi"/>
              <a:cs typeface="KaiTi"/>
              <a:sym typeface="KaiTi"/>
            </a:endParaRPr>
          </a:p>
        </p:txBody>
      </p:sp>
      <p:sp>
        <p:nvSpPr>
          <p:cNvPr id="150" name="Google Shape;150;p8"/>
          <p:cNvSpPr txBox="1"/>
          <p:nvPr/>
        </p:nvSpPr>
        <p:spPr>
          <a:xfrm>
            <a:off x="6170578" y="4475794"/>
            <a:ext cx="6021422" cy="2246769"/>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7030A0"/>
                </a:solidFill>
                <a:latin typeface="KaiTi"/>
                <a:ea typeface="KaiTi"/>
                <a:cs typeface="KaiTi"/>
                <a:sym typeface="KaiTi"/>
              </a:rPr>
              <a:t>罗马书既是儿女，便是后嗣，就是　神的后嗣，和基督同作后嗣。如果我们和他一同受苦，也必和他一同得荣耀。18我想，现在的</a:t>
            </a:r>
            <a:r>
              <a:rPr lang="zh-CN" sz="2800">
                <a:solidFill>
                  <a:srgbClr val="C00000"/>
                </a:solidFill>
                <a:latin typeface="KaiTi"/>
                <a:ea typeface="KaiTi"/>
                <a:cs typeface="KaiTi"/>
                <a:sym typeface="KaiTi"/>
              </a:rPr>
              <a:t>苦楚</a:t>
            </a:r>
            <a:r>
              <a:rPr lang="zh-CN" sz="2800">
                <a:solidFill>
                  <a:srgbClr val="7030A0"/>
                </a:solidFill>
                <a:latin typeface="KaiTi"/>
                <a:ea typeface="KaiTi"/>
                <a:cs typeface="KaiTi"/>
                <a:sym typeface="KaiTi"/>
              </a:rPr>
              <a:t>若比起将来要显于我们的</a:t>
            </a:r>
            <a:r>
              <a:rPr b="1" lang="zh-CN" sz="2800">
                <a:solidFill>
                  <a:srgbClr val="275317"/>
                </a:solidFill>
                <a:latin typeface="KaiTi"/>
                <a:ea typeface="KaiTi"/>
                <a:cs typeface="KaiTi"/>
                <a:sym typeface="KaiTi"/>
              </a:rPr>
              <a:t>荣耀</a:t>
            </a:r>
            <a:r>
              <a:rPr lang="zh-CN" sz="2800">
                <a:solidFill>
                  <a:srgbClr val="7030A0"/>
                </a:solidFill>
                <a:latin typeface="KaiTi"/>
                <a:ea typeface="KaiTi"/>
                <a:cs typeface="KaiTi"/>
                <a:sym typeface="KaiTi"/>
              </a:rPr>
              <a:t>就不足介意了。</a:t>
            </a:r>
            <a:endParaRPr sz="2800">
              <a:solidFill>
                <a:srgbClr val="7030A0"/>
              </a:solidFill>
              <a:latin typeface="KaiTi"/>
              <a:ea typeface="KaiTi"/>
              <a:cs typeface="KaiTi"/>
              <a:sym typeface="KaiT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54" name="Shape 154"/>
        <p:cNvGrpSpPr/>
        <p:nvPr/>
      </p:nvGrpSpPr>
      <p:grpSpPr>
        <a:xfrm>
          <a:off x="0" y="0"/>
          <a:ext cx="0" cy="0"/>
          <a:chOff x="0" y="0"/>
          <a:chExt cx="0" cy="0"/>
        </a:xfrm>
      </p:grpSpPr>
      <p:sp>
        <p:nvSpPr>
          <p:cNvPr id="155" name="Google Shape;155;p9"/>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4000">
                <a:solidFill>
                  <a:srgbClr val="002060"/>
                </a:solidFill>
                <a:latin typeface="KaiTi"/>
                <a:ea typeface="KaiTi"/>
                <a:cs typeface="KaiTi"/>
                <a:sym typeface="KaiTi"/>
              </a:rPr>
              <a:t>二、生命在十架路上 - 经过苦难，持守得胜</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lang="zh-CN" sz="2400">
                <a:solidFill>
                  <a:srgbClr val="0070C0"/>
                </a:solidFill>
                <a:latin typeface="Arial"/>
                <a:ea typeface="Arial"/>
                <a:cs typeface="Arial"/>
                <a:sym typeface="Arial"/>
              </a:rPr>
              <a:t>                 </a:t>
            </a:r>
            <a:r>
              <a:rPr b="1" lang="zh-CN" sz="2400">
                <a:solidFill>
                  <a:srgbClr val="0070C0"/>
                </a:solidFill>
                <a:latin typeface="Arial"/>
                <a:ea typeface="Arial"/>
                <a:cs typeface="Arial"/>
                <a:sym typeface="Arial"/>
              </a:rPr>
              <a:t>Life on the Road of the Cross — Enduring Suffering, Persevering in Victory</a:t>
            </a:r>
            <a:endParaRPr/>
          </a:p>
        </p:txBody>
      </p:sp>
      <p:sp>
        <p:nvSpPr>
          <p:cNvPr id="156" name="Google Shape;156;p9"/>
          <p:cNvSpPr txBox="1"/>
          <p:nvPr/>
        </p:nvSpPr>
        <p:spPr>
          <a:xfrm>
            <a:off x="525294" y="1335549"/>
            <a:ext cx="10194586"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002060"/>
                </a:solidFill>
                <a:latin typeface="KaiTi"/>
                <a:ea typeface="KaiTi"/>
                <a:cs typeface="KaiTi"/>
                <a:sym typeface="KaiTi"/>
              </a:rPr>
              <a:t>2.行十字架道路要持守恒忍</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lang="zh-CN" sz="2400">
                <a:solidFill>
                  <a:srgbClr val="0070C0"/>
                </a:solidFill>
                <a:latin typeface="Arial"/>
                <a:ea typeface="Arial"/>
                <a:cs typeface="Arial"/>
                <a:sym typeface="Arial"/>
              </a:rPr>
              <a:t>      Walking the Way of the Cross Requires Perseverance and Endurance</a:t>
            </a:r>
            <a:endParaRPr/>
          </a:p>
        </p:txBody>
      </p:sp>
      <p:sp>
        <p:nvSpPr>
          <p:cNvPr id="157" name="Google Shape;157;p9"/>
          <p:cNvSpPr txBox="1"/>
          <p:nvPr/>
        </p:nvSpPr>
        <p:spPr>
          <a:xfrm>
            <a:off x="7169285" y="2390833"/>
            <a:ext cx="4951378" cy="954107"/>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7030A0"/>
                </a:solidFill>
                <a:latin typeface="KaiTi"/>
                <a:ea typeface="KaiTi"/>
                <a:cs typeface="KaiTi"/>
                <a:sym typeface="KaiTi"/>
              </a:rPr>
              <a:t>马太福音13:7 有落在荆棘里的，荆棘长起来，把它</a:t>
            </a:r>
            <a:r>
              <a:rPr b="1" lang="zh-CN" sz="2800">
                <a:solidFill>
                  <a:srgbClr val="C00000"/>
                </a:solidFill>
                <a:latin typeface="KaiTi"/>
                <a:ea typeface="KaiTi"/>
                <a:cs typeface="KaiTi"/>
                <a:sym typeface="KaiTi"/>
              </a:rPr>
              <a:t>挤住</a:t>
            </a:r>
            <a:r>
              <a:rPr lang="zh-CN" sz="2800">
                <a:solidFill>
                  <a:srgbClr val="7030A0"/>
                </a:solidFill>
                <a:latin typeface="KaiTi"/>
                <a:ea typeface="KaiTi"/>
                <a:cs typeface="KaiTi"/>
                <a:sym typeface="KaiTi"/>
              </a:rPr>
              <a:t>了；</a:t>
            </a:r>
            <a:endParaRPr sz="2800">
              <a:solidFill>
                <a:srgbClr val="7030A0"/>
              </a:solidFill>
              <a:latin typeface="KaiTi"/>
              <a:ea typeface="KaiTi"/>
              <a:cs typeface="KaiTi"/>
              <a:sym typeface="KaiTi"/>
            </a:endParaRPr>
          </a:p>
        </p:txBody>
      </p:sp>
      <p:sp>
        <p:nvSpPr>
          <p:cNvPr id="158" name="Google Shape;158;p9"/>
          <p:cNvSpPr txBox="1"/>
          <p:nvPr/>
        </p:nvSpPr>
        <p:spPr>
          <a:xfrm>
            <a:off x="2918298" y="2613041"/>
            <a:ext cx="3608962" cy="584775"/>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002060"/>
                </a:solidFill>
                <a:latin typeface="KaiTi"/>
                <a:ea typeface="KaiTi"/>
                <a:cs typeface="KaiTi"/>
                <a:sym typeface="KaiTi"/>
              </a:rPr>
              <a:t>被荆棘挤住的启示</a:t>
            </a:r>
            <a:endParaRPr b="1" sz="3200">
              <a:solidFill>
                <a:srgbClr val="002060"/>
              </a:solidFill>
              <a:latin typeface="KaiTi"/>
              <a:ea typeface="KaiTi"/>
              <a:cs typeface="KaiTi"/>
              <a:sym typeface="KaiTi"/>
            </a:endParaRPr>
          </a:p>
        </p:txBody>
      </p:sp>
      <p:sp>
        <p:nvSpPr>
          <p:cNvPr id="159" name="Google Shape;159;p9"/>
          <p:cNvSpPr txBox="1"/>
          <p:nvPr/>
        </p:nvSpPr>
        <p:spPr>
          <a:xfrm>
            <a:off x="2996120" y="5068431"/>
            <a:ext cx="3560323" cy="584775"/>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275317"/>
                </a:solidFill>
                <a:latin typeface="KaiTi"/>
                <a:ea typeface="KaiTi"/>
                <a:cs typeface="KaiTi"/>
                <a:sym typeface="KaiTi"/>
              </a:rPr>
              <a:t>忍耐到底必得应许</a:t>
            </a:r>
            <a:endParaRPr b="1" sz="3200">
              <a:solidFill>
                <a:srgbClr val="275317"/>
              </a:solidFill>
              <a:latin typeface="KaiTi"/>
              <a:ea typeface="KaiTi"/>
              <a:cs typeface="KaiTi"/>
              <a:sym typeface="KaiTi"/>
            </a:endParaRPr>
          </a:p>
        </p:txBody>
      </p:sp>
      <p:sp>
        <p:nvSpPr>
          <p:cNvPr id="160" name="Google Shape;160;p9"/>
          <p:cNvSpPr txBox="1"/>
          <p:nvPr/>
        </p:nvSpPr>
        <p:spPr>
          <a:xfrm>
            <a:off x="7169285" y="4699530"/>
            <a:ext cx="4935166" cy="1384995"/>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7030A0"/>
                </a:solidFill>
                <a:latin typeface="KaiTi"/>
                <a:ea typeface="KaiTi"/>
                <a:cs typeface="KaiTi"/>
                <a:sym typeface="KaiTi"/>
              </a:rPr>
              <a:t>希伯来书10:36 你们必须</a:t>
            </a:r>
            <a:r>
              <a:rPr b="1" lang="zh-CN" sz="2800">
                <a:solidFill>
                  <a:srgbClr val="275317"/>
                </a:solidFill>
                <a:latin typeface="KaiTi"/>
                <a:ea typeface="KaiTi"/>
                <a:cs typeface="KaiTi"/>
                <a:sym typeface="KaiTi"/>
              </a:rPr>
              <a:t>忍耐</a:t>
            </a:r>
            <a:r>
              <a:rPr lang="zh-CN" sz="2800">
                <a:solidFill>
                  <a:srgbClr val="7030A0"/>
                </a:solidFill>
                <a:latin typeface="KaiTi"/>
                <a:ea typeface="KaiTi"/>
                <a:cs typeface="KaiTi"/>
                <a:sym typeface="KaiTi"/>
              </a:rPr>
              <a:t>，使你们行完了　神的旨意，就可以</a:t>
            </a:r>
            <a:r>
              <a:rPr b="1" lang="zh-CN" sz="2800">
                <a:solidFill>
                  <a:srgbClr val="275317"/>
                </a:solidFill>
                <a:latin typeface="KaiTi"/>
                <a:ea typeface="KaiTi"/>
                <a:cs typeface="KaiTi"/>
                <a:sym typeface="KaiTi"/>
              </a:rPr>
              <a:t>得</a:t>
            </a:r>
            <a:r>
              <a:rPr lang="zh-CN" sz="2800">
                <a:solidFill>
                  <a:srgbClr val="7030A0"/>
                </a:solidFill>
                <a:latin typeface="KaiTi"/>
                <a:ea typeface="KaiTi"/>
                <a:cs typeface="KaiTi"/>
                <a:sym typeface="KaiTi"/>
              </a:rPr>
              <a:t>着所</a:t>
            </a:r>
            <a:r>
              <a:rPr b="1" lang="zh-CN" sz="2800">
                <a:solidFill>
                  <a:srgbClr val="275317"/>
                </a:solidFill>
                <a:latin typeface="KaiTi"/>
                <a:ea typeface="KaiTi"/>
                <a:cs typeface="KaiTi"/>
                <a:sym typeface="KaiTi"/>
              </a:rPr>
              <a:t>应许</a:t>
            </a:r>
            <a:r>
              <a:rPr lang="zh-CN" sz="2800">
                <a:solidFill>
                  <a:srgbClr val="7030A0"/>
                </a:solidFill>
                <a:latin typeface="KaiTi"/>
                <a:ea typeface="KaiTi"/>
                <a:cs typeface="KaiTi"/>
                <a:sym typeface="KaiTi"/>
              </a:rPr>
              <a:t>的。</a:t>
            </a:r>
            <a:endParaRPr sz="2800">
              <a:solidFill>
                <a:srgbClr val="7030A0"/>
              </a:solidFill>
              <a:latin typeface="KaiTi"/>
              <a:ea typeface="KaiTi"/>
              <a:cs typeface="KaiTi"/>
              <a:sym typeface="KaiT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64" name="Shape 164"/>
        <p:cNvGrpSpPr/>
        <p:nvPr/>
      </p:nvGrpSpPr>
      <p:grpSpPr>
        <a:xfrm>
          <a:off x="0" y="0"/>
          <a:ext cx="0" cy="0"/>
          <a:chOff x="0" y="0"/>
          <a:chExt cx="0" cy="0"/>
        </a:xfrm>
      </p:grpSpPr>
      <p:sp>
        <p:nvSpPr>
          <p:cNvPr id="165" name="Google Shape;165;p10"/>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4000">
                <a:solidFill>
                  <a:srgbClr val="002060"/>
                </a:solidFill>
                <a:latin typeface="KaiTi"/>
                <a:ea typeface="KaiTi"/>
                <a:cs typeface="KaiTi"/>
                <a:sym typeface="KaiTi"/>
              </a:rPr>
              <a:t>二、生命在十架路上 - 经过苦难，持守得胜</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lang="zh-CN" sz="2400">
                <a:solidFill>
                  <a:srgbClr val="0070C0"/>
                </a:solidFill>
                <a:latin typeface="Arial"/>
                <a:ea typeface="Arial"/>
                <a:cs typeface="Arial"/>
                <a:sym typeface="Arial"/>
              </a:rPr>
              <a:t>                 </a:t>
            </a:r>
            <a:r>
              <a:rPr b="1" lang="zh-CN" sz="2400">
                <a:solidFill>
                  <a:srgbClr val="0070C0"/>
                </a:solidFill>
                <a:latin typeface="Arial"/>
                <a:ea typeface="Arial"/>
                <a:cs typeface="Arial"/>
                <a:sym typeface="Arial"/>
              </a:rPr>
              <a:t>Life on the Road of the Cross — Enduring Suffering, Persevering in Victory</a:t>
            </a:r>
            <a:endParaRPr/>
          </a:p>
        </p:txBody>
      </p:sp>
      <p:sp>
        <p:nvSpPr>
          <p:cNvPr id="166" name="Google Shape;166;p10"/>
          <p:cNvSpPr txBox="1"/>
          <p:nvPr/>
        </p:nvSpPr>
        <p:spPr>
          <a:xfrm>
            <a:off x="525294" y="1335549"/>
            <a:ext cx="10194586"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002060"/>
                </a:solidFill>
                <a:latin typeface="KaiTi"/>
                <a:ea typeface="KaiTi"/>
                <a:cs typeface="KaiTi"/>
                <a:sym typeface="KaiTi"/>
              </a:rPr>
              <a:t>3.行十字架道路必最终得胜</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lang="zh-CN" sz="2400">
                <a:solidFill>
                  <a:srgbClr val="0070C0"/>
                </a:solidFill>
                <a:latin typeface="Arial"/>
                <a:ea typeface="Arial"/>
                <a:cs typeface="Arial"/>
                <a:sym typeface="Arial"/>
              </a:rPr>
              <a:t>       Walking the Way of the Cross Leads Ultimately to Victory</a:t>
            </a:r>
            <a:endParaRPr/>
          </a:p>
        </p:txBody>
      </p:sp>
      <p:sp>
        <p:nvSpPr>
          <p:cNvPr id="167" name="Google Shape;167;p10"/>
          <p:cNvSpPr txBox="1"/>
          <p:nvPr/>
        </p:nvSpPr>
        <p:spPr>
          <a:xfrm>
            <a:off x="6011694" y="2390833"/>
            <a:ext cx="6108969" cy="1384995"/>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7030A0"/>
                </a:solidFill>
                <a:latin typeface="KaiTi"/>
                <a:ea typeface="KaiTi"/>
                <a:cs typeface="KaiTi"/>
                <a:sym typeface="KaiTi"/>
              </a:rPr>
              <a:t>雅各书1:12忍受试探的人是有福的，因为他经过试验以后，必得</a:t>
            </a:r>
            <a:r>
              <a:rPr b="1" lang="zh-CN" sz="2800">
                <a:solidFill>
                  <a:srgbClr val="275317"/>
                </a:solidFill>
                <a:latin typeface="KaiTi"/>
                <a:ea typeface="KaiTi"/>
                <a:cs typeface="KaiTi"/>
                <a:sym typeface="KaiTi"/>
              </a:rPr>
              <a:t>生命的冠冕</a:t>
            </a:r>
            <a:r>
              <a:rPr lang="zh-CN" sz="2800">
                <a:solidFill>
                  <a:srgbClr val="7030A0"/>
                </a:solidFill>
                <a:latin typeface="KaiTi"/>
                <a:ea typeface="KaiTi"/>
                <a:cs typeface="KaiTi"/>
                <a:sym typeface="KaiTi"/>
              </a:rPr>
              <a:t>；这是主</a:t>
            </a:r>
            <a:r>
              <a:rPr b="1" lang="zh-CN" sz="2800">
                <a:solidFill>
                  <a:srgbClr val="275317"/>
                </a:solidFill>
                <a:latin typeface="KaiTi"/>
                <a:ea typeface="KaiTi"/>
                <a:cs typeface="KaiTi"/>
                <a:sym typeface="KaiTi"/>
              </a:rPr>
              <a:t>应许</a:t>
            </a:r>
            <a:r>
              <a:rPr lang="zh-CN" sz="2800">
                <a:solidFill>
                  <a:srgbClr val="7030A0"/>
                </a:solidFill>
                <a:latin typeface="KaiTi"/>
                <a:ea typeface="KaiTi"/>
                <a:cs typeface="KaiTi"/>
                <a:sym typeface="KaiTi"/>
              </a:rPr>
              <a:t>给那些爱他之人的。</a:t>
            </a:r>
            <a:endParaRPr sz="2800">
              <a:solidFill>
                <a:srgbClr val="7030A0"/>
              </a:solidFill>
              <a:latin typeface="KaiTi"/>
              <a:ea typeface="KaiTi"/>
              <a:cs typeface="KaiTi"/>
              <a:sym typeface="KaiTi"/>
            </a:endParaRPr>
          </a:p>
        </p:txBody>
      </p:sp>
      <p:sp>
        <p:nvSpPr>
          <p:cNvPr id="168" name="Google Shape;168;p10"/>
          <p:cNvSpPr txBox="1"/>
          <p:nvPr/>
        </p:nvSpPr>
        <p:spPr>
          <a:xfrm>
            <a:off x="2062264" y="2758955"/>
            <a:ext cx="3326859" cy="1077218"/>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275317"/>
                </a:solidFill>
                <a:latin typeface="KaiTi"/>
                <a:ea typeface="KaiTi"/>
                <a:cs typeface="KaiTi"/>
                <a:sym typeface="KaiTi"/>
              </a:rPr>
              <a:t>生命的冠冕 胜过</a:t>
            </a:r>
            <a:endParaRPr b="1" sz="3200">
              <a:solidFill>
                <a:srgbClr val="275317"/>
              </a:solidFill>
              <a:latin typeface="KaiTi"/>
              <a:ea typeface="KaiTi"/>
              <a:cs typeface="KaiTi"/>
              <a:sym typeface="KaiTi"/>
            </a:endParaRPr>
          </a:p>
          <a:p>
            <a:pPr indent="0" lvl="0" marL="0" marR="0" rtl="0" algn="ctr">
              <a:spcBef>
                <a:spcPts val="0"/>
              </a:spcBef>
              <a:spcAft>
                <a:spcPts val="0"/>
              </a:spcAft>
              <a:buNone/>
            </a:pPr>
            <a:r>
              <a:rPr b="1" lang="zh-CN" sz="3200">
                <a:solidFill>
                  <a:srgbClr val="C00000"/>
                </a:solidFill>
                <a:latin typeface="KaiTi"/>
                <a:ea typeface="KaiTi"/>
                <a:cs typeface="KaiTi"/>
                <a:sym typeface="KaiTi"/>
              </a:rPr>
              <a:t>试探</a:t>
            </a:r>
            <a:endParaRPr b="1" sz="3200">
              <a:solidFill>
                <a:srgbClr val="C00000"/>
              </a:solidFill>
              <a:latin typeface="KaiTi"/>
              <a:ea typeface="KaiTi"/>
              <a:cs typeface="KaiTi"/>
              <a:sym typeface="KaiTi"/>
            </a:endParaRPr>
          </a:p>
        </p:txBody>
      </p:sp>
      <p:sp>
        <p:nvSpPr>
          <p:cNvPr id="169" name="Google Shape;169;p10"/>
          <p:cNvSpPr txBox="1"/>
          <p:nvPr/>
        </p:nvSpPr>
        <p:spPr>
          <a:xfrm>
            <a:off x="2023353" y="4893333"/>
            <a:ext cx="3599234" cy="1077218"/>
          </a:xfrm>
          <a:prstGeom prst="rect">
            <a:avLst/>
          </a:prstGeom>
          <a:solidFill>
            <a:srgbClr val="C0E4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275317"/>
                </a:solidFill>
                <a:latin typeface="KaiTi"/>
                <a:ea typeface="KaiTi"/>
                <a:cs typeface="KaiTi"/>
                <a:sym typeface="KaiTi"/>
              </a:rPr>
              <a:t>将来的荣耀 胜过</a:t>
            </a:r>
            <a:endParaRPr b="1" sz="3200">
              <a:solidFill>
                <a:srgbClr val="275317"/>
              </a:solidFill>
              <a:latin typeface="KaiTi"/>
              <a:ea typeface="KaiTi"/>
              <a:cs typeface="KaiTi"/>
              <a:sym typeface="KaiTi"/>
            </a:endParaRPr>
          </a:p>
          <a:p>
            <a:pPr indent="0" lvl="0" marL="0" marR="0" rtl="0" algn="ctr">
              <a:spcBef>
                <a:spcPts val="0"/>
              </a:spcBef>
              <a:spcAft>
                <a:spcPts val="0"/>
              </a:spcAft>
              <a:buNone/>
            </a:pPr>
            <a:r>
              <a:rPr b="1" lang="zh-CN" sz="3200">
                <a:solidFill>
                  <a:srgbClr val="C00000"/>
                </a:solidFill>
                <a:latin typeface="KaiTi"/>
                <a:ea typeface="KaiTi"/>
                <a:cs typeface="KaiTi"/>
                <a:sym typeface="KaiTi"/>
              </a:rPr>
              <a:t>苦楚</a:t>
            </a:r>
            <a:endParaRPr b="1" sz="3200">
              <a:solidFill>
                <a:srgbClr val="C00000"/>
              </a:solidFill>
              <a:latin typeface="KaiTi"/>
              <a:ea typeface="KaiTi"/>
              <a:cs typeface="KaiTi"/>
              <a:sym typeface="KaiTi"/>
            </a:endParaRPr>
          </a:p>
        </p:txBody>
      </p:sp>
      <p:sp>
        <p:nvSpPr>
          <p:cNvPr id="170" name="Google Shape;170;p10"/>
          <p:cNvSpPr txBox="1"/>
          <p:nvPr/>
        </p:nvSpPr>
        <p:spPr>
          <a:xfrm>
            <a:off x="6011694" y="4903811"/>
            <a:ext cx="6180306" cy="954107"/>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7030A0"/>
                </a:solidFill>
                <a:latin typeface="KaiTi"/>
                <a:ea typeface="KaiTi"/>
                <a:cs typeface="KaiTi"/>
                <a:sym typeface="KaiTi"/>
              </a:rPr>
              <a:t>罗马书8:18 我想，现在的</a:t>
            </a:r>
            <a:r>
              <a:rPr lang="zh-CN" sz="2800">
                <a:solidFill>
                  <a:srgbClr val="C00000"/>
                </a:solidFill>
                <a:latin typeface="KaiTi"/>
                <a:ea typeface="KaiTi"/>
                <a:cs typeface="KaiTi"/>
                <a:sym typeface="KaiTi"/>
              </a:rPr>
              <a:t>苦楚</a:t>
            </a:r>
            <a:r>
              <a:rPr lang="zh-CN" sz="2800">
                <a:solidFill>
                  <a:srgbClr val="7030A0"/>
                </a:solidFill>
                <a:latin typeface="KaiTi"/>
                <a:ea typeface="KaiTi"/>
                <a:cs typeface="KaiTi"/>
                <a:sym typeface="KaiTi"/>
              </a:rPr>
              <a:t>若比起将来要显于我们的</a:t>
            </a:r>
            <a:r>
              <a:rPr b="1" lang="zh-CN" sz="2800">
                <a:solidFill>
                  <a:srgbClr val="275317"/>
                </a:solidFill>
                <a:latin typeface="KaiTi"/>
                <a:ea typeface="KaiTi"/>
                <a:cs typeface="KaiTi"/>
                <a:sym typeface="KaiTi"/>
              </a:rPr>
              <a:t>荣耀</a:t>
            </a:r>
            <a:r>
              <a:rPr lang="zh-CN" sz="2800">
                <a:solidFill>
                  <a:srgbClr val="7030A0"/>
                </a:solidFill>
                <a:latin typeface="KaiTi"/>
                <a:ea typeface="KaiTi"/>
                <a:cs typeface="KaiTi"/>
                <a:sym typeface="KaiTi"/>
              </a:rPr>
              <a:t>就不足介意了。</a:t>
            </a:r>
            <a:endParaRPr sz="2800">
              <a:solidFill>
                <a:srgbClr val="7030A0"/>
              </a:solidFill>
              <a:latin typeface="KaiTi"/>
              <a:ea typeface="KaiTi"/>
              <a:cs typeface="KaiTi"/>
              <a:sym typeface="KaiT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74" name="Shape 174"/>
        <p:cNvGrpSpPr/>
        <p:nvPr/>
      </p:nvGrpSpPr>
      <p:grpSpPr>
        <a:xfrm>
          <a:off x="0" y="0"/>
          <a:ext cx="0" cy="0"/>
          <a:chOff x="0" y="0"/>
          <a:chExt cx="0" cy="0"/>
        </a:xfrm>
      </p:grpSpPr>
      <p:sp>
        <p:nvSpPr>
          <p:cNvPr id="175" name="Google Shape;175;p11"/>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4000">
                <a:solidFill>
                  <a:srgbClr val="002060"/>
                </a:solidFill>
                <a:latin typeface="KaiTi"/>
                <a:ea typeface="KaiTi"/>
                <a:cs typeface="KaiTi"/>
                <a:sym typeface="KaiTi"/>
              </a:rPr>
              <a:t>三、生命得胜在终点 - 进入荣耀，胜过死亡</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b="1" lang="zh-CN" sz="2400">
                <a:solidFill>
                  <a:srgbClr val="0070C0"/>
                </a:solidFill>
                <a:latin typeface="Arial"/>
                <a:ea typeface="Arial"/>
                <a:cs typeface="Arial"/>
                <a:sym typeface="Arial"/>
              </a:rPr>
              <a:t>Life on the Road of the Cross — Enduring Suffering, Persevering in Victory</a:t>
            </a:r>
            <a:endParaRPr/>
          </a:p>
        </p:txBody>
      </p:sp>
      <p:sp>
        <p:nvSpPr>
          <p:cNvPr id="176" name="Google Shape;176;p11"/>
          <p:cNvSpPr txBox="1"/>
          <p:nvPr/>
        </p:nvSpPr>
        <p:spPr>
          <a:xfrm>
            <a:off x="525294" y="1335549"/>
            <a:ext cx="10194586"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002060"/>
                </a:solidFill>
                <a:latin typeface="KaiTi"/>
                <a:ea typeface="KaiTi"/>
                <a:cs typeface="KaiTi"/>
                <a:sym typeface="KaiTi"/>
              </a:rPr>
              <a:t>1.得胜的生命在成圣道路的尽头</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lang="zh-CN" sz="2400">
                <a:solidFill>
                  <a:srgbClr val="0070C0"/>
                </a:solidFill>
                <a:latin typeface="Arial"/>
                <a:ea typeface="Arial"/>
                <a:cs typeface="Arial"/>
                <a:sym typeface="Arial"/>
              </a:rPr>
              <a:t>      </a:t>
            </a:r>
            <a:r>
              <a:rPr b="1" lang="zh-CN" sz="2400">
                <a:solidFill>
                  <a:srgbClr val="0070C0"/>
                </a:solidFill>
                <a:latin typeface="Arial"/>
                <a:ea typeface="Arial"/>
                <a:cs typeface="Arial"/>
                <a:sym typeface="Arial"/>
              </a:rPr>
              <a:t>The victorious life awaits at the end of the path of sanctification</a:t>
            </a:r>
            <a:endParaRPr sz="2400">
              <a:solidFill>
                <a:srgbClr val="0070C0"/>
              </a:solidFill>
              <a:latin typeface="Arial"/>
              <a:ea typeface="Arial"/>
              <a:cs typeface="Arial"/>
              <a:sym typeface="Arial"/>
            </a:endParaRPr>
          </a:p>
        </p:txBody>
      </p:sp>
      <p:sp>
        <p:nvSpPr>
          <p:cNvPr id="177" name="Google Shape;177;p11"/>
          <p:cNvSpPr txBox="1"/>
          <p:nvPr/>
        </p:nvSpPr>
        <p:spPr>
          <a:xfrm>
            <a:off x="2616741" y="2672935"/>
            <a:ext cx="6906637" cy="954107"/>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7030A0"/>
                </a:solidFill>
                <a:latin typeface="KaiTi"/>
                <a:ea typeface="KaiTi"/>
                <a:cs typeface="KaiTi"/>
                <a:sym typeface="KaiTi"/>
              </a:rPr>
              <a:t>腓利比书1:6  我深信那在你们心里动了善工的，必成全这工，直到耶稣基督的日子。</a:t>
            </a:r>
            <a:endParaRPr sz="2800">
              <a:solidFill>
                <a:srgbClr val="7030A0"/>
              </a:solidFill>
              <a:latin typeface="KaiTi"/>
              <a:ea typeface="KaiTi"/>
              <a:cs typeface="KaiTi"/>
              <a:sym typeface="KaiTi"/>
            </a:endParaRPr>
          </a:p>
        </p:txBody>
      </p:sp>
      <p:sp>
        <p:nvSpPr>
          <p:cNvPr id="178" name="Google Shape;178;p11"/>
          <p:cNvSpPr txBox="1"/>
          <p:nvPr/>
        </p:nvSpPr>
        <p:spPr>
          <a:xfrm>
            <a:off x="1809346" y="4163758"/>
            <a:ext cx="2208178" cy="954107"/>
          </a:xfrm>
          <a:prstGeom prst="rect">
            <a:avLst/>
          </a:prstGeom>
          <a:solidFill>
            <a:srgbClr val="D8F2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002060"/>
                </a:solidFill>
                <a:latin typeface="KaiTi"/>
                <a:ea typeface="KaiTi"/>
                <a:cs typeface="KaiTi"/>
                <a:sym typeface="KaiTi"/>
              </a:rPr>
              <a:t>信而受洗：</a:t>
            </a:r>
            <a:endParaRPr sz="2800">
              <a:solidFill>
                <a:srgbClr val="002060"/>
              </a:solidFill>
              <a:latin typeface="KaiTi"/>
              <a:ea typeface="KaiTi"/>
              <a:cs typeface="KaiTi"/>
              <a:sym typeface="KaiTi"/>
            </a:endParaRPr>
          </a:p>
          <a:p>
            <a:pPr indent="0" lvl="0" marL="0" marR="0" rtl="0" algn="l">
              <a:spcBef>
                <a:spcPts val="0"/>
              </a:spcBef>
              <a:spcAft>
                <a:spcPts val="0"/>
              </a:spcAft>
              <a:buNone/>
            </a:pPr>
            <a:r>
              <a:rPr b="1" lang="zh-CN" sz="2800">
                <a:solidFill>
                  <a:srgbClr val="002060"/>
                </a:solidFill>
                <a:latin typeface="KaiTi"/>
                <a:ea typeface="KaiTi"/>
                <a:cs typeface="KaiTi"/>
                <a:sym typeface="KaiTi"/>
              </a:rPr>
              <a:t>得胜的开始</a:t>
            </a:r>
            <a:endParaRPr b="1" sz="2800">
              <a:solidFill>
                <a:srgbClr val="002060"/>
              </a:solidFill>
              <a:latin typeface="KaiTi"/>
              <a:ea typeface="KaiTi"/>
              <a:cs typeface="KaiTi"/>
              <a:sym typeface="KaiTi"/>
            </a:endParaRPr>
          </a:p>
        </p:txBody>
      </p:sp>
      <p:sp>
        <p:nvSpPr>
          <p:cNvPr id="179" name="Google Shape;179;p11"/>
          <p:cNvSpPr txBox="1"/>
          <p:nvPr/>
        </p:nvSpPr>
        <p:spPr>
          <a:xfrm>
            <a:off x="5327517" y="4121606"/>
            <a:ext cx="2208178" cy="954107"/>
          </a:xfrm>
          <a:prstGeom prst="rect">
            <a:avLst/>
          </a:prstGeom>
          <a:solidFill>
            <a:srgbClr val="D8F2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002060"/>
                </a:solidFill>
                <a:latin typeface="KaiTi"/>
                <a:ea typeface="KaiTi"/>
                <a:cs typeface="KaiTi"/>
                <a:sym typeface="KaiTi"/>
              </a:rPr>
              <a:t>成圣道路：</a:t>
            </a:r>
            <a:endParaRPr sz="2800">
              <a:solidFill>
                <a:srgbClr val="002060"/>
              </a:solidFill>
              <a:latin typeface="KaiTi"/>
              <a:ea typeface="KaiTi"/>
              <a:cs typeface="KaiTi"/>
              <a:sym typeface="KaiTi"/>
            </a:endParaRPr>
          </a:p>
          <a:p>
            <a:pPr indent="0" lvl="0" marL="0" marR="0" rtl="0" algn="l">
              <a:spcBef>
                <a:spcPts val="0"/>
              </a:spcBef>
              <a:spcAft>
                <a:spcPts val="0"/>
              </a:spcAft>
              <a:buNone/>
            </a:pPr>
            <a:r>
              <a:rPr b="1" lang="zh-CN" sz="2800">
                <a:solidFill>
                  <a:srgbClr val="002060"/>
                </a:solidFill>
                <a:latin typeface="KaiTi"/>
                <a:ea typeface="KaiTi"/>
                <a:cs typeface="KaiTi"/>
                <a:sym typeface="KaiTi"/>
              </a:rPr>
              <a:t>得胜的过程</a:t>
            </a:r>
            <a:endParaRPr b="1" sz="2800">
              <a:solidFill>
                <a:srgbClr val="002060"/>
              </a:solidFill>
              <a:latin typeface="KaiTi"/>
              <a:ea typeface="KaiTi"/>
              <a:cs typeface="KaiTi"/>
              <a:sym typeface="KaiTi"/>
            </a:endParaRPr>
          </a:p>
        </p:txBody>
      </p:sp>
      <p:cxnSp>
        <p:nvCxnSpPr>
          <p:cNvPr id="180" name="Google Shape;180;p11"/>
          <p:cNvCxnSpPr/>
          <p:nvPr/>
        </p:nvCxnSpPr>
        <p:spPr>
          <a:xfrm>
            <a:off x="4124528" y="4621356"/>
            <a:ext cx="1108953" cy="0"/>
          </a:xfrm>
          <a:prstGeom prst="straightConnector1">
            <a:avLst/>
          </a:prstGeom>
          <a:noFill/>
          <a:ln cap="flat" cmpd="sng" w="57150">
            <a:solidFill>
              <a:srgbClr val="3A7D22"/>
            </a:solidFill>
            <a:prstDash val="solid"/>
            <a:miter lim="8000"/>
            <a:headEnd len="sm" w="sm" type="none"/>
            <a:tailEnd len="med" w="med" type="triangle"/>
          </a:ln>
        </p:spPr>
      </p:cxnSp>
      <p:sp>
        <p:nvSpPr>
          <p:cNvPr id="181" name="Google Shape;181;p11"/>
          <p:cNvSpPr txBox="1"/>
          <p:nvPr/>
        </p:nvSpPr>
        <p:spPr>
          <a:xfrm>
            <a:off x="8780835" y="4228609"/>
            <a:ext cx="2328152" cy="584775"/>
          </a:xfrm>
          <a:prstGeom prst="rect">
            <a:avLst/>
          </a:prstGeom>
          <a:solidFill>
            <a:srgbClr val="D8F2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002060"/>
                </a:solidFill>
                <a:latin typeface="KaiTi"/>
                <a:ea typeface="KaiTi"/>
                <a:cs typeface="KaiTi"/>
                <a:sym typeface="KaiTi"/>
              </a:rPr>
              <a:t>最后的得胜</a:t>
            </a:r>
            <a:endParaRPr b="1" sz="3200">
              <a:solidFill>
                <a:srgbClr val="002060"/>
              </a:solidFill>
              <a:latin typeface="KaiTi"/>
              <a:ea typeface="KaiTi"/>
              <a:cs typeface="KaiTi"/>
              <a:sym typeface="KaiTi"/>
            </a:endParaRPr>
          </a:p>
        </p:txBody>
      </p:sp>
      <p:cxnSp>
        <p:nvCxnSpPr>
          <p:cNvPr id="182" name="Google Shape;182;p11"/>
          <p:cNvCxnSpPr/>
          <p:nvPr/>
        </p:nvCxnSpPr>
        <p:spPr>
          <a:xfrm>
            <a:off x="7632971" y="4530565"/>
            <a:ext cx="1053829" cy="0"/>
          </a:xfrm>
          <a:prstGeom prst="straightConnector1">
            <a:avLst/>
          </a:prstGeom>
          <a:noFill/>
          <a:ln cap="flat" cmpd="sng" w="57150">
            <a:solidFill>
              <a:srgbClr val="3A7D22"/>
            </a:solidFill>
            <a:prstDash val="solid"/>
            <a:miter lim="8000"/>
            <a:headEnd len="sm" w="sm" type="none"/>
            <a:tailEnd len="med" w="med" type="triangl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86" name="Shape 186"/>
        <p:cNvGrpSpPr/>
        <p:nvPr/>
      </p:nvGrpSpPr>
      <p:grpSpPr>
        <a:xfrm>
          <a:off x="0" y="0"/>
          <a:ext cx="0" cy="0"/>
          <a:chOff x="0" y="0"/>
          <a:chExt cx="0" cy="0"/>
        </a:xfrm>
      </p:grpSpPr>
      <p:sp>
        <p:nvSpPr>
          <p:cNvPr id="187" name="Google Shape;187;p12"/>
          <p:cNvSpPr txBox="1"/>
          <p:nvPr/>
        </p:nvSpPr>
        <p:spPr>
          <a:xfrm>
            <a:off x="150607" y="295835"/>
            <a:ext cx="11876442" cy="1077218"/>
          </a:xfrm>
          <a:prstGeom prst="rect">
            <a:avLst/>
          </a:prstGeom>
          <a:solidFill>
            <a:srgbClr val="D8E3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4000">
                <a:solidFill>
                  <a:srgbClr val="002060"/>
                </a:solidFill>
                <a:latin typeface="KaiTi"/>
                <a:ea typeface="KaiTi"/>
                <a:cs typeface="KaiTi"/>
                <a:sym typeface="KaiTi"/>
              </a:rPr>
              <a:t>三、生命得胜在终点 - 进入荣耀，胜过死亡</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b="1" lang="zh-CN" sz="2400">
                <a:solidFill>
                  <a:srgbClr val="0070C0"/>
                </a:solidFill>
                <a:latin typeface="Arial"/>
                <a:ea typeface="Arial"/>
                <a:cs typeface="Arial"/>
                <a:sym typeface="Arial"/>
              </a:rPr>
              <a:t>Life on the Road of the Cross — Enduring Suffering, Persevering in Victory</a:t>
            </a:r>
            <a:endParaRPr/>
          </a:p>
        </p:txBody>
      </p:sp>
      <p:sp>
        <p:nvSpPr>
          <p:cNvPr id="188" name="Google Shape;188;p12"/>
          <p:cNvSpPr txBox="1"/>
          <p:nvPr/>
        </p:nvSpPr>
        <p:spPr>
          <a:xfrm>
            <a:off x="525294" y="1335549"/>
            <a:ext cx="10194586"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002060"/>
                </a:solidFill>
                <a:latin typeface="KaiTi"/>
                <a:ea typeface="KaiTi"/>
                <a:cs typeface="KaiTi"/>
                <a:sym typeface="KaiTi"/>
              </a:rPr>
              <a:t>2.永恒的生命在基督再来的新城</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b="1" lang="zh-CN" sz="2400">
                <a:solidFill>
                  <a:srgbClr val="0070C0"/>
                </a:solidFill>
                <a:latin typeface="Arial"/>
                <a:ea typeface="Arial"/>
                <a:cs typeface="Arial"/>
                <a:sym typeface="Arial"/>
              </a:rPr>
              <a:t>       </a:t>
            </a:r>
            <a:r>
              <a:rPr lang="zh-CN" sz="2400">
                <a:solidFill>
                  <a:srgbClr val="0070C0"/>
                </a:solidFill>
                <a:latin typeface="Arial"/>
                <a:ea typeface="Arial"/>
                <a:cs typeface="Arial"/>
                <a:sym typeface="Arial"/>
              </a:rPr>
              <a:t>Eternal Life in the New Jerusalem at Christ’s Return</a:t>
            </a:r>
            <a:endParaRPr/>
          </a:p>
        </p:txBody>
      </p:sp>
      <p:sp>
        <p:nvSpPr>
          <p:cNvPr id="189" name="Google Shape;189;p12"/>
          <p:cNvSpPr txBox="1"/>
          <p:nvPr/>
        </p:nvSpPr>
        <p:spPr>
          <a:xfrm>
            <a:off x="466928" y="2390833"/>
            <a:ext cx="11653735" cy="1815882"/>
          </a:xfrm>
          <a:prstGeom prst="rect">
            <a:avLst/>
          </a:prstGeom>
          <a:solidFill>
            <a:srgbClr val="C9EDFB"/>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7030A0"/>
                </a:solidFill>
                <a:latin typeface="KaiTi"/>
                <a:ea typeface="KaiTi"/>
                <a:cs typeface="KaiTi"/>
                <a:sym typeface="KaiTi"/>
              </a:rPr>
              <a:t>启示录21:3 我听见有大声音从宝座出来说：「看哪，　神的帐幕在人间。他要与人同住，他们要</a:t>
            </a:r>
            <a:r>
              <a:rPr b="1" lang="zh-CN" sz="2800">
                <a:solidFill>
                  <a:srgbClr val="275317"/>
                </a:solidFill>
                <a:latin typeface="KaiTi"/>
                <a:ea typeface="KaiTi"/>
                <a:cs typeface="KaiTi"/>
                <a:sym typeface="KaiTi"/>
              </a:rPr>
              <a:t>作他的子民</a:t>
            </a:r>
            <a:r>
              <a:rPr lang="zh-CN" sz="2800">
                <a:solidFill>
                  <a:srgbClr val="7030A0"/>
                </a:solidFill>
                <a:latin typeface="KaiTi"/>
                <a:ea typeface="KaiTi"/>
                <a:cs typeface="KaiTi"/>
                <a:sym typeface="KaiTi"/>
              </a:rPr>
              <a:t>。　神要亲自与他们</a:t>
            </a:r>
            <a:r>
              <a:rPr b="1" lang="zh-CN" sz="2800">
                <a:solidFill>
                  <a:srgbClr val="275317"/>
                </a:solidFill>
                <a:latin typeface="KaiTi"/>
                <a:ea typeface="KaiTi"/>
                <a:cs typeface="KaiTi"/>
                <a:sym typeface="KaiTi"/>
              </a:rPr>
              <a:t>同在</a:t>
            </a:r>
            <a:r>
              <a:rPr lang="zh-CN" sz="2800">
                <a:solidFill>
                  <a:srgbClr val="7030A0"/>
                </a:solidFill>
                <a:latin typeface="KaiTi"/>
                <a:ea typeface="KaiTi"/>
                <a:cs typeface="KaiTi"/>
                <a:sym typeface="KaiTi"/>
              </a:rPr>
              <a:t>，作他们的　神。4 神要擦去他们一切的眼泪；</a:t>
            </a:r>
            <a:r>
              <a:rPr b="1" lang="zh-CN" sz="2800">
                <a:solidFill>
                  <a:srgbClr val="275317"/>
                </a:solidFill>
                <a:latin typeface="KaiTi"/>
                <a:ea typeface="KaiTi"/>
                <a:cs typeface="KaiTi"/>
                <a:sym typeface="KaiTi"/>
              </a:rPr>
              <a:t>不再有死亡</a:t>
            </a:r>
            <a:r>
              <a:rPr lang="zh-CN" sz="2800">
                <a:solidFill>
                  <a:srgbClr val="7030A0"/>
                </a:solidFill>
                <a:latin typeface="KaiTi"/>
                <a:ea typeface="KaiTi"/>
                <a:cs typeface="KaiTi"/>
                <a:sym typeface="KaiTi"/>
              </a:rPr>
              <a:t>，也不再有悲哀、哭号、疼痛，因为以前的事</a:t>
            </a:r>
            <a:r>
              <a:rPr b="1" lang="zh-CN" sz="2800">
                <a:solidFill>
                  <a:srgbClr val="275317"/>
                </a:solidFill>
                <a:latin typeface="KaiTi"/>
                <a:ea typeface="KaiTi"/>
                <a:cs typeface="KaiTi"/>
                <a:sym typeface="KaiTi"/>
              </a:rPr>
              <a:t>都过去了</a:t>
            </a:r>
            <a:r>
              <a:rPr lang="zh-CN" sz="2800">
                <a:solidFill>
                  <a:srgbClr val="7030A0"/>
                </a:solidFill>
                <a:latin typeface="KaiTi"/>
                <a:ea typeface="KaiTi"/>
                <a:cs typeface="KaiTi"/>
                <a:sym typeface="KaiTi"/>
              </a:rPr>
              <a:t>。」</a:t>
            </a:r>
            <a:endParaRPr sz="2800">
              <a:solidFill>
                <a:srgbClr val="7030A0"/>
              </a:solidFill>
              <a:latin typeface="KaiTi"/>
              <a:ea typeface="KaiTi"/>
              <a:cs typeface="KaiTi"/>
              <a:sym typeface="KaiTi"/>
            </a:endParaRPr>
          </a:p>
        </p:txBody>
      </p:sp>
      <p:sp>
        <p:nvSpPr>
          <p:cNvPr id="190" name="Google Shape;190;p12"/>
          <p:cNvSpPr txBox="1"/>
          <p:nvPr/>
        </p:nvSpPr>
        <p:spPr>
          <a:xfrm>
            <a:off x="1157593" y="4796056"/>
            <a:ext cx="2208178" cy="954107"/>
          </a:xfrm>
          <a:prstGeom prst="rect">
            <a:avLst/>
          </a:prstGeom>
          <a:solidFill>
            <a:srgbClr val="D8F2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002060"/>
                </a:solidFill>
                <a:latin typeface="KaiTi"/>
                <a:ea typeface="KaiTi"/>
                <a:cs typeface="KaiTi"/>
                <a:sym typeface="KaiTi"/>
              </a:rPr>
              <a:t>信而受洗：</a:t>
            </a:r>
            <a:endParaRPr sz="2800">
              <a:solidFill>
                <a:srgbClr val="002060"/>
              </a:solidFill>
              <a:latin typeface="KaiTi"/>
              <a:ea typeface="KaiTi"/>
              <a:cs typeface="KaiTi"/>
              <a:sym typeface="KaiTi"/>
            </a:endParaRPr>
          </a:p>
          <a:p>
            <a:pPr indent="0" lvl="0" marL="0" marR="0" rtl="0" algn="l">
              <a:spcBef>
                <a:spcPts val="0"/>
              </a:spcBef>
              <a:spcAft>
                <a:spcPts val="0"/>
              </a:spcAft>
              <a:buNone/>
            </a:pPr>
            <a:r>
              <a:rPr b="1" lang="zh-CN" sz="2800">
                <a:solidFill>
                  <a:srgbClr val="002060"/>
                </a:solidFill>
                <a:latin typeface="KaiTi"/>
                <a:ea typeface="KaiTi"/>
                <a:cs typeface="KaiTi"/>
                <a:sym typeface="KaiTi"/>
              </a:rPr>
              <a:t>得胜的开始</a:t>
            </a:r>
            <a:endParaRPr b="1" sz="2800">
              <a:solidFill>
                <a:srgbClr val="002060"/>
              </a:solidFill>
              <a:latin typeface="KaiTi"/>
              <a:ea typeface="KaiTi"/>
              <a:cs typeface="KaiTi"/>
              <a:sym typeface="KaiTi"/>
            </a:endParaRPr>
          </a:p>
        </p:txBody>
      </p:sp>
      <p:sp>
        <p:nvSpPr>
          <p:cNvPr id="191" name="Google Shape;191;p12"/>
          <p:cNvSpPr txBox="1"/>
          <p:nvPr/>
        </p:nvSpPr>
        <p:spPr>
          <a:xfrm>
            <a:off x="4656309" y="4753904"/>
            <a:ext cx="2208178" cy="954107"/>
          </a:xfrm>
          <a:prstGeom prst="rect">
            <a:avLst/>
          </a:prstGeom>
          <a:solidFill>
            <a:srgbClr val="D8F2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zh-CN" sz="2800">
                <a:solidFill>
                  <a:srgbClr val="002060"/>
                </a:solidFill>
                <a:latin typeface="KaiTi"/>
                <a:ea typeface="KaiTi"/>
                <a:cs typeface="KaiTi"/>
                <a:sym typeface="KaiTi"/>
              </a:rPr>
              <a:t>成圣道路：</a:t>
            </a:r>
            <a:endParaRPr sz="2800">
              <a:solidFill>
                <a:srgbClr val="002060"/>
              </a:solidFill>
              <a:latin typeface="KaiTi"/>
              <a:ea typeface="KaiTi"/>
              <a:cs typeface="KaiTi"/>
              <a:sym typeface="KaiTi"/>
            </a:endParaRPr>
          </a:p>
          <a:p>
            <a:pPr indent="0" lvl="0" marL="0" marR="0" rtl="0" algn="l">
              <a:spcBef>
                <a:spcPts val="0"/>
              </a:spcBef>
              <a:spcAft>
                <a:spcPts val="0"/>
              </a:spcAft>
              <a:buNone/>
            </a:pPr>
            <a:r>
              <a:rPr b="1" lang="zh-CN" sz="2800">
                <a:solidFill>
                  <a:srgbClr val="002060"/>
                </a:solidFill>
                <a:latin typeface="KaiTi"/>
                <a:ea typeface="KaiTi"/>
                <a:cs typeface="KaiTi"/>
                <a:sym typeface="KaiTi"/>
              </a:rPr>
              <a:t>得胜的过程</a:t>
            </a:r>
            <a:endParaRPr b="1" sz="2800">
              <a:solidFill>
                <a:srgbClr val="002060"/>
              </a:solidFill>
              <a:latin typeface="KaiTi"/>
              <a:ea typeface="KaiTi"/>
              <a:cs typeface="KaiTi"/>
              <a:sym typeface="KaiTi"/>
            </a:endParaRPr>
          </a:p>
        </p:txBody>
      </p:sp>
      <p:cxnSp>
        <p:nvCxnSpPr>
          <p:cNvPr id="192" name="Google Shape;192;p12"/>
          <p:cNvCxnSpPr/>
          <p:nvPr/>
        </p:nvCxnSpPr>
        <p:spPr>
          <a:xfrm>
            <a:off x="3453320" y="5282837"/>
            <a:ext cx="1138135" cy="0"/>
          </a:xfrm>
          <a:prstGeom prst="straightConnector1">
            <a:avLst/>
          </a:prstGeom>
          <a:noFill/>
          <a:ln cap="flat" cmpd="sng" w="57150">
            <a:solidFill>
              <a:srgbClr val="3A7D22"/>
            </a:solidFill>
            <a:prstDash val="solid"/>
            <a:miter lim="8000"/>
            <a:headEnd len="sm" w="sm" type="none"/>
            <a:tailEnd len="med" w="med" type="triangle"/>
          </a:ln>
        </p:spPr>
      </p:cxnSp>
      <p:sp>
        <p:nvSpPr>
          <p:cNvPr id="193" name="Google Shape;193;p12"/>
          <p:cNvSpPr txBox="1"/>
          <p:nvPr/>
        </p:nvSpPr>
        <p:spPr>
          <a:xfrm>
            <a:off x="8255543" y="4627443"/>
            <a:ext cx="2328152" cy="1077218"/>
          </a:xfrm>
          <a:prstGeom prst="rect">
            <a:avLst/>
          </a:prstGeom>
          <a:solidFill>
            <a:srgbClr val="D8F2C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zh-CN" sz="3200">
                <a:solidFill>
                  <a:srgbClr val="002060"/>
                </a:solidFill>
                <a:latin typeface="KaiTi"/>
                <a:ea typeface="KaiTi"/>
                <a:cs typeface="KaiTi"/>
                <a:sym typeface="KaiTi"/>
              </a:rPr>
              <a:t>基督再来：</a:t>
            </a:r>
            <a:endParaRPr b="1" sz="3200">
              <a:solidFill>
                <a:srgbClr val="002060"/>
              </a:solidFill>
              <a:latin typeface="KaiTi"/>
              <a:ea typeface="KaiTi"/>
              <a:cs typeface="KaiTi"/>
              <a:sym typeface="KaiTi"/>
            </a:endParaRPr>
          </a:p>
          <a:p>
            <a:pPr indent="0" lvl="0" marL="0" marR="0" rtl="0" algn="l">
              <a:spcBef>
                <a:spcPts val="0"/>
              </a:spcBef>
              <a:spcAft>
                <a:spcPts val="0"/>
              </a:spcAft>
              <a:buNone/>
            </a:pPr>
            <a:r>
              <a:rPr b="1" lang="zh-CN" sz="3200">
                <a:solidFill>
                  <a:srgbClr val="002060"/>
                </a:solidFill>
                <a:latin typeface="KaiTi"/>
                <a:ea typeface="KaiTi"/>
                <a:cs typeface="KaiTi"/>
                <a:sym typeface="KaiTi"/>
              </a:rPr>
              <a:t>最后的得胜</a:t>
            </a:r>
            <a:endParaRPr b="1" sz="3200">
              <a:solidFill>
                <a:srgbClr val="002060"/>
              </a:solidFill>
              <a:latin typeface="KaiTi"/>
              <a:ea typeface="KaiTi"/>
              <a:cs typeface="KaiTi"/>
              <a:sym typeface="KaiTi"/>
            </a:endParaRPr>
          </a:p>
        </p:txBody>
      </p:sp>
      <p:cxnSp>
        <p:nvCxnSpPr>
          <p:cNvPr id="194" name="Google Shape;194;p12"/>
          <p:cNvCxnSpPr/>
          <p:nvPr/>
        </p:nvCxnSpPr>
        <p:spPr>
          <a:xfrm>
            <a:off x="6961763" y="5269867"/>
            <a:ext cx="1112194" cy="0"/>
          </a:xfrm>
          <a:prstGeom prst="straightConnector1">
            <a:avLst/>
          </a:prstGeom>
          <a:noFill/>
          <a:ln cap="flat" cmpd="sng" w="57150">
            <a:solidFill>
              <a:srgbClr val="3A7D22"/>
            </a:solidFill>
            <a:prstDash val="solid"/>
            <a:miter lim="8000"/>
            <a:headEnd len="sm" w="sm"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8E3CF"/>
        </a:solidFill>
      </p:bgPr>
    </p:bg>
    <p:spTree>
      <p:nvGrpSpPr>
        <p:cNvPr id="198" name="Shape 198"/>
        <p:cNvGrpSpPr/>
        <p:nvPr/>
      </p:nvGrpSpPr>
      <p:grpSpPr>
        <a:xfrm>
          <a:off x="0" y="0"/>
          <a:ext cx="0" cy="0"/>
          <a:chOff x="0" y="0"/>
          <a:chExt cx="0" cy="0"/>
        </a:xfrm>
      </p:grpSpPr>
      <p:pic>
        <p:nvPicPr>
          <p:cNvPr descr="新年献活祭" id="199" name="Google Shape;199;p13"/>
          <p:cNvPicPr preferRelativeResize="0"/>
          <p:nvPr/>
        </p:nvPicPr>
        <p:blipFill rotWithShape="1">
          <a:blip r:embed="rId3">
            <a:alphaModFix amt="18000"/>
          </a:blip>
          <a:srcRect b="0" l="0" r="0" t="0"/>
          <a:stretch/>
        </p:blipFill>
        <p:spPr>
          <a:xfrm>
            <a:off x="5776856" y="0"/>
            <a:ext cx="6415144" cy="6938682"/>
          </a:xfrm>
          <a:prstGeom prst="rect">
            <a:avLst/>
          </a:prstGeom>
          <a:noFill/>
          <a:ln>
            <a:noFill/>
          </a:ln>
        </p:spPr>
      </p:pic>
      <p:sp>
        <p:nvSpPr>
          <p:cNvPr id="200" name="Google Shape;200;p13"/>
          <p:cNvSpPr txBox="1"/>
          <p:nvPr/>
        </p:nvSpPr>
        <p:spPr>
          <a:xfrm>
            <a:off x="0" y="91439"/>
            <a:ext cx="12192000" cy="58169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b="1" lang="zh-CN" sz="2800">
                <a:solidFill>
                  <a:srgbClr val="002060"/>
                </a:solidFill>
                <a:latin typeface="KaiTi"/>
                <a:ea typeface="KaiTi"/>
                <a:cs typeface="KaiTi"/>
                <a:sym typeface="KaiTi"/>
              </a:rPr>
              <a:t>当作圣洁的活祭献与神</a:t>
            </a:r>
            <a:endParaRPr b="1" sz="2800">
              <a:solidFill>
                <a:srgbClr val="002060"/>
              </a:solidFill>
              <a:latin typeface="KaiTi"/>
              <a:ea typeface="KaiTi"/>
              <a:cs typeface="KaiTi"/>
              <a:sym typeface="KaiTi"/>
            </a:endParaRPr>
          </a:p>
          <a:p>
            <a:pPr indent="0" lvl="0" marL="0" marR="0" rtl="0" algn="ctr">
              <a:spcBef>
                <a:spcPts val="0"/>
              </a:spcBef>
              <a:spcAft>
                <a:spcPts val="0"/>
              </a:spcAft>
              <a:buNone/>
            </a:pPr>
            <a:r>
              <a:t/>
            </a:r>
            <a:endParaRPr sz="1800">
              <a:solidFill>
                <a:schemeClr val="dk1"/>
              </a:solidFill>
              <a:latin typeface="Arial"/>
              <a:ea typeface="Arial"/>
              <a:cs typeface="Arial"/>
              <a:sym typeface="Arial"/>
            </a:endParaRPr>
          </a:p>
          <a:p>
            <a:pPr indent="0" lvl="0" marL="0" marR="0" rtl="0" algn="ctr">
              <a:spcBef>
                <a:spcPts val="0"/>
              </a:spcBef>
              <a:spcAft>
                <a:spcPts val="0"/>
              </a:spcAft>
              <a:buNone/>
            </a:pPr>
            <a:r>
              <a:rPr b="1" lang="zh-CN" sz="4800">
                <a:solidFill>
                  <a:srgbClr val="002060"/>
                </a:solidFill>
                <a:latin typeface="KaiTi"/>
                <a:ea typeface="KaiTi"/>
                <a:cs typeface="KaiTi"/>
                <a:sym typeface="KaiTi"/>
              </a:rPr>
              <a:t>得胜之祭 – 胜过死亡，得胜的生命</a:t>
            </a:r>
            <a:br>
              <a:rPr b="1" lang="zh-CN" sz="4400">
                <a:solidFill>
                  <a:srgbClr val="002060"/>
                </a:solidFill>
                <a:latin typeface="KaiTi"/>
                <a:ea typeface="KaiTi"/>
                <a:cs typeface="KaiTi"/>
                <a:sym typeface="KaiTi"/>
              </a:rPr>
            </a:br>
            <a:r>
              <a:rPr b="1" lang="zh-CN" sz="4400">
                <a:solidFill>
                  <a:srgbClr val="002060"/>
                </a:solidFill>
                <a:latin typeface="KaiTi"/>
                <a:ea typeface="KaiTi"/>
                <a:cs typeface="KaiTi"/>
                <a:sym typeface="KaiTi"/>
              </a:rPr>
              <a:t> </a:t>
            </a:r>
            <a:r>
              <a:rPr b="1" lang="zh-CN" sz="2400">
                <a:solidFill>
                  <a:srgbClr val="0070C0"/>
                </a:solidFill>
                <a:latin typeface="Arial"/>
                <a:ea typeface="Arial"/>
                <a:cs typeface="Arial"/>
                <a:sym typeface="Arial"/>
              </a:rPr>
              <a:t>The Victorious Sacrifice – A Life that Triumphs over Death</a:t>
            </a:r>
            <a:br>
              <a:rPr lang="zh-CN" sz="2400">
                <a:solidFill>
                  <a:srgbClr val="0070C0"/>
                </a:solidFill>
                <a:latin typeface="Arial"/>
                <a:ea typeface="Arial"/>
                <a:cs typeface="Arial"/>
                <a:sym typeface="Arial"/>
              </a:rPr>
            </a:br>
            <a:endParaRPr b="1" sz="2400">
              <a:solidFill>
                <a:srgbClr val="002060"/>
              </a:solidFill>
              <a:latin typeface="KaiTi"/>
              <a:ea typeface="KaiTi"/>
              <a:cs typeface="KaiTi"/>
              <a:sym typeface="KaiTi"/>
            </a:endParaRPr>
          </a:p>
          <a:p>
            <a:pPr indent="0" lvl="0" marL="0" marR="0" rtl="0" algn="l">
              <a:spcBef>
                <a:spcPts val="0"/>
              </a:spcBef>
              <a:spcAft>
                <a:spcPts val="0"/>
              </a:spcAft>
              <a:buNone/>
            </a:pPr>
            <a:r>
              <a:rPr b="1" lang="zh-CN" sz="4000">
                <a:solidFill>
                  <a:srgbClr val="002060"/>
                </a:solidFill>
                <a:latin typeface="KaiTi"/>
                <a:ea typeface="KaiTi"/>
                <a:cs typeface="KaiTi"/>
                <a:sym typeface="KaiTi"/>
              </a:rPr>
              <a:t>一、生命在生死之间 - 面对死亡，选择生命</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lang="zh-CN" sz="2400">
                <a:solidFill>
                  <a:srgbClr val="0070C0"/>
                </a:solidFill>
                <a:latin typeface="Arial"/>
                <a:ea typeface="Arial"/>
                <a:cs typeface="Arial"/>
                <a:sym typeface="Arial"/>
              </a:rPr>
              <a:t>                  </a:t>
            </a:r>
            <a:r>
              <a:rPr b="1" lang="zh-CN" sz="2400">
                <a:solidFill>
                  <a:srgbClr val="0070C0"/>
                </a:solidFill>
                <a:latin typeface="Arial"/>
                <a:ea typeface="Arial"/>
                <a:cs typeface="Arial"/>
                <a:sym typeface="Arial"/>
              </a:rPr>
              <a:t>Between Life and Death — Facing Death, Choose Life</a:t>
            </a:r>
            <a:endParaRPr/>
          </a:p>
          <a:p>
            <a:pPr indent="0" lvl="0" marL="0" marR="0" rtl="0" algn="l">
              <a:spcBef>
                <a:spcPts val="0"/>
              </a:spcBef>
              <a:spcAft>
                <a:spcPts val="0"/>
              </a:spcAft>
              <a:buNone/>
            </a:pPr>
            <a:r>
              <a:rPr b="1" lang="zh-CN" sz="4000">
                <a:solidFill>
                  <a:srgbClr val="002060"/>
                </a:solidFill>
                <a:latin typeface="KaiTi"/>
                <a:ea typeface="KaiTi"/>
                <a:cs typeface="KaiTi"/>
                <a:sym typeface="KaiTi"/>
              </a:rPr>
              <a:t>二、生命在十架路上 - 经过苦难，持守得胜</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b="1" lang="zh-CN" sz="2400">
                <a:solidFill>
                  <a:srgbClr val="002060"/>
                </a:solidFill>
                <a:latin typeface="KaiTi"/>
                <a:ea typeface="KaiTi"/>
                <a:cs typeface="KaiTi"/>
                <a:sym typeface="KaiTi"/>
              </a:rPr>
              <a:t>       </a:t>
            </a:r>
            <a:r>
              <a:rPr b="1" lang="zh-CN" sz="2400">
                <a:solidFill>
                  <a:srgbClr val="0070C0"/>
                </a:solidFill>
                <a:latin typeface="Arial"/>
                <a:ea typeface="Arial"/>
                <a:cs typeface="Arial"/>
                <a:sym typeface="Arial"/>
              </a:rPr>
              <a:t> Life on the Road of the Cross — Enduring Suffering, Persevering in Victory</a:t>
            </a:r>
            <a:endParaRPr/>
          </a:p>
          <a:p>
            <a:pPr indent="0" lvl="0" marL="0" marR="0" rtl="0" algn="l">
              <a:spcBef>
                <a:spcPts val="0"/>
              </a:spcBef>
              <a:spcAft>
                <a:spcPts val="0"/>
              </a:spcAft>
              <a:buNone/>
            </a:pPr>
            <a:r>
              <a:rPr b="1" lang="zh-CN" sz="4000">
                <a:solidFill>
                  <a:srgbClr val="002060"/>
                </a:solidFill>
                <a:latin typeface="KaiTi"/>
                <a:ea typeface="KaiTi"/>
                <a:cs typeface="KaiTi"/>
                <a:sym typeface="KaiTi"/>
              </a:rPr>
              <a:t>三、生命得胜在终点 - 进入荣耀，胜过死亡</a:t>
            </a:r>
            <a:endParaRPr b="1" sz="4000">
              <a:solidFill>
                <a:srgbClr val="002060"/>
              </a:solidFill>
              <a:latin typeface="KaiTi"/>
              <a:ea typeface="KaiTi"/>
              <a:cs typeface="KaiTi"/>
              <a:sym typeface="KaiTi"/>
            </a:endParaRPr>
          </a:p>
          <a:p>
            <a:pPr indent="0" lvl="0" marL="0" marR="0" rtl="0" algn="l">
              <a:spcBef>
                <a:spcPts val="0"/>
              </a:spcBef>
              <a:spcAft>
                <a:spcPts val="0"/>
              </a:spcAft>
              <a:buNone/>
            </a:pPr>
            <a:r>
              <a:rPr lang="zh-CN" sz="1800">
                <a:solidFill>
                  <a:schemeClr val="dk1"/>
                </a:solidFill>
                <a:latin typeface="Arial"/>
                <a:ea typeface="Arial"/>
                <a:cs typeface="Arial"/>
                <a:sym typeface="Arial"/>
              </a:rPr>
              <a:t>                       </a:t>
            </a:r>
            <a:r>
              <a:rPr b="1" lang="zh-CN" sz="2400">
                <a:solidFill>
                  <a:srgbClr val="0070C0"/>
                </a:solidFill>
                <a:latin typeface="Arial"/>
                <a:ea typeface="Arial"/>
                <a:cs typeface="Arial"/>
                <a:sym typeface="Arial"/>
              </a:rPr>
              <a:t>Life Victorious at the Finish Line — Entering Glory, Overcoming Death</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2025-12-23T14:50:38Z</dcterms:created>
  <dc:creator>Hongming Wang</dc:creator>
</cp:coreProperties>
</file>