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notesMasterIdLst>
    <p:notesMasterId r:id="rId20"/>
  </p:notesMasterIdLst>
  <p:sldIdLst>
    <p:sldId id="461" r:id="rId2"/>
    <p:sldId id="482" r:id="rId3"/>
    <p:sldId id="433" r:id="rId4"/>
    <p:sldId id="435" r:id="rId5"/>
    <p:sldId id="476" r:id="rId6"/>
    <p:sldId id="510" r:id="rId7"/>
    <p:sldId id="509" r:id="rId8"/>
    <p:sldId id="511" r:id="rId9"/>
    <p:sldId id="519" r:id="rId10"/>
    <p:sldId id="520" r:id="rId11"/>
    <p:sldId id="521" r:id="rId12"/>
    <p:sldId id="522" r:id="rId13"/>
    <p:sldId id="523" r:id="rId14"/>
    <p:sldId id="524" r:id="rId15"/>
    <p:sldId id="525" r:id="rId16"/>
    <p:sldId id="527" r:id="rId17"/>
    <p:sldId id="507" r:id="rId18"/>
    <p:sldId id="52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843"/>
    <a:srgbClr val="002A13"/>
    <a:srgbClr val="CCCC00"/>
    <a:srgbClr val="B9CC04"/>
    <a:srgbClr val="0005D0"/>
    <a:srgbClr val="002776"/>
    <a:srgbClr val="009900"/>
    <a:srgbClr val="AE9FE3"/>
    <a:srgbClr val="4C644E"/>
    <a:srgbClr val="F3A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598" autoAdjust="0"/>
  </p:normalViewPr>
  <p:slideViewPr>
    <p:cSldViewPr>
      <p:cViewPr varScale="1">
        <p:scale>
          <a:sx n="64" d="100"/>
          <a:sy n="64" d="100"/>
        </p:scale>
        <p:origin x="978" y="6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B79FE-D96E-404B-8D55-EAC611FB8448}" type="datetimeFigureOut">
              <a:rPr lang="en-US" smtClean="0"/>
              <a:t>10/19/2025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5BCD2-66C1-4189-9DA7-8635B62A7B24}" type="slidenum">
              <a:rPr lang="en-US" smtClean="0"/>
              <a:t>‹#›</a:t>
            </a:fld>
            <a:endParaRPr lang="en-US"/>
          </a:p>
        </p:txBody>
      </p:sp>
    </p:spTree>
    <p:extLst>
      <p:ext uri="{BB962C8B-B14F-4D97-AF65-F5344CB8AC3E}">
        <p14:creationId xmlns:p14="http://schemas.microsoft.com/office/powerpoint/2010/main" val="289864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B0368-567D-CBE3-5136-B43D22E81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7C796-EA29-E5BB-8A54-263D104EF4C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DA6939E-CF44-97EE-A00D-8650B951E9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81C75B-E6CD-1C35-39F2-4D6DCF71BBFC}"/>
              </a:ext>
            </a:extLst>
          </p:cNvPr>
          <p:cNvSpPr>
            <a:spLocks noGrp="1"/>
          </p:cNvSpPr>
          <p:nvPr>
            <p:ph type="sldNum" sz="quarter" idx="5"/>
          </p:nvPr>
        </p:nvSpPr>
        <p:spPr/>
        <p:txBody>
          <a:bodyPr/>
          <a:lstStyle/>
          <a:p>
            <a:fld id="{C065BCD2-66C1-4189-9DA7-8635B62A7B24}" type="slidenum">
              <a:rPr lang="en-US" smtClean="0"/>
              <a:t>1</a:t>
            </a:fld>
            <a:endParaRPr lang="en-US"/>
          </a:p>
        </p:txBody>
      </p:sp>
    </p:spTree>
    <p:extLst>
      <p:ext uri="{BB962C8B-B14F-4D97-AF65-F5344CB8AC3E}">
        <p14:creationId xmlns:p14="http://schemas.microsoft.com/office/powerpoint/2010/main" val="54875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A2D68-8B28-ACA1-D85D-E2F102B346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B86AF-D90D-9C03-4F8E-C7C3545F8C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BA2B0-2957-AD91-5B7F-64417BE190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11E999-F81F-0A66-5134-3B6368C1BF03}"/>
              </a:ext>
            </a:extLst>
          </p:cNvPr>
          <p:cNvSpPr>
            <a:spLocks noGrp="1"/>
          </p:cNvSpPr>
          <p:nvPr>
            <p:ph type="sldNum" sz="quarter" idx="5"/>
          </p:nvPr>
        </p:nvSpPr>
        <p:spPr/>
        <p:txBody>
          <a:bodyPr/>
          <a:lstStyle/>
          <a:p>
            <a:fld id="{C065BCD2-66C1-4189-9DA7-8635B62A7B24}" type="slidenum">
              <a:rPr lang="en-US" smtClean="0"/>
              <a:t>12</a:t>
            </a:fld>
            <a:endParaRPr lang="en-US"/>
          </a:p>
        </p:txBody>
      </p:sp>
    </p:spTree>
    <p:extLst>
      <p:ext uri="{BB962C8B-B14F-4D97-AF65-F5344CB8AC3E}">
        <p14:creationId xmlns:p14="http://schemas.microsoft.com/office/powerpoint/2010/main" val="201134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66381-E103-9E9A-C16B-59F1F7CFF4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DCE7E1-D220-81CF-22D3-A714729CB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61864-1BA4-FA24-E5F8-53586F29DC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298C58-4BEE-1D01-5428-A262093041DA}"/>
              </a:ext>
            </a:extLst>
          </p:cNvPr>
          <p:cNvSpPr>
            <a:spLocks noGrp="1"/>
          </p:cNvSpPr>
          <p:nvPr>
            <p:ph type="sldNum" sz="quarter" idx="5"/>
          </p:nvPr>
        </p:nvSpPr>
        <p:spPr/>
        <p:txBody>
          <a:bodyPr/>
          <a:lstStyle/>
          <a:p>
            <a:fld id="{C065BCD2-66C1-4189-9DA7-8635B62A7B24}" type="slidenum">
              <a:rPr lang="en-US" smtClean="0"/>
              <a:t>13</a:t>
            </a:fld>
            <a:endParaRPr lang="en-US"/>
          </a:p>
        </p:txBody>
      </p:sp>
    </p:spTree>
    <p:extLst>
      <p:ext uri="{BB962C8B-B14F-4D97-AF65-F5344CB8AC3E}">
        <p14:creationId xmlns:p14="http://schemas.microsoft.com/office/powerpoint/2010/main" val="1817484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EAD09-276B-2E96-2F30-8032304F9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94C3E-3FB6-91E8-50B3-D7134A0D0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018E9-9114-E8E0-B1EB-04FA806B8B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005DD7-12AD-D958-A0DA-1A544D935272}"/>
              </a:ext>
            </a:extLst>
          </p:cNvPr>
          <p:cNvSpPr>
            <a:spLocks noGrp="1"/>
          </p:cNvSpPr>
          <p:nvPr>
            <p:ph type="sldNum" sz="quarter" idx="5"/>
          </p:nvPr>
        </p:nvSpPr>
        <p:spPr/>
        <p:txBody>
          <a:bodyPr/>
          <a:lstStyle/>
          <a:p>
            <a:fld id="{C065BCD2-66C1-4189-9DA7-8635B62A7B24}" type="slidenum">
              <a:rPr lang="en-US" smtClean="0"/>
              <a:t>14</a:t>
            </a:fld>
            <a:endParaRPr lang="en-US"/>
          </a:p>
        </p:txBody>
      </p:sp>
    </p:spTree>
    <p:extLst>
      <p:ext uri="{BB962C8B-B14F-4D97-AF65-F5344CB8AC3E}">
        <p14:creationId xmlns:p14="http://schemas.microsoft.com/office/powerpoint/2010/main" val="77864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96C6A-247A-417D-44FA-0105F171D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04640A-AA92-6CC6-F2D7-B34146BF34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6BBF31-220A-376E-891E-C59C394674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7C3C32-4CDB-A425-3E3F-88320DC73F32}"/>
              </a:ext>
            </a:extLst>
          </p:cNvPr>
          <p:cNvSpPr>
            <a:spLocks noGrp="1"/>
          </p:cNvSpPr>
          <p:nvPr>
            <p:ph type="sldNum" sz="quarter" idx="5"/>
          </p:nvPr>
        </p:nvSpPr>
        <p:spPr/>
        <p:txBody>
          <a:bodyPr/>
          <a:lstStyle/>
          <a:p>
            <a:fld id="{C065BCD2-66C1-4189-9DA7-8635B62A7B24}" type="slidenum">
              <a:rPr lang="en-US" smtClean="0"/>
              <a:t>15</a:t>
            </a:fld>
            <a:endParaRPr lang="en-US"/>
          </a:p>
        </p:txBody>
      </p:sp>
    </p:spTree>
    <p:extLst>
      <p:ext uri="{BB962C8B-B14F-4D97-AF65-F5344CB8AC3E}">
        <p14:creationId xmlns:p14="http://schemas.microsoft.com/office/powerpoint/2010/main" val="1249421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199B5-AADB-1672-A9B5-04CBD226E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8FBC3-A2D9-62ED-1455-EF2941FA2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CBB55-D32E-9EDA-0C5E-DA34B6F899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BE963E-A223-4F4C-F6AD-A3EFECE3A313}"/>
              </a:ext>
            </a:extLst>
          </p:cNvPr>
          <p:cNvSpPr>
            <a:spLocks noGrp="1"/>
          </p:cNvSpPr>
          <p:nvPr>
            <p:ph type="sldNum" sz="quarter" idx="5"/>
          </p:nvPr>
        </p:nvSpPr>
        <p:spPr/>
        <p:txBody>
          <a:bodyPr/>
          <a:lstStyle/>
          <a:p>
            <a:fld id="{C065BCD2-66C1-4189-9DA7-8635B62A7B24}" type="slidenum">
              <a:rPr lang="en-US" smtClean="0"/>
              <a:t>16</a:t>
            </a:fld>
            <a:endParaRPr lang="en-US"/>
          </a:p>
        </p:txBody>
      </p:sp>
    </p:spTree>
    <p:extLst>
      <p:ext uri="{BB962C8B-B14F-4D97-AF65-F5344CB8AC3E}">
        <p14:creationId xmlns:p14="http://schemas.microsoft.com/office/powerpoint/2010/main" val="2926370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DE8D5-7627-9A79-5703-51F7D380D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A8E97-1B11-3FFE-663D-F74592CA41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2580B-2BA0-5B57-2F19-DCCB78D015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B802A4-249F-0DD9-8D73-2CF6387C3588}"/>
              </a:ext>
            </a:extLst>
          </p:cNvPr>
          <p:cNvSpPr>
            <a:spLocks noGrp="1"/>
          </p:cNvSpPr>
          <p:nvPr>
            <p:ph type="sldNum" sz="quarter" idx="5"/>
          </p:nvPr>
        </p:nvSpPr>
        <p:spPr/>
        <p:txBody>
          <a:bodyPr/>
          <a:lstStyle/>
          <a:p>
            <a:fld id="{C065BCD2-66C1-4189-9DA7-8635B62A7B24}" type="slidenum">
              <a:rPr lang="en-US" smtClean="0"/>
              <a:t>17</a:t>
            </a:fld>
            <a:endParaRPr lang="en-US"/>
          </a:p>
        </p:txBody>
      </p:sp>
    </p:spTree>
    <p:extLst>
      <p:ext uri="{BB962C8B-B14F-4D97-AF65-F5344CB8AC3E}">
        <p14:creationId xmlns:p14="http://schemas.microsoft.com/office/powerpoint/2010/main" val="621085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3601B-4039-76AA-2E64-ED8D0FACD0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4D12E9-2308-B58D-3190-EEF861655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7D1F1-461F-EE66-6E67-2D0A5F8482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DC9CDA-BDA8-4C0A-FF80-353DAC985ACC}"/>
              </a:ext>
            </a:extLst>
          </p:cNvPr>
          <p:cNvSpPr>
            <a:spLocks noGrp="1"/>
          </p:cNvSpPr>
          <p:nvPr>
            <p:ph type="sldNum" sz="quarter" idx="5"/>
          </p:nvPr>
        </p:nvSpPr>
        <p:spPr/>
        <p:txBody>
          <a:bodyPr/>
          <a:lstStyle/>
          <a:p>
            <a:fld id="{C065BCD2-66C1-4189-9DA7-8635B62A7B24}" type="slidenum">
              <a:rPr lang="en-US" smtClean="0"/>
              <a:t>18</a:t>
            </a:fld>
            <a:endParaRPr lang="en-US"/>
          </a:p>
        </p:txBody>
      </p:sp>
    </p:spTree>
    <p:extLst>
      <p:ext uri="{BB962C8B-B14F-4D97-AF65-F5344CB8AC3E}">
        <p14:creationId xmlns:p14="http://schemas.microsoft.com/office/powerpoint/2010/main" val="56138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4CD16-945E-5767-31D7-378E6BBEB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F3BD2-DE14-31DD-0646-9F8C21D8D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DA6AD-0196-ECCD-F78E-603F03A8B4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CDB473-6772-8360-3506-C492C40C2B9E}"/>
              </a:ext>
            </a:extLst>
          </p:cNvPr>
          <p:cNvSpPr>
            <a:spLocks noGrp="1"/>
          </p:cNvSpPr>
          <p:nvPr>
            <p:ph type="sldNum" sz="quarter" idx="5"/>
          </p:nvPr>
        </p:nvSpPr>
        <p:spPr/>
        <p:txBody>
          <a:bodyPr/>
          <a:lstStyle/>
          <a:p>
            <a:fld id="{C065BCD2-66C1-4189-9DA7-8635B62A7B24}" type="slidenum">
              <a:rPr lang="en-US" smtClean="0"/>
              <a:t>2</a:t>
            </a:fld>
            <a:endParaRPr lang="en-US"/>
          </a:p>
        </p:txBody>
      </p:sp>
    </p:spTree>
    <p:extLst>
      <p:ext uri="{BB962C8B-B14F-4D97-AF65-F5344CB8AC3E}">
        <p14:creationId xmlns:p14="http://schemas.microsoft.com/office/powerpoint/2010/main" val="303105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5BCD2-66C1-4189-9DA7-8635B62A7B24}" type="slidenum">
              <a:rPr lang="en-US" smtClean="0"/>
              <a:t>3</a:t>
            </a:fld>
            <a:endParaRPr lang="en-US"/>
          </a:p>
        </p:txBody>
      </p:sp>
    </p:spTree>
    <p:extLst>
      <p:ext uri="{BB962C8B-B14F-4D97-AF65-F5344CB8AC3E}">
        <p14:creationId xmlns:p14="http://schemas.microsoft.com/office/powerpoint/2010/main" val="3674215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65BCD2-66C1-4189-9DA7-8635B62A7B24}" type="slidenum">
              <a:rPr lang="en-US" smtClean="0"/>
              <a:t>4</a:t>
            </a:fld>
            <a:endParaRPr lang="en-US"/>
          </a:p>
        </p:txBody>
      </p:sp>
    </p:spTree>
    <p:extLst>
      <p:ext uri="{BB962C8B-B14F-4D97-AF65-F5344CB8AC3E}">
        <p14:creationId xmlns:p14="http://schemas.microsoft.com/office/powerpoint/2010/main" val="266895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62070-ACC8-7E75-8189-167704F04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EC750-F88E-35F9-23C5-456306473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0CB35-BBAD-F390-1527-CCB321A1A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4F5567-B8BD-C00D-B51A-B9D533F27BC9}"/>
              </a:ext>
            </a:extLst>
          </p:cNvPr>
          <p:cNvSpPr>
            <a:spLocks noGrp="1"/>
          </p:cNvSpPr>
          <p:nvPr>
            <p:ph type="sldNum" sz="quarter" idx="5"/>
          </p:nvPr>
        </p:nvSpPr>
        <p:spPr/>
        <p:txBody>
          <a:bodyPr/>
          <a:lstStyle/>
          <a:p>
            <a:fld id="{C065BCD2-66C1-4189-9DA7-8635B62A7B24}" type="slidenum">
              <a:rPr lang="en-US" smtClean="0"/>
              <a:t>7</a:t>
            </a:fld>
            <a:endParaRPr lang="en-US"/>
          </a:p>
        </p:txBody>
      </p:sp>
    </p:spTree>
    <p:extLst>
      <p:ext uri="{BB962C8B-B14F-4D97-AF65-F5344CB8AC3E}">
        <p14:creationId xmlns:p14="http://schemas.microsoft.com/office/powerpoint/2010/main" val="222296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25D3C-6D9C-FAA2-428E-0D658E032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4A524B-7B04-3F6C-25E6-8A9DC0A4D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5598DD-729C-5060-7C6C-98545D7734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F41988-F231-3BA9-7BC5-5FC4A3764DBC}"/>
              </a:ext>
            </a:extLst>
          </p:cNvPr>
          <p:cNvSpPr>
            <a:spLocks noGrp="1"/>
          </p:cNvSpPr>
          <p:nvPr>
            <p:ph type="sldNum" sz="quarter" idx="5"/>
          </p:nvPr>
        </p:nvSpPr>
        <p:spPr/>
        <p:txBody>
          <a:bodyPr/>
          <a:lstStyle/>
          <a:p>
            <a:fld id="{C065BCD2-66C1-4189-9DA7-8635B62A7B24}" type="slidenum">
              <a:rPr lang="en-US" smtClean="0"/>
              <a:t>8</a:t>
            </a:fld>
            <a:endParaRPr lang="en-US"/>
          </a:p>
        </p:txBody>
      </p:sp>
    </p:spTree>
    <p:extLst>
      <p:ext uri="{BB962C8B-B14F-4D97-AF65-F5344CB8AC3E}">
        <p14:creationId xmlns:p14="http://schemas.microsoft.com/office/powerpoint/2010/main" val="225469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1DE23-9610-10AC-EFDF-5D6AD67CAD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EAAA4-3E28-22FD-9719-9EE8ECD965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D2112-57AC-02AB-DD47-2004B92B86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756C11-41C8-BC40-AE7D-38BBD1328F6F}"/>
              </a:ext>
            </a:extLst>
          </p:cNvPr>
          <p:cNvSpPr>
            <a:spLocks noGrp="1"/>
          </p:cNvSpPr>
          <p:nvPr>
            <p:ph type="sldNum" sz="quarter" idx="5"/>
          </p:nvPr>
        </p:nvSpPr>
        <p:spPr/>
        <p:txBody>
          <a:bodyPr/>
          <a:lstStyle/>
          <a:p>
            <a:fld id="{C065BCD2-66C1-4189-9DA7-8635B62A7B24}" type="slidenum">
              <a:rPr lang="en-US" smtClean="0"/>
              <a:t>9</a:t>
            </a:fld>
            <a:endParaRPr lang="en-US"/>
          </a:p>
        </p:txBody>
      </p:sp>
    </p:spTree>
    <p:extLst>
      <p:ext uri="{BB962C8B-B14F-4D97-AF65-F5344CB8AC3E}">
        <p14:creationId xmlns:p14="http://schemas.microsoft.com/office/powerpoint/2010/main" val="3775471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A2AA8-2D6E-5183-4B98-92793484D8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FC775-B394-5E53-C8BE-2C263A0DAF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44E6B-17E6-9F8E-A14E-F0F545583D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E764E0-3A2C-805A-94BD-6EDB5326B90E}"/>
              </a:ext>
            </a:extLst>
          </p:cNvPr>
          <p:cNvSpPr>
            <a:spLocks noGrp="1"/>
          </p:cNvSpPr>
          <p:nvPr>
            <p:ph type="sldNum" sz="quarter" idx="5"/>
          </p:nvPr>
        </p:nvSpPr>
        <p:spPr/>
        <p:txBody>
          <a:bodyPr/>
          <a:lstStyle/>
          <a:p>
            <a:fld id="{C065BCD2-66C1-4189-9DA7-8635B62A7B24}" type="slidenum">
              <a:rPr lang="en-US" smtClean="0"/>
              <a:t>10</a:t>
            </a:fld>
            <a:endParaRPr lang="en-US"/>
          </a:p>
        </p:txBody>
      </p:sp>
    </p:spTree>
    <p:extLst>
      <p:ext uri="{BB962C8B-B14F-4D97-AF65-F5344CB8AC3E}">
        <p14:creationId xmlns:p14="http://schemas.microsoft.com/office/powerpoint/2010/main" val="357260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B6A17-7F53-A825-EAF6-1464A5DA2C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4B991-8B23-176F-AAB2-90424BBF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432FC-171F-9D3D-B85C-EAB9881114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C502A3-8546-9839-AB3D-03F818308674}"/>
              </a:ext>
            </a:extLst>
          </p:cNvPr>
          <p:cNvSpPr>
            <a:spLocks noGrp="1"/>
          </p:cNvSpPr>
          <p:nvPr>
            <p:ph type="sldNum" sz="quarter" idx="5"/>
          </p:nvPr>
        </p:nvSpPr>
        <p:spPr/>
        <p:txBody>
          <a:bodyPr/>
          <a:lstStyle/>
          <a:p>
            <a:fld id="{C065BCD2-66C1-4189-9DA7-8635B62A7B24}" type="slidenum">
              <a:rPr lang="en-US" smtClean="0"/>
              <a:t>11</a:t>
            </a:fld>
            <a:endParaRPr lang="en-US"/>
          </a:p>
        </p:txBody>
      </p:sp>
    </p:spTree>
    <p:extLst>
      <p:ext uri="{BB962C8B-B14F-4D97-AF65-F5344CB8AC3E}">
        <p14:creationId xmlns:p14="http://schemas.microsoft.com/office/powerpoint/2010/main" val="10226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10/19/2025</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B6F15528-21DE-4FAA-801E-634DDDAF4B2B}"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10/19/2025</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5E412A2-CE63-D134-3F99-C03C555CC93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A2F2ABD-EECB-1715-D933-5A00E8BD29FB}"/>
              </a:ext>
            </a:extLst>
          </p:cNvPr>
          <p:cNvPicPr>
            <a:picLocks noChangeAspect="1"/>
          </p:cNvPicPr>
          <p:nvPr/>
        </p:nvPicPr>
        <p:blipFill>
          <a:blip r:embed="rId3">
            <a:alphaModFix amt="34000"/>
          </a:blip>
          <a:stretch>
            <a:fillRect/>
          </a:stretch>
        </p:blipFill>
        <p:spPr>
          <a:xfrm>
            <a:off x="0" y="0"/>
            <a:ext cx="12191999" cy="6858000"/>
          </a:xfrm>
          <a:prstGeom prst="rect">
            <a:avLst/>
          </a:prstGeom>
        </p:spPr>
      </p:pic>
      <p:sp>
        <p:nvSpPr>
          <p:cNvPr id="2" name="Subtitle 1">
            <a:extLst>
              <a:ext uri="{FF2B5EF4-FFF2-40B4-BE49-F238E27FC236}">
                <a16:creationId xmlns:a16="http://schemas.microsoft.com/office/drawing/2014/main" id="{C9F9EDE5-4590-7935-BB28-32381E8D4A4C}"/>
              </a:ext>
            </a:extLst>
          </p:cNvPr>
          <p:cNvSpPr>
            <a:spLocks noGrp="1"/>
          </p:cNvSpPr>
          <p:nvPr>
            <p:ph type="subTitle" idx="1"/>
          </p:nvPr>
        </p:nvSpPr>
        <p:spPr>
          <a:xfrm>
            <a:off x="1502424" y="3158805"/>
            <a:ext cx="8872968" cy="1641795"/>
          </a:xfrm>
        </p:spPr>
        <p:txBody>
          <a:bodyPr>
            <a:normAutofit/>
          </a:bodyPr>
          <a:lstStyle/>
          <a:p>
            <a:endParaRPr lang="en-US" altLang="zh-CN" dirty="0"/>
          </a:p>
          <a:p>
            <a:endParaRPr lang="en-US" altLang="zh-CN" dirty="0"/>
          </a:p>
        </p:txBody>
      </p:sp>
      <p:sp>
        <p:nvSpPr>
          <p:cNvPr id="3" name="Title 2">
            <a:extLst>
              <a:ext uri="{FF2B5EF4-FFF2-40B4-BE49-F238E27FC236}">
                <a16:creationId xmlns:a16="http://schemas.microsoft.com/office/drawing/2014/main" id="{4612BDF2-500A-C3B5-705A-1E8158A69292}"/>
              </a:ext>
            </a:extLst>
          </p:cNvPr>
          <p:cNvSpPr>
            <a:spLocks noGrp="1"/>
          </p:cNvSpPr>
          <p:nvPr>
            <p:ph type="ctrTitle"/>
          </p:nvPr>
        </p:nvSpPr>
        <p:spPr>
          <a:xfrm>
            <a:off x="-6275" y="16136"/>
            <a:ext cx="12192000" cy="6858000"/>
          </a:xfrm>
          <a:effectLst/>
        </p:spPr>
        <p:txBody>
          <a:bodyPr>
            <a:noAutofit/>
          </a:bodyPr>
          <a:lstStyle/>
          <a:p>
            <a:pPr algn="l">
              <a:lnSpc>
                <a:spcPct val="150000"/>
              </a:lnSpc>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在神的光中行</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进生命台阶 结丰盛果实</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Climb the Stairs</a:t>
            </a:r>
            <a:r>
              <a:rPr lang="zh-CN" altLang="en-US" sz="28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of</a:t>
            </a:r>
            <a:r>
              <a:rPr lang="zh-CN" altLang="en-US" sz="28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Life</a:t>
            </a:r>
            <a:r>
              <a:rPr lang="zh-CN" altLang="en-US" sz="28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and</a:t>
            </a:r>
            <a:r>
              <a:rPr lang="zh-CN" altLang="en-US" sz="28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Bear</a:t>
            </a:r>
            <a:r>
              <a:rPr lang="zh-CN" altLang="en-US" sz="28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Abundant</a:t>
            </a:r>
            <a:r>
              <a:rPr lang="zh-CN" altLang="en-US" sz="28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Fruit</a:t>
            </a:r>
            <a:br>
              <a:rPr lang="en-US" altLang="zh-CN" sz="3600" b="1" dirty="0">
                <a:solidFill>
                  <a:srgbClr val="0070C0"/>
                </a:solidFill>
                <a:latin typeface="KaiTi" panose="02010609060101010101" pitchFamily="49" charset="-122"/>
                <a:ea typeface="KaiTi" panose="02010609060101010101" pitchFamily="49" charset="-122"/>
              </a:rPr>
            </a:br>
            <a:r>
              <a:rPr lang="en-US" altLang="zh-CN" sz="3600" b="1" dirty="0">
                <a:solidFill>
                  <a:srgbClr val="FF0000"/>
                </a:solidFill>
                <a:latin typeface="KaiTi" panose="02010609060101010101" pitchFamily="49" charset="-122"/>
                <a:ea typeface="KaiTi" panose="02010609060101010101" pitchFamily="49" charset="-122"/>
              </a:rPr>
              <a:t>                  </a:t>
            </a:r>
            <a:r>
              <a:rPr lang="zh-CN" altLang="en-US" sz="3600" b="1" dirty="0">
                <a:solidFill>
                  <a:srgbClr val="002060"/>
                </a:solidFill>
                <a:latin typeface="KaiTi" panose="02010609060101010101" pitchFamily="49" charset="-122"/>
                <a:ea typeface="KaiTi" panose="02010609060101010101" pitchFamily="49" charset="-122"/>
              </a:rPr>
              <a:t>（彼得后书</a:t>
            </a:r>
            <a:r>
              <a:rPr lang="en-US" altLang="zh-CN" sz="3600" b="1" dirty="0">
                <a:solidFill>
                  <a:srgbClr val="002060"/>
                </a:solidFill>
                <a:latin typeface="KaiTi" panose="02010609060101010101" pitchFamily="49" charset="-122"/>
                <a:ea typeface="KaiTi" panose="02010609060101010101" pitchFamily="49" charset="-122"/>
              </a:rPr>
              <a:t>1:4-8)</a:t>
            </a:r>
            <a:r>
              <a:rPr lang="zh-CN" altLang="en-US" sz="3600" b="1" dirty="0">
                <a:solidFill>
                  <a:srgbClr val="002060"/>
                </a:solidFill>
              </a:rPr>
              <a:t> </a:t>
            </a:r>
            <a:br>
              <a:rPr lang="en-US" altLang="zh-CN" sz="3600" b="1" dirty="0">
                <a:solidFill>
                  <a:srgbClr val="002060"/>
                </a:solidFill>
              </a:rPr>
            </a:br>
            <a:r>
              <a:rPr lang="en-US" altLang="zh-CN" sz="3600" b="1" dirty="0">
                <a:solidFill>
                  <a:srgbClr val="002060"/>
                </a:solidFill>
              </a:rPr>
              <a:t>                                           </a:t>
            </a:r>
            <a:r>
              <a:rPr lang="en-US" altLang="zh-CN" sz="2800" b="1" dirty="0">
                <a:solidFill>
                  <a:srgbClr val="002060"/>
                </a:solidFill>
              </a:rPr>
              <a:t>10/19/2025</a:t>
            </a:r>
            <a:endParaRPr lang="en-US" sz="2800" b="1" dirty="0">
              <a:solidFill>
                <a:srgbClr val="002060"/>
              </a:solidFill>
            </a:endParaRPr>
          </a:p>
        </p:txBody>
      </p:sp>
      <p:sp>
        <p:nvSpPr>
          <p:cNvPr id="9" name="Rectangle 1">
            <a:extLst>
              <a:ext uri="{FF2B5EF4-FFF2-40B4-BE49-F238E27FC236}">
                <a16:creationId xmlns:a16="http://schemas.microsoft.com/office/drawing/2014/main" id="{97794590-220D-15FB-A002-3D17650703E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8083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39B8E9D7-D5A8-7280-4C67-EACC638F6F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88FE4-7C21-7BDA-A56A-849E9502E4FC}"/>
              </a:ext>
            </a:extLst>
          </p:cNvPr>
          <p:cNvSpPr>
            <a:spLocks noGrp="1"/>
          </p:cNvSpPr>
          <p:nvPr>
            <p:ph idx="1"/>
          </p:nvPr>
        </p:nvSpPr>
        <p:spPr>
          <a:xfrm>
            <a:off x="0" y="0"/>
            <a:ext cx="121920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7B8CF809-212B-188D-394D-9C13327F9DB6}"/>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01718D8-BBB3-372A-24A1-596F2FDCB3B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AC881BAB-6C1B-49C1-1323-1A0E49C22EA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F053F5D7-B0E2-2B4A-9E58-1572EAAC0DE6}"/>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23EFE228-3B88-2476-E1EC-D2B5014DEA06}"/>
              </a:ext>
            </a:extLst>
          </p:cNvPr>
          <p:cNvSpPr/>
          <p:nvPr/>
        </p:nvSpPr>
        <p:spPr>
          <a:xfrm>
            <a:off x="5257800" y="5791200"/>
            <a:ext cx="6934200" cy="6096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00"/>
              </a:solidFill>
            </a:endParaRPr>
          </a:p>
          <a:p>
            <a:pPr algn="ctr"/>
            <a:r>
              <a:rPr lang="zh-CN" altLang="en-US" sz="2400" b="1" dirty="0">
                <a:solidFill>
                  <a:srgbClr val="FFFF00"/>
                </a:solidFill>
              </a:rPr>
              <a:t>信心：生命根基</a:t>
            </a:r>
            <a:endParaRPr lang="en-US" sz="2400" b="1" dirty="0">
              <a:solidFill>
                <a:srgbClr val="FFFF00"/>
              </a:solidFill>
            </a:endParaRPr>
          </a:p>
          <a:p>
            <a:pPr algn="ctr"/>
            <a:endParaRPr lang="en-US" dirty="0"/>
          </a:p>
        </p:txBody>
      </p:sp>
      <p:sp>
        <p:nvSpPr>
          <p:cNvPr id="4" name="TextBox 3">
            <a:extLst>
              <a:ext uri="{FF2B5EF4-FFF2-40B4-BE49-F238E27FC236}">
                <a16:creationId xmlns:a16="http://schemas.microsoft.com/office/drawing/2014/main" id="{6F3429EB-75EA-E9D8-0268-390AAA13CB64}"/>
              </a:ext>
            </a:extLst>
          </p:cNvPr>
          <p:cNvSpPr txBox="1"/>
          <p:nvPr/>
        </p:nvSpPr>
        <p:spPr>
          <a:xfrm>
            <a:off x="0" y="5791200"/>
            <a:ext cx="5257800" cy="461665"/>
          </a:xfrm>
          <a:prstGeom prst="rect">
            <a:avLst/>
          </a:prstGeom>
          <a:solidFill>
            <a:schemeClr val="bg1"/>
          </a:solidFill>
          <a:ln>
            <a:solidFill>
              <a:srgbClr val="FF0000"/>
            </a:solidFill>
          </a:ln>
        </p:spPr>
        <p:txBody>
          <a:bodyPr wrap="square" rtlCol="0">
            <a:spAutoFit/>
          </a:bodyPr>
          <a:lstStyle/>
          <a:p>
            <a:r>
              <a:rPr lang="zh-CN" altLang="en-US" sz="2400" dirty="0">
                <a:solidFill>
                  <a:srgbClr val="7030A0"/>
                </a:solidFill>
                <a:latin typeface="KaiTi" panose="02010609060101010101" pitchFamily="49" charset="-122"/>
                <a:ea typeface="KaiTi" panose="02010609060101010101" pitchFamily="49" charset="-122"/>
              </a:rPr>
              <a:t>弗</a:t>
            </a:r>
            <a:r>
              <a:rPr lang="en-US" altLang="zh-CN" sz="2400" dirty="0">
                <a:solidFill>
                  <a:srgbClr val="7030A0"/>
                </a:solidFill>
                <a:latin typeface="KaiTi" panose="02010609060101010101" pitchFamily="49" charset="-122"/>
                <a:ea typeface="KaiTi" panose="02010609060101010101" pitchFamily="49" charset="-122"/>
              </a:rPr>
              <a:t>2:8a </a:t>
            </a:r>
            <a:r>
              <a:rPr lang="zh-CN" altLang="en-US" sz="2400" dirty="0">
                <a:solidFill>
                  <a:srgbClr val="7030A0"/>
                </a:solidFill>
                <a:latin typeface="KaiTi" panose="02010609060101010101" pitchFamily="49" charset="-122"/>
                <a:ea typeface="KaiTi" panose="02010609060101010101" pitchFamily="49" charset="-122"/>
              </a:rPr>
              <a:t>你们得救是本乎恩，也因着信；</a:t>
            </a:r>
            <a:endParaRPr lang="en-US" sz="2400" dirty="0">
              <a:solidFill>
                <a:srgbClr val="7030A0"/>
              </a:solidFill>
              <a:latin typeface="KaiTi" panose="02010609060101010101" pitchFamily="49" charset="-122"/>
              <a:ea typeface="KaiTi" panose="02010609060101010101" pitchFamily="49" charset="-122"/>
            </a:endParaRPr>
          </a:p>
        </p:txBody>
      </p:sp>
      <p:sp>
        <p:nvSpPr>
          <p:cNvPr id="8" name="Rectangle 7">
            <a:extLst>
              <a:ext uri="{FF2B5EF4-FFF2-40B4-BE49-F238E27FC236}">
                <a16:creationId xmlns:a16="http://schemas.microsoft.com/office/drawing/2014/main" id="{E074F6EA-5683-F968-5539-45C7B968FFA2}"/>
              </a:ext>
            </a:extLst>
          </p:cNvPr>
          <p:cNvSpPr/>
          <p:nvPr/>
        </p:nvSpPr>
        <p:spPr>
          <a:xfrm>
            <a:off x="6020696" y="5029200"/>
            <a:ext cx="6172200" cy="7620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05D0"/>
              </a:solidFill>
            </a:endParaRPr>
          </a:p>
          <a:p>
            <a:pPr algn="ctr"/>
            <a:r>
              <a:rPr lang="zh-CN" altLang="en-US" sz="2400" b="1" dirty="0">
                <a:solidFill>
                  <a:srgbClr val="0005D0"/>
                </a:solidFill>
              </a:rPr>
              <a:t>德行：行为品格</a:t>
            </a:r>
            <a:endParaRPr lang="en-US" sz="2400" b="1" dirty="0">
              <a:solidFill>
                <a:srgbClr val="0005D0"/>
              </a:solidFill>
            </a:endParaRPr>
          </a:p>
          <a:p>
            <a:pPr algn="ctr"/>
            <a:endParaRPr lang="en-US" dirty="0"/>
          </a:p>
        </p:txBody>
      </p:sp>
      <p:sp>
        <p:nvSpPr>
          <p:cNvPr id="10" name="TextBox 9">
            <a:extLst>
              <a:ext uri="{FF2B5EF4-FFF2-40B4-BE49-F238E27FC236}">
                <a16:creationId xmlns:a16="http://schemas.microsoft.com/office/drawing/2014/main" id="{4DE3735F-E5D2-ABE5-CC90-FDA44AB1B1E2}"/>
              </a:ext>
            </a:extLst>
          </p:cNvPr>
          <p:cNvSpPr txBox="1"/>
          <p:nvPr/>
        </p:nvSpPr>
        <p:spPr>
          <a:xfrm>
            <a:off x="0" y="5029200"/>
            <a:ext cx="5943600" cy="769441"/>
          </a:xfrm>
          <a:prstGeom prst="rect">
            <a:avLst/>
          </a:prstGeom>
          <a:solidFill>
            <a:schemeClr val="bg1"/>
          </a:solidFill>
          <a:ln>
            <a:solidFill>
              <a:srgbClr val="FFC0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太</a:t>
            </a:r>
            <a:r>
              <a:rPr lang="en-US" altLang="zh-CN" sz="2200" dirty="0">
                <a:solidFill>
                  <a:srgbClr val="7030A0"/>
                </a:solidFill>
                <a:latin typeface="KaiTi" panose="02010609060101010101" pitchFamily="49" charset="-122"/>
                <a:ea typeface="KaiTi" panose="02010609060101010101" pitchFamily="49" charset="-122"/>
              </a:rPr>
              <a:t>5:14a,16a</a:t>
            </a:r>
            <a:r>
              <a:rPr lang="zh-CN" altLang="en-US" sz="2200" dirty="0">
                <a:solidFill>
                  <a:srgbClr val="7030A0"/>
                </a:solidFill>
                <a:latin typeface="KaiTi" panose="02010609060101010101" pitchFamily="49" charset="-122"/>
                <a:ea typeface="KaiTi" panose="02010609060101010101" pitchFamily="49" charset="-122"/>
              </a:rPr>
              <a:t>你们是世界的光</a:t>
            </a:r>
            <a:r>
              <a:rPr lang="en-US" altLang="zh-CN" sz="2200" dirty="0">
                <a:solidFill>
                  <a:srgbClr val="7030A0"/>
                </a:solidFill>
                <a:latin typeface="KaiTi" panose="02010609060101010101" pitchFamily="49" charset="-122"/>
                <a:ea typeface="KaiTi" panose="02010609060101010101" pitchFamily="49" charset="-122"/>
              </a:rPr>
              <a:t>…</a:t>
            </a:r>
            <a:r>
              <a:rPr lang="zh-CN" altLang="en-US" sz="2200" dirty="0">
                <a:solidFill>
                  <a:srgbClr val="7030A0"/>
                </a:solidFill>
                <a:latin typeface="KaiTi" panose="02010609060101010101" pitchFamily="49" charset="-122"/>
                <a:ea typeface="KaiTi" panose="02010609060101010101" pitchFamily="49" charset="-122"/>
              </a:rPr>
              <a:t>叫他们看见你们的好行为。便将荣耀归给在天上的父。</a:t>
            </a:r>
            <a:endParaRPr lang="en-US" sz="2200" dirty="0">
              <a:solidFill>
                <a:srgbClr val="7030A0"/>
              </a:solidFill>
              <a:latin typeface="KaiTi" panose="02010609060101010101" pitchFamily="49" charset="-122"/>
              <a:ea typeface="KaiTi" panose="02010609060101010101" pitchFamily="49" charset="-122"/>
            </a:endParaRPr>
          </a:p>
        </p:txBody>
      </p:sp>
      <p:sp>
        <p:nvSpPr>
          <p:cNvPr id="11" name="Rectangle 10">
            <a:extLst>
              <a:ext uri="{FF2B5EF4-FFF2-40B4-BE49-F238E27FC236}">
                <a16:creationId xmlns:a16="http://schemas.microsoft.com/office/drawing/2014/main" id="{E8DCEC1E-2099-A7B4-5ADF-BD53FF400A53}"/>
              </a:ext>
            </a:extLst>
          </p:cNvPr>
          <p:cNvSpPr/>
          <p:nvPr/>
        </p:nvSpPr>
        <p:spPr>
          <a:xfrm>
            <a:off x="6553200" y="4267200"/>
            <a:ext cx="5638800" cy="7620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C00000"/>
              </a:solidFill>
            </a:endParaRPr>
          </a:p>
          <a:p>
            <a:pPr algn="ctr"/>
            <a:r>
              <a:rPr lang="zh-CN" altLang="en-US" sz="2400" b="1" dirty="0">
                <a:solidFill>
                  <a:srgbClr val="C00000"/>
                </a:solidFill>
              </a:rPr>
              <a:t>知识：正确理解</a:t>
            </a:r>
            <a:endParaRPr lang="en-US" sz="2400" b="1" dirty="0">
              <a:solidFill>
                <a:srgbClr val="C00000"/>
              </a:solidFill>
            </a:endParaRPr>
          </a:p>
          <a:p>
            <a:pPr algn="ctr"/>
            <a:endParaRPr lang="en-US" dirty="0"/>
          </a:p>
        </p:txBody>
      </p:sp>
      <p:sp>
        <p:nvSpPr>
          <p:cNvPr id="12" name="TextBox 11">
            <a:extLst>
              <a:ext uri="{FF2B5EF4-FFF2-40B4-BE49-F238E27FC236}">
                <a16:creationId xmlns:a16="http://schemas.microsoft.com/office/drawing/2014/main" id="{A7479262-24CE-3EAA-5079-F3693B1420DA}"/>
              </a:ext>
            </a:extLst>
          </p:cNvPr>
          <p:cNvSpPr txBox="1"/>
          <p:nvPr/>
        </p:nvSpPr>
        <p:spPr>
          <a:xfrm>
            <a:off x="76200" y="4267200"/>
            <a:ext cx="6400800" cy="769441"/>
          </a:xfrm>
          <a:prstGeom prst="rect">
            <a:avLst/>
          </a:prstGeom>
          <a:solidFill>
            <a:schemeClr val="bg1"/>
          </a:solidFill>
          <a:ln>
            <a:solidFill>
              <a:srgbClr val="FFFF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彼后</a:t>
            </a:r>
            <a:r>
              <a:rPr lang="en-US" altLang="zh-CN" sz="2200" dirty="0">
                <a:solidFill>
                  <a:srgbClr val="7030A0"/>
                </a:solidFill>
                <a:latin typeface="KaiTi" panose="02010609060101010101" pitchFamily="49" charset="-122"/>
                <a:ea typeface="KaiTi" panose="02010609060101010101" pitchFamily="49" charset="-122"/>
              </a:rPr>
              <a:t>3:18a</a:t>
            </a:r>
            <a:r>
              <a:rPr lang="zh-CN" altLang="en-US" sz="2200" dirty="0">
                <a:solidFill>
                  <a:srgbClr val="7030A0"/>
                </a:solidFill>
                <a:latin typeface="KaiTi" panose="02010609060101010101" pitchFamily="49" charset="-122"/>
                <a:ea typeface="KaiTi" panose="02010609060101010101" pitchFamily="49" charset="-122"/>
              </a:rPr>
              <a:t>你们却要在我们主救主耶稣基督的恩典和知识上长进。</a:t>
            </a:r>
            <a:endParaRPr lang="en-US" sz="2200" dirty="0">
              <a:solidFill>
                <a:srgbClr val="7030A0"/>
              </a:solidFill>
              <a:latin typeface="KaiTi" panose="02010609060101010101" pitchFamily="49" charset="-122"/>
              <a:ea typeface="KaiTi" panose="02010609060101010101" pitchFamily="49" charset="-122"/>
            </a:endParaRPr>
          </a:p>
        </p:txBody>
      </p:sp>
      <p:sp>
        <p:nvSpPr>
          <p:cNvPr id="14" name="TextBox 13">
            <a:extLst>
              <a:ext uri="{FF2B5EF4-FFF2-40B4-BE49-F238E27FC236}">
                <a16:creationId xmlns:a16="http://schemas.microsoft.com/office/drawing/2014/main" id="{D02842A5-F9C8-D8B9-23F5-DC9029DE1F98}"/>
              </a:ext>
            </a:extLst>
          </p:cNvPr>
          <p:cNvSpPr txBox="1"/>
          <p:nvPr/>
        </p:nvSpPr>
        <p:spPr>
          <a:xfrm>
            <a:off x="304800" y="152400"/>
            <a:ext cx="11582400" cy="1323439"/>
          </a:xfrm>
          <a:prstGeom prst="rect">
            <a:avLst/>
          </a:prstGeom>
          <a:noFill/>
        </p:spPr>
        <p:txBody>
          <a:bodyPr wrap="square" rtlCol="0">
            <a:spAutoFit/>
          </a:bodyPr>
          <a:lstStyle/>
          <a:p>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二、</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生命的成长：生命成长八进阶</a:t>
            </a:r>
            <a:endParaRPr lang="en-US" altLang="zh-CN" sz="4000" dirty="0"/>
          </a:p>
          <a:p>
            <a:r>
              <a:rPr lang="en-US" altLang="zh-CN" sz="40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Growth in Life: Eight Stairs of Life Growth</a:t>
            </a:r>
          </a:p>
        </p:txBody>
      </p:sp>
    </p:spTree>
    <p:extLst>
      <p:ext uri="{BB962C8B-B14F-4D97-AF65-F5344CB8AC3E}">
        <p14:creationId xmlns:p14="http://schemas.microsoft.com/office/powerpoint/2010/main" val="355618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0BDB222E-68ED-D150-83A4-8507F0D0D4B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A6B75-F86C-DE3F-1650-CC61DCD401A9}"/>
              </a:ext>
            </a:extLst>
          </p:cNvPr>
          <p:cNvSpPr>
            <a:spLocks noGrp="1"/>
          </p:cNvSpPr>
          <p:nvPr>
            <p:ph idx="1"/>
          </p:nvPr>
        </p:nvSpPr>
        <p:spPr>
          <a:xfrm>
            <a:off x="0" y="0"/>
            <a:ext cx="121920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6E792F42-56D4-037D-F5FD-44062EF3057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766E132F-1FA0-3795-7021-8C54B97234A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37E9F3BD-DB11-FE22-17A6-7203763DEDFA}"/>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5DAC7E4D-24CF-5B00-5B5E-99141A7F0B99}"/>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C18B4DF4-62A7-39B8-D6C7-F1256DAF95BB}"/>
              </a:ext>
            </a:extLst>
          </p:cNvPr>
          <p:cNvSpPr/>
          <p:nvPr/>
        </p:nvSpPr>
        <p:spPr>
          <a:xfrm>
            <a:off x="5257800" y="5791200"/>
            <a:ext cx="6934200" cy="4572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00"/>
              </a:solidFill>
            </a:endParaRPr>
          </a:p>
          <a:p>
            <a:pPr algn="ctr"/>
            <a:r>
              <a:rPr lang="zh-CN" altLang="en-US" sz="2400" b="1" dirty="0">
                <a:solidFill>
                  <a:srgbClr val="FFFF00"/>
                </a:solidFill>
              </a:rPr>
              <a:t>信心：生命根基</a:t>
            </a:r>
            <a:endParaRPr lang="en-US" sz="2400" b="1" dirty="0">
              <a:solidFill>
                <a:srgbClr val="FFFF00"/>
              </a:solidFill>
            </a:endParaRPr>
          </a:p>
          <a:p>
            <a:pPr algn="ctr"/>
            <a:endParaRPr lang="en-US" dirty="0"/>
          </a:p>
        </p:txBody>
      </p:sp>
      <p:sp>
        <p:nvSpPr>
          <p:cNvPr id="4" name="TextBox 3">
            <a:extLst>
              <a:ext uri="{FF2B5EF4-FFF2-40B4-BE49-F238E27FC236}">
                <a16:creationId xmlns:a16="http://schemas.microsoft.com/office/drawing/2014/main" id="{94A5D34E-6FBF-D860-F63A-3022C0D98297}"/>
              </a:ext>
            </a:extLst>
          </p:cNvPr>
          <p:cNvSpPr txBox="1"/>
          <p:nvPr/>
        </p:nvSpPr>
        <p:spPr>
          <a:xfrm>
            <a:off x="0" y="5791200"/>
            <a:ext cx="5257800" cy="461665"/>
          </a:xfrm>
          <a:prstGeom prst="rect">
            <a:avLst/>
          </a:prstGeom>
          <a:solidFill>
            <a:schemeClr val="bg1"/>
          </a:solidFill>
          <a:ln>
            <a:solidFill>
              <a:srgbClr val="FF0000"/>
            </a:solidFill>
          </a:ln>
        </p:spPr>
        <p:txBody>
          <a:bodyPr wrap="square" rtlCol="0">
            <a:spAutoFit/>
          </a:bodyPr>
          <a:lstStyle/>
          <a:p>
            <a:r>
              <a:rPr lang="zh-CN" altLang="en-US" sz="2400" dirty="0">
                <a:solidFill>
                  <a:srgbClr val="7030A0"/>
                </a:solidFill>
                <a:latin typeface="KaiTi" panose="02010609060101010101" pitchFamily="49" charset="-122"/>
                <a:ea typeface="KaiTi" panose="02010609060101010101" pitchFamily="49" charset="-122"/>
              </a:rPr>
              <a:t>弗</a:t>
            </a:r>
            <a:r>
              <a:rPr lang="en-US" altLang="zh-CN" sz="2400" dirty="0">
                <a:solidFill>
                  <a:srgbClr val="7030A0"/>
                </a:solidFill>
                <a:latin typeface="KaiTi" panose="02010609060101010101" pitchFamily="49" charset="-122"/>
                <a:ea typeface="KaiTi" panose="02010609060101010101" pitchFamily="49" charset="-122"/>
              </a:rPr>
              <a:t>2:8a </a:t>
            </a:r>
            <a:r>
              <a:rPr lang="zh-CN" altLang="en-US" sz="2400" dirty="0">
                <a:solidFill>
                  <a:srgbClr val="7030A0"/>
                </a:solidFill>
                <a:latin typeface="KaiTi" panose="02010609060101010101" pitchFamily="49" charset="-122"/>
                <a:ea typeface="KaiTi" panose="02010609060101010101" pitchFamily="49" charset="-122"/>
              </a:rPr>
              <a:t>你们得救是本乎恩，也因着信；</a:t>
            </a:r>
            <a:endParaRPr lang="en-US" sz="2400" dirty="0">
              <a:solidFill>
                <a:srgbClr val="7030A0"/>
              </a:solidFill>
              <a:latin typeface="KaiTi" panose="02010609060101010101" pitchFamily="49" charset="-122"/>
              <a:ea typeface="KaiTi" panose="02010609060101010101" pitchFamily="49" charset="-122"/>
            </a:endParaRPr>
          </a:p>
        </p:txBody>
      </p:sp>
      <p:sp>
        <p:nvSpPr>
          <p:cNvPr id="8" name="Rectangle 7">
            <a:extLst>
              <a:ext uri="{FF2B5EF4-FFF2-40B4-BE49-F238E27FC236}">
                <a16:creationId xmlns:a16="http://schemas.microsoft.com/office/drawing/2014/main" id="{BDE33A7B-D6AA-3BC1-A8E6-59F3D88DDEF2}"/>
              </a:ext>
            </a:extLst>
          </p:cNvPr>
          <p:cNvSpPr/>
          <p:nvPr/>
        </p:nvSpPr>
        <p:spPr>
          <a:xfrm>
            <a:off x="6019800" y="4953000"/>
            <a:ext cx="6172200" cy="8382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05D0"/>
              </a:solidFill>
            </a:endParaRPr>
          </a:p>
          <a:p>
            <a:pPr algn="ctr"/>
            <a:r>
              <a:rPr lang="zh-CN" altLang="en-US" sz="2400" b="1" dirty="0">
                <a:solidFill>
                  <a:srgbClr val="0005D0"/>
                </a:solidFill>
              </a:rPr>
              <a:t>德行：行为品格</a:t>
            </a:r>
            <a:endParaRPr lang="en-US" sz="2400" b="1" dirty="0">
              <a:solidFill>
                <a:srgbClr val="0005D0"/>
              </a:solidFill>
            </a:endParaRPr>
          </a:p>
          <a:p>
            <a:pPr algn="ctr"/>
            <a:endParaRPr lang="en-US" dirty="0"/>
          </a:p>
        </p:txBody>
      </p:sp>
      <p:sp>
        <p:nvSpPr>
          <p:cNvPr id="10" name="TextBox 9">
            <a:extLst>
              <a:ext uri="{FF2B5EF4-FFF2-40B4-BE49-F238E27FC236}">
                <a16:creationId xmlns:a16="http://schemas.microsoft.com/office/drawing/2014/main" id="{5E3B3795-B9FB-DBD0-E6B1-E3945633C277}"/>
              </a:ext>
            </a:extLst>
          </p:cNvPr>
          <p:cNvSpPr txBox="1"/>
          <p:nvPr/>
        </p:nvSpPr>
        <p:spPr>
          <a:xfrm>
            <a:off x="16136" y="4953000"/>
            <a:ext cx="5943600" cy="769441"/>
          </a:xfrm>
          <a:prstGeom prst="rect">
            <a:avLst/>
          </a:prstGeom>
          <a:solidFill>
            <a:schemeClr val="bg1"/>
          </a:solidFill>
          <a:ln>
            <a:solidFill>
              <a:srgbClr val="FFC0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太</a:t>
            </a:r>
            <a:r>
              <a:rPr lang="en-US" altLang="zh-CN" sz="2200" dirty="0">
                <a:solidFill>
                  <a:srgbClr val="7030A0"/>
                </a:solidFill>
                <a:latin typeface="KaiTi" panose="02010609060101010101" pitchFamily="49" charset="-122"/>
                <a:ea typeface="KaiTi" panose="02010609060101010101" pitchFamily="49" charset="-122"/>
              </a:rPr>
              <a:t>5:14a,16a</a:t>
            </a:r>
            <a:r>
              <a:rPr lang="zh-CN" altLang="en-US" sz="2200" dirty="0">
                <a:solidFill>
                  <a:srgbClr val="7030A0"/>
                </a:solidFill>
                <a:latin typeface="KaiTi" panose="02010609060101010101" pitchFamily="49" charset="-122"/>
                <a:ea typeface="KaiTi" panose="02010609060101010101" pitchFamily="49" charset="-122"/>
              </a:rPr>
              <a:t>你们是世界的光</a:t>
            </a:r>
            <a:r>
              <a:rPr lang="en-US" altLang="zh-CN" sz="2200" dirty="0">
                <a:solidFill>
                  <a:srgbClr val="7030A0"/>
                </a:solidFill>
                <a:latin typeface="KaiTi" panose="02010609060101010101" pitchFamily="49" charset="-122"/>
                <a:ea typeface="KaiTi" panose="02010609060101010101" pitchFamily="49" charset="-122"/>
              </a:rPr>
              <a:t>…</a:t>
            </a:r>
            <a:r>
              <a:rPr lang="zh-CN" altLang="en-US" sz="2200" dirty="0">
                <a:solidFill>
                  <a:srgbClr val="7030A0"/>
                </a:solidFill>
                <a:latin typeface="KaiTi" panose="02010609060101010101" pitchFamily="49" charset="-122"/>
                <a:ea typeface="KaiTi" panose="02010609060101010101" pitchFamily="49" charset="-122"/>
              </a:rPr>
              <a:t>叫他们看见你们的好行为。便将荣耀归给在天上的父。</a:t>
            </a:r>
            <a:endParaRPr lang="en-US" sz="2200" dirty="0">
              <a:solidFill>
                <a:srgbClr val="7030A0"/>
              </a:solidFill>
              <a:latin typeface="KaiTi" panose="02010609060101010101" pitchFamily="49" charset="-122"/>
              <a:ea typeface="KaiTi" panose="02010609060101010101" pitchFamily="49" charset="-122"/>
            </a:endParaRPr>
          </a:p>
        </p:txBody>
      </p:sp>
      <p:sp>
        <p:nvSpPr>
          <p:cNvPr id="11" name="Rectangle 10">
            <a:extLst>
              <a:ext uri="{FF2B5EF4-FFF2-40B4-BE49-F238E27FC236}">
                <a16:creationId xmlns:a16="http://schemas.microsoft.com/office/drawing/2014/main" id="{AC2E6C77-CA3C-DEA7-0211-26D750524705}"/>
              </a:ext>
            </a:extLst>
          </p:cNvPr>
          <p:cNvSpPr/>
          <p:nvPr/>
        </p:nvSpPr>
        <p:spPr>
          <a:xfrm>
            <a:off x="6705600" y="4114800"/>
            <a:ext cx="5486400" cy="8382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C00000"/>
              </a:solidFill>
            </a:endParaRPr>
          </a:p>
          <a:p>
            <a:pPr algn="ctr"/>
            <a:r>
              <a:rPr lang="zh-CN" altLang="en-US" sz="2400" b="1" dirty="0">
                <a:solidFill>
                  <a:srgbClr val="C00000"/>
                </a:solidFill>
              </a:rPr>
              <a:t>知识：正确理解</a:t>
            </a:r>
            <a:endParaRPr lang="en-US" sz="2400" b="1" dirty="0">
              <a:solidFill>
                <a:srgbClr val="C00000"/>
              </a:solidFill>
            </a:endParaRPr>
          </a:p>
          <a:p>
            <a:pPr algn="ctr"/>
            <a:endParaRPr lang="en-US" dirty="0"/>
          </a:p>
        </p:txBody>
      </p:sp>
      <p:sp>
        <p:nvSpPr>
          <p:cNvPr id="12" name="TextBox 11">
            <a:extLst>
              <a:ext uri="{FF2B5EF4-FFF2-40B4-BE49-F238E27FC236}">
                <a16:creationId xmlns:a16="http://schemas.microsoft.com/office/drawing/2014/main" id="{422D0C53-3B29-7FED-841C-136301D51FCE}"/>
              </a:ext>
            </a:extLst>
          </p:cNvPr>
          <p:cNvSpPr txBox="1"/>
          <p:nvPr/>
        </p:nvSpPr>
        <p:spPr>
          <a:xfrm>
            <a:off x="76200" y="4114800"/>
            <a:ext cx="6553200" cy="769441"/>
          </a:xfrm>
          <a:prstGeom prst="rect">
            <a:avLst/>
          </a:prstGeom>
          <a:solidFill>
            <a:schemeClr val="bg1"/>
          </a:solidFill>
          <a:ln>
            <a:solidFill>
              <a:srgbClr val="FFFF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彼后</a:t>
            </a:r>
            <a:r>
              <a:rPr lang="en-US" altLang="zh-CN" sz="2200" dirty="0">
                <a:solidFill>
                  <a:srgbClr val="7030A0"/>
                </a:solidFill>
                <a:latin typeface="KaiTi" panose="02010609060101010101" pitchFamily="49" charset="-122"/>
                <a:ea typeface="KaiTi" panose="02010609060101010101" pitchFamily="49" charset="-122"/>
              </a:rPr>
              <a:t>3:18a</a:t>
            </a:r>
            <a:r>
              <a:rPr lang="zh-CN" altLang="en-US" sz="2200" dirty="0">
                <a:solidFill>
                  <a:srgbClr val="7030A0"/>
                </a:solidFill>
                <a:latin typeface="KaiTi" panose="02010609060101010101" pitchFamily="49" charset="-122"/>
                <a:ea typeface="KaiTi" panose="02010609060101010101" pitchFamily="49" charset="-122"/>
              </a:rPr>
              <a:t>你们却要在我们主救主耶稣基督的恩典和知识上长进。</a:t>
            </a:r>
            <a:endParaRPr lang="en-US" sz="2200" dirty="0">
              <a:solidFill>
                <a:srgbClr val="7030A0"/>
              </a:solidFill>
              <a:latin typeface="KaiTi" panose="02010609060101010101" pitchFamily="49" charset="-122"/>
              <a:ea typeface="KaiTi" panose="02010609060101010101" pitchFamily="49" charset="-122"/>
            </a:endParaRPr>
          </a:p>
        </p:txBody>
      </p:sp>
      <p:sp>
        <p:nvSpPr>
          <p:cNvPr id="13" name="Rectangle 12">
            <a:extLst>
              <a:ext uri="{FF2B5EF4-FFF2-40B4-BE49-F238E27FC236}">
                <a16:creationId xmlns:a16="http://schemas.microsoft.com/office/drawing/2014/main" id="{B2A37736-8E05-3114-9E8B-A2F1BA498A1F}"/>
              </a:ext>
            </a:extLst>
          </p:cNvPr>
          <p:cNvSpPr/>
          <p:nvPr/>
        </p:nvSpPr>
        <p:spPr>
          <a:xfrm>
            <a:off x="7239000" y="3657600"/>
            <a:ext cx="4953000" cy="457200"/>
          </a:xfrm>
          <a:prstGeom prst="rect">
            <a:avLst/>
          </a:prstGeom>
          <a:solidFill>
            <a:srgbClr val="0278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t>节制：自我管控</a:t>
            </a:r>
            <a:endParaRPr lang="en-US" sz="2400" b="1" dirty="0"/>
          </a:p>
          <a:p>
            <a:pPr algn="ctr"/>
            <a:endParaRPr lang="en-US" dirty="0"/>
          </a:p>
        </p:txBody>
      </p:sp>
      <p:sp>
        <p:nvSpPr>
          <p:cNvPr id="14" name="TextBox 13">
            <a:extLst>
              <a:ext uri="{FF2B5EF4-FFF2-40B4-BE49-F238E27FC236}">
                <a16:creationId xmlns:a16="http://schemas.microsoft.com/office/drawing/2014/main" id="{57B6423C-B56F-5889-F794-29A04B977F9B}"/>
              </a:ext>
            </a:extLst>
          </p:cNvPr>
          <p:cNvSpPr txBox="1"/>
          <p:nvPr/>
        </p:nvSpPr>
        <p:spPr>
          <a:xfrm>
            <a:off x="3586" y="3657600"/>
            <a:ext cx="7235414" cy="430887"/>
          </a:xfrm>
          <a:prstGeom prst="rect">
            <a:avLst/>
          </a:prstGeom>
          <a:solidFill>
            <a:schemeClr val="bg1"/>
          </a:solidFill>
          <a:ln>
            <a:solidFill>
              <a:srgbClr val="027843"/>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箴</a:t>
            </a:r>
            <a:r>
              <a:rPr lang="en-US" altLang="zh-CN" sz="2200" dirty="0">
                <a:solidFill>
                  <a:srgbClr val="7030A0"/>
                </a:solidFill>
                <a:latin typeface="KaiTi" panose="02010609060101010101" pitchFamily="49" charset="-122"/>
                <a:ea typeface="KaiTi" panose="02010609060101010101" pitchFamily="49" charset="-122"/>
              </a:rPr>
              <a:t>25:28 </a:t>
            </a:r>
            <a:r>
              <a:rPr lang="zh-CN" altLang="en-US" sz="2200" dirty="0">
                <a:solidFill>
                  <a:srgbClr val="7030A0"/>
                </a:solidFill>
                <a:latin typeface="KaiTi" panose="02010609060101010101" pitchFamily="49" charset="-122"/>
                <a:ea typeface="KaiTi" panose="02010609060101010101" pitchFamily="49" charset="-122"/>
              </a:rPr>
              <a:t>人不制伏自己的心，好像毁坏的城邑，没有墙垣</a:t>
            </a:r>
            <a:endParaRPr lang="en-US" sz="2200" dirty="0">
              <a:solidFill>
                <a:srgbClr val="7030A0"/>
              </a:solidFill>
              <a:latin typeface="KaiTi" panose="02010609060101010101" pitchFamily="49" charset="-122"/>
              <a:ea typeface="KaiTi" panose="02010609060101010101" pitchFamily="49" charset="-122"/>
            </a:endParaRPr>
          </a:p>
        </p:txBody>
      </p:sp>
      <p:sp>
        <p:nvSpPr>
          <p:cNvPr id="16" name="TextBox 15">
            <a:extLst>
              <a:ext uri="{FF2B5EF4-FFF2-40B4-BE49-F238E27FC236}">
                <a16:creationId xmlns:a16="http://schemas.microsoft.com/office/drawing/2014/main" id="{2FE2486B-E808-28DE-2C21-E644B21700B2}"/>
              </a:ext>
            </a:extLst>
          </p:cNvPr>
          <p:cNvSpPr txBox="1"/>
          <p:nvPr/>
        </p:nvSpPr>
        <p:spPr>
          <a:xfrm>
            <a:off x="304800" y="152400"/>
            <a:ext cx="11582400" cy="1323439"/>
          </a:xfrm>
          <a:prstGeom prst="rect">
            <a:avLst/>
          </a:prstGeom>
          <a:noFill/>
        </p:spPr>
        <p:txBody>
          <a:bodyPr wrap="square" rtlCol="0">
            <a:spAutoFit/>
          </a:bodyPr>
          <a:lstStyle/>
          <a:p>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二、</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生命的成长：生命成长八进阶</a:t>
            </a:r>
            <a:endParaRPr lang="en-US" altLang="zh-CN" sz="4000" dirty="0"/>
          </a:p>
          <a:p>
            <a:r>
              <a:rPr lang="en-US" altLang="zh-CN" sz="40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Growth in Life: Eight Stairs of Life Growth</a:t>
            </a:r>
          </a:p>
        </p:txBody>
      </p:sp>
    </p:spTree>
    <p:extLst>
      <p:ext uri="{BB962C8B-B14F-4D97-AF65-F5344CB8AC3E}">
        <p14:creationId xmlns:p14="http://schemas.microsoft.com/office/powerpoint/2010/main" val="3501914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458B2DF1-C1BA-D816-850E-6A371956651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68F8F1-7114-ABC3-9ECF-520F85555258}"/>
              </a:ext>
            </a:extLst>
          </p:cNvPr>
          <p:cNvSpPr>
            <a:spLocks noGrp="1"/>
          </p:cNvSpPr>
          <p:nvPr>
            <p:ph idx="1"/>
          </p:nvPr>
        </p:nvSpPr>
        <p:spPr>
          <a:xfrm>
            <a:off x="0" y="0"/>
            <a:ext cx="121920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07854D50-904D-D8C8-CCD8-8FDF8B5FDA4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573132CC-4F63-781C-1618-12F49FBD995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FAF649E6-FEC7-4EB4-4FBB-77D6C0031D1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8AC1AD40-889A-6BB2-B123-ACB4A639761E}"/>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71C92E64-E355-CD3E-26FB-5CEAEF3C990A}"/>
              </a:ext>
            </a:extLst>
          </p:cNvPr>
          <p:cNvSpPr/>
          <p:nvPr/>
        </p:nvSpPr>
        <p:spPr>
          <a:xfrm>
            <a:off x="5257800" y="5791200"/>
            <a:ext cx="6934200" cy="4572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00"/>
              </a:solidFill>
            </a:endParaRPr>
          </a:p>
          <a:p>
            <a:pPr algn="ctr"/>
            <a:r>
              <a:rPr lang="zh-CN" altLang="en-US" sz="2400" b="1" dirty="0">
                <a:solidFill>
                  <a:srgbClr val="FFFF00"/>
                </a:solidFill>
              </a:rPr>
              <a:t>信心：生命根基</a:t>
            </a:r>
            <a:endParaRPr lang="en-US" sz="2400" b="1" dirty="0">
              <a:solidFill>
                <a:srgbClr val="FFFF00"/>
              </a:solidFill>
            </a:endParaRPr>
          </a:p>
          <a:p>
            <a:pPr algn="ctr"/>
            <a:endParaRPr lang="en-US" dirty="0"/>
          </a:p>
        </p:txBody>
      </p:sp>
      <p:sp>
        <p:nvSpPr>
          <p:cNvPr id="4" name="TextBox 3">
            <a:extLst>
              <a:ext uri="{FF2B5EF4-FFF2-40B4-BE49-F238E27FC236}">
                <a16:creationId xmlns:a16="http://schemas.microsoft.com/office/drawing/2014/main" id="{55A5B5A4-ECA3-EC68-99B8-A01CB530BE9C}"/>
              </a:ext>
            </a:extLst>
          </p:cNvPr>
          <p:cNvSpPr txBox="1"/>
          <p:nvPr/>
        </p:nvSpPr>
        <p:spPr>
          <a:xfrm>
            <a:off x="0" y="5791200"/>
            <a:ext cx="5257800" cy="461665"/>
          </a:xfrm>
          <a:prstGeom prst="rect">
            <a:avLst/>
          </a:prstGeom>
          <a:solidFill>
            <a:schemeClr val="bg1"/>
          </a:solidFill>
          <a:ln>
            <a:solidFill>
              <a:srgbClr val="FF0000"/>
            </a:solidFill>
          </a:ln>
        </p:spPr>
        <p:txBody>
          <a:bodyPr wrap="square" rtlCol="0">
            <a:spAutoFit/>
          </a:bodyPr>
          <a:lstStyle/>
          <a:p>
            <a:r>
              <a:rPr lang="zh-CN" altLang="en-US" sz="2400" dirty="0">
                <a:solidFill>
                  <a:srgbClr val="7030A0"/>
                </a:solidFill>
                <a:latin typeface="KaiTi" panose="02010609060101010101" pitchFamily="49" charset="-122"/>
                <a:ea typeface="KaiTi" panose="02010609060101010101" pitchFamily="49" charset="-122"/>
              </a:rPr>
              <a:t>弗</a:t>
            </a:r>
            <a:r>
              <a:rPr lang="en-US" altLang="zh-CN" sz="2400" dirty="0">
                <a:solidFill>
                  <a:srgbClr val="7030A0"/>
                </a:solidFill>
                <a:latin typeface="KaiTi" panose="02010609060101010101" pitchFamily="49" charset="-122"/>
                <a:ea typeface="KaiTi" panose="02010609060101010101" pitchFamily="49" charset="-122"/>
              </a:rPr>
              <a:t>2:8a </a:t>
            </a:r>
            <a:r>
              <a:rPr lang="zh-CN" altLang="en-US" sz="2400" dirty="0">
                <a:solidFill>
                  <a:srgbClr val="7030A0"/>
                </a:solidFill>
                <a:latin typeface="KaiTi" panose="02010609060101010101" pitchFamily="49" charset="-122"/>
                <a:ea typeface="KaiTi" panose="02010609060101010101" pitchFamily="49" charset="-122"/>
              </a:rPr>
              <a:t>你们得救是本乎恩，也因着信；</a:t>
            </a:r>
            <a:endParaRPr lang="en-US" sz="2400" dirty="0">
              <a:solidFill>
                <a:srgbClr val="7030A0"/>
              </a:solidFill>
              <a:latin typeface="KaiTi" panose="02010609060101010101" pitchFamily="49" charset="-122"/>
              <a:ea typeface="KaiTi" panose="02010609060101010101" pitchFamily="49" charset="-122"/>
            </a:endParaRPr>
          </a:p>
        </p:txBody>
      </p:sp>
      <p:sp>
        <p:nvSpPr>
          <p:cNvPr id="8" name="Rectangle 7">
            <a:extLst>
              <a:ext uri="{FF2B5EF4-FFF2-40B4-BE49-F238E27FC236}">
                <a16:creationId xmlns:a16="http://schemas.microsoft.com/office/drawing/2014/main" id="{46992D6E-3C72-1671-6944-CE35E9715237}"/>
              </a:ext>
            </a:extLst>
          </p:cNvPr>
          <p:cNvSpPr/>
          <p:nvPr/>
        </p:nvSpPr>
        <p:spPr>
          <a:xfrm>
            <a:off x="6019800" y="4953000"/>
            <a:ext cx="6172200" cy="8382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05D0"/>
              </a:solidFill>
            </a:endParaRPr>
          </a:p>
          <a:p>
            <a:pPr algn="ctr"/>
            <a:r>
              <a:rPr lang="zh-CN" altLang="en-US" sz="2400" b="1" dirty="0">
                <a:solidFill>
                  <a:srgbClr val="0005D0"/>
                </a:solidFill>
              </a:rPr>
              <a:t>德行：行为品格</a:t>
            </a:r>
            <a:endParaRPr lang="en-US" sz="2400" b="1" dirty="0">
              <a:solidFill>
                <a:srgbClr val="0005D0"/>
              </a:solidFill>
            </a:endParaRPr>
          </a:p>
          <a:p>
            <a:pPr algn="ctr"/>
            <a:endParaRPr lang="en-US" dirty="0"/>
          </a:p>
        </p:txBody>
      </p:sp>
      <p:sp>
        <p:nvSpPr>
          <p:cNvPr id="10" name="TextBox 9">
            <a:extLst>
              <a:ext uri="{FF2B5EF4-FFF2-40B4-BE49-F238E27FC236}">
                <a16:creationId xmlns:a16="http://schemas.microsoft.com/office/drawing/2014/main" id="{9A3BD438-5B6F-5D57-0AFD-ECAF4A9DD218}"/>
              </a:ext>
            </a:extLst>
          </p:cNvPr>
          <p:cNvSpPr txBox="1"/>
          <p:nvPr/>
        </p:nvSpPr>
        <p:spPr>
          <a:xfrm>
            <a:off x="16136" y="4953000"/>
            <a:ext cx="5943600" cy="769441"/>
          </a:xfrm>
          <a:prstGeom prst="rect">
            <a:avLst/>
          </a:prstGeom>
          <a:solidFill>
            <a:schemeClr val="bg1"/>
          </a:solidFill>
          <a:ln>
            <a:solidFill>
              <a:srgbClr val="FFC0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太</a:t>
            </a:r>
            <a:r>
              <a:rPr lang="en-US" altLang="zh-CN" sz="2200" dirty="0">
                <a:solidFill>
                  <a:srgbClr val="7030A0"/>
                </a:solidFill>
                <a:latin typeface="KaiTi" panose="02010609060101010101" pitchFamily="49" charset="-122"/>
                <a:ea typeface="KaiTi" panose="02010609060101010101" pitchFamily="49" charset="-122"/>
              </a:rPr>
              <a:t>5:14a,16a</a:t>
            </a:r>
            <a:r>
              <a:rPr lang="zh-CN" altLang="en-US" sz="2200" dirty="0">
                <a:solidFill>
                  <a:srgbClr val="7030A0"/>
                </a:solidFill>
                <a:latin typeface="KaiTi" panose="02010609060101010101" pitchFamily="49" charset="-122"/>
                <a:ea typeface="KaiTi" panose="02010609060101010101" pitchFamily="49" charset="-122"/>
              </a:rPr>
              <a:t>你们是世界的光</a:t>
            </a:r>
            <a:r>
              <a:rPr lang="en-US" altLang="zh-CN" sz="2200" dirty="0">
                <a:solidFill>
                  <a:srgbClr val="7030A0"/>
                </a:solidFill>
                <a:latin typeface="KaiTi" panose="02010609060101010101" pitchFamily="49" charset="-122"/>
                <a:ea typeface="KaiTi" panose="02010609060101010101" pitchFamily="49" charset="-122"/>
              </a:rPr>
              <a:t>…</a:t>
            </a:r>
            <a:r>
              <a:rPr lang="zh-CN" altLang="en-US" sz="2200" dirty="0">
                <a:solidFill>
                  <a:srgbClr val="7030A0"/>
                </a:solidFill>
                <a:latin typeface="KaiTi" panose="02010609060101010101" pitchFamily="49" charset="-122"/>
                <a:ea typeface="KaiTi" panose="02010609060101010101" pitchFamily="49" charset="-122"/>
              </a:rPr>
              <a:t>叫他们看见你们的好行为。便将荣耀归给在天上的父。</a:t>
            </a:r>
            <a:endParaRPr lang="en-US" sz="2200" dirty="0">
              <a:solidFill>
                <a:srgbClr val="7030A0"/>
              </a:solidFill>
              <a:latin typeface="KaiTi" panose="02010609060101010101" pitchFamily="49" charset="-122"/>
              <a:ea typeface="KaiTi" panose="02010609060101010101" pitchFamily="49" charset="-122"/>
            </a:endParaRPr>
          </a:p>
        </p:txBody>
      </p:sp>
      <p:sp>
        <p:nvSpPr>
          <p:cNvPr id="11" name="Rectangle 10">
            <a:extLst>
              <a:ext uri="{FF2B5EF4-FFF2-40B4-BE49-F238E27FC236}">
                <a16:creationId xmlns:a16="http://schemas.microsoft.com/office/drawing/2014/main" id="{52827B81-278A-2B3B-E447-3AFC83C732A9}"/>
              </a:ext>
            </a:extLst>
          </p:cNvPr>
          <p:cNvSpPr/>
          <p:nvPr/>
        </p:nvSpPr>
        <p:spPr>
          <a:xfrm>
            <a:off x="6705600" y="4114800"/>
            <a:ext cx="5486400" cy="8382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C00000"/>
              </a:solidFill>
            </a:endParaRPr>
          </a:p>
          <a:p>
            <a:pPr algn="ctr"/>
            <a:r>
              <a:rPr lang="zh-CN" altLang="en-US" sz="2400" b="1" dirty="0">
                <a:solidFill>
                  <a:srgbClr val="C00000"/>
                </a:solidFill>
              </a:rPr>
              <a:t>知识：正确理解</a:t>
            </a:r>
            <a:endParaRPr lang="en-US" sz="2400" b="1" dirty="0">
              <a:solidFill>
                <a:srgbClr val="C00000"/>
              </a:solidFill>
            </a:endParaRPr>
          </a:p>
          <a:p>
            <a:pPr algn="ctr"/>
            <a:endParaRPr lang="en-US" dirty="0"/>
          </a:p>
        </p:txBody>
      </p:sp>
      <p:sp>
        <p:nvSpPr>
          <p:cNvPr id="12" name="TextBox 11">
            <a:extLst>
              <a:ext uri="{FF2B5EF4-FFF2-40B4-BE49-F238E27FC236}">
                <a16:creationId xmlns:a16="http://schemas.microsoft.com/office/drawing/2014/main" id="{607158C5-8C63-1ED6-F778-FB93A37B2A12}"/>
              </a:ext>
            </a:extLst>
          </p:cNvPr>
          <p:cNvSpPr txBox="1"/>
          <p:nvPr/>
        </p:nvSpPr>
        <p:spPr>
          <a:xfrm>
            <a:off x="76200" y="4114800"/>
            <a:ext cx="6553200" cy="769441"/>
          </a:xfrm>
          <a:prstGeom prst="rect">
            <a:avLst/>
          </a:prstGeom>
          <a:solidFill>
            <a:schemeClr val="bg1"/>
          </a:solidFill>
          <a:ln>
            <a:solidFill>
              <a:srgbClr val="FFFF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彼后</a:t>
            </a:r>
            <a:r>
              <a:rPr lang="en-US" altLang="zh-CN" sz="2200" dirty="0">
                <a:solidFill>
                  <a:srgbClr val="7030A0"/>
                </a:solidFill>
                <a:latin typeface="KaiTi" panose="02010609060101010101" pitchFamily="49" charset="-122"/>
                <a:ea typeface="KaiTi" panose="02010609060101010101" pitchFamily="49" charset="-122"/>
              </a:rPr>
              <a:t>3:18a</a:t>
            </a:r>
            <a:r>
              <a:rPr lang="zh-CN" altLang="en-US" sz="2200" dirty="0">
                <a:solidFill>
                  <a:srgbClr val="7030A0"/>
                </a:solidFill>
                <a:latin typeface="KaiTi" panose="02010609060101010101" pitchFamily="49" charset="-122"/>
                <a:ea typeface="KaiTi" panose="02010609060101010101" pitchFamily="49" charset="-122"/>
              </a:rPr>
              <a:t>你们却要在我们主救主耶稣基督的恩典和知识上长进。</a:t>
            </a:r>
            <a:endParaRPr lang="en-US" sz="2200" dirty="0">
              <a:solidFill>
                <a:srgbClr val="7030A0"/>
              </a:solidFill>
              <a:latin typeface="KaiTi" panose="02010609060101010101" pitchFamily="49" charset="-122"/>
              <a:ea typeface="KaiTi" panose="02010609060101010101" pitchFamily="49" charset="-122"/>
            </a:endParaRPr>
          </a:p>
        </p:txBody>
      </p:sp>
      <p:sp>
        <p:nvSpPr>
          <p:cNvPr id="13" name="Rectangle 12">
            <a:extLst>
              <a:ext uri="{FF2B5EF4-FFF2-40B4-BE49-F238E27FC236}">
                <a16:creationId xmlns:a16="http://schemas.microsoft.com/office/drawing/2014/main" id="{2C5FD6E8-B42A-8A49-1F42-3AF84F093471}"/>
              </a:ext>
            </a:extLst>
          </p:cNvPr>
          <p:cNvSpPr/>
          <p:nvPr/>
        </p:nvSpPr>
        <p:spPr>
          <a:xfrm>
            <a:off x="7239000" y="3657600"/>
            <a:ext cx="4953000" cy="457200"/>
          </a:xfrm>
          <a:prstGeom prst="rect">
            <a:avLst/>
          </a:prstGeom>
          <a:solidFill>
            <a:srgbClr val="0278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t>节制：自我管控</a:t>
            </a:r>
            <a:endParaRPr lang="en-US" sz="2400" b="1" dirty="0"/>
          </a:p>
          <a:p>
            <a:pPr algn="ctr"/>
            <a:endParaRPr lang="en-US" dirty="0"/>
          </a:p>
        </p:txBody>
      </p:sp>
      <p:sp>
        <p:nvSpPr>
          <p:cNvPr id="14" name="TextBox 13">
            <a:extLst>
              <a:ext uri="{FF2B5EF4-FFF2-40B4-BE49-F238E27FC236}">
                <a16:creationId xmlns:a16="http://schemas.microsoft.com/office/drawing/2014/main" id="{6AC6F1EA-5500-3B61-3CE3-212FAE23C6BD}"/>
              </a:ext>
            </a:extLst>
          </p:cNvPr>
          <p:cNvSpPr txBox="1"/>
          <p:nvPr/>
        </p:nvSpPr>
        <p:spPr>
          <a:xfrm>
            <a:off x="3586" y="3657600"/>
            <a:ext cx="7235414" cy="430887"/>
          </a:xfrm>
          <a:prstGeom prst="rect">
            <a:avLst/>
          </a:prstGeom>
          <a:solidFill>
            <a:schemeClr val="bg1"/>
          </a:solidFill>
          <a:ln>
            <a:solidFill>
              <a:srgbClr val="027843"/>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箴</a:t>
            </a:r>
            <a:r>
              <a:rPr lang="en-US" altLang="zh-CN" sz="2200" dirty="0">
                <a:solidFill>
                  <a:srgbClr val="7030A0"/>
                </a:solidFill>
                <a:latin typeface="KaiTi" panose="02010609060101010101" pitchFamily="49" charset="-122"/>
                <a:ea typeface="KaiTi" panose="02010609060101010101" pitchFamily="49" charset="-122"/>
              </a:rPr>
              <a:t>25:28 </a:t>
            </a:r>
            <a:r>
              <a:rPr lang="zh-CN" altLang="en-US" sz="2200" dirty="0">
                <a:solidFill>
                  <a:srgbClr val="7030A0"/>
                </a:solidFill>
                <a:latin typeface="KaiTi" panose="02010609060101010101" pitchFamily="49" charset="-122"/>
                <a:ea typeface="KaiTi" panose="02010609060101010101" pitchFamily="49" charset="-122"/>
              </a:rPr>
              <a:t>人不制伏自己的心，好像毁坏的城邑，没有墙垣</a:t>
            </a:r>
            <a:endParaRPr lang="en-US" sz="2200" dirty="0">
              <a:solidFill>
                <a:srgbClr val="7030A0"/>
              </a:solidFill>
              <a:latin typeface="KaiTi" panose="02010609060101010101" pitchFamily="49" charset="-122"/>
              <a:ea typeface="KaiTi" panose="02010609060101010101" pitchFamily="49" charset="-122"/>
            </a:endParaRPr>
          </a:p>
        </p:txBody>
      </p:sp>
      <p:sp>
        <p:nvSpPr>
          <p:cNvPr id="15" name="Rectangle 14">
            <a:extLst>
              <a:ext uri="{FF2B5EF4-FFF2-40B4-BE49-F238E27FC236}">
                <a16:creationId xmlns:a16="http://schemas.microsoft.com/office/drawing/2014/main" id="{E87BA7ED-D95E-2E0A-A0FE-30DC99092486}"/>
              </a:ext>
            </a:extLst>
          </p:cNvPr>
          <p:cNvSpPr/>
          <p:nvPr/>
        </p:nvSpPr>
        <p:spPr>
          <a:xfrm>
            <a:off x="7543800" y="3200400"/>
            <a:ext cx="4646407" cy="457200"/>
          </a:xfrm>
          <a:prstGeom prst="rect">
            <a:avLst/>
          </a:prstGeom>
          <a:solidFill>
            <a:srgbClr val="B9CC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70C0"/>
              </a:solidFill>
            </a:endParaRPr>
          </a:p>
          <a:p>
            <a:pPr algn="ctr"/>
            <a:r>
              <a:rPr lang="zh-CN" altLang="en-US" sz="2400" b="1" dirty="0">
                <a:solidFill>
                  <a:srgbClr val="0070C0"/>
                </a:solidFill>
              </a:rPr>
              <a:t>忍耐：持守信心</a:t>
            </a:r>
            <a:endParaRPr lang="en-US" sz="2400" b="1" dirty="0">
              <a:solidFill>
                <a:srgbClr val="0070C0"/>
              </a:solidFill>
            </a:endParaRPr>
          </a:p>
          <a:p>
            <a:pPr algn="ctr"/>
            <a:endParaRPr lang="en-US" dirty="0"/>
          </a:p>
        </p:txBody>
      </p:sp>
      <p:sp>
        <p:nvSpPr>
          <p:cNvPr id="16" name="TextBox 15">
            <a:extLst>
              <a:ext uri="{FF2B5EF4-FFF2-40B4-BE49-F238E27FC236}">
                <a16:creationId xmlns:a16="http://schemas.microsoft.com/office/drawing/2014/main" id="{0215C545-7E80-0DCD-EFF7-1ED0B83D77D3}"/>
              </a:ext>
            </a:extLst>
          </p:cNvPr>
          <p:cNvSpPr txBox="1"/>
          <p:nvPr/>
        </p:nvSpPr>
        <p:spPr>
          <a:xfrm>
            <a:off x="0" y="3200400"/>
            <a:ext cx="7467600" cy="430887"/>
          </a:xfrm>
          <a:prstGeom prst="rect">
            <a:avLst/>
          </a:prstGeom>
          <a:solidFill>
            <a:schemeClr val="bg1"/>
          </a:solidFill>
          <a:ln>
            <a:solidFill>
              <a:srgbClr val="B9CC04"/>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罗</a:t>
            </a:r>
            <a:r>
              <a:rPr lang="en-US" altLang="zh-CN" sz="2200" dirty="0">
                <a:solidFill>
                  <a:srgbClr val="7030A0"/>
                </a:solidFill>
                <a:latin typeface="KaiTi" panose="02010609060101010101" pitchFamily="49" charset="-122"/>
                <a:ea typeface="KaiTi" panose="02010609060101010101" pitchFamily="49" charset="-122"/>
              </a:rPr>
              <a:t>5:4 </a:t>
            </a:r>
            <a:r>
              <a:rPr lang="zh-CN" altLang="en-US" sz="2200" dirty="0">
                <a:solidFill>
                  <a:srgbClr val="7030A0"/>
                </a:solidFill>
                <a:latin typeface="KaiTi" panose="02010609060101010101" pitchFamily="49" charset="-122"/>
                <a:ea typeface="KaiTi" panose="02010609060101010101" pitchFamily="49" charset="-122"/>
              </a:rPr>
              <a:t>忍耐生老练，老练生盼望</a:t>
            </a:r>
            <a:endParaRPr lang="en-US" sz="2200" dirty="0">
              <a:solidFill>
                <a:srgbClr val="7030A0"/>
              </a:solidFill>
              <a:latin typeface="KaiTi" panose="02010609060101010101" pitchFamily="49" charset="-122"/>
              <a:ea typeface="KaiTi" panose="02010609060101010101" pitchFamily="49" charset="-122"/>
            </a:endParaRPr>
          </a:p>
        </p:txBody>
      </p:sp>
      <p:sp>
        <p:nvSpPr>
          <p:cNvPr id="19" name="TextBox 18">
            <a:extLst>
              <a:ext uri="{FF2B5EF4-FFF2-40B4-BE49-F238E27FC236}">
                <a16:creationId xmlns:a16="http://schemas.microsoft.com/office/drawing/2014/main" id="{BE7E0846-4F48-21D0-0E01-501260D75EAF}"/>
              </a:ext>
            </a:extLst>
          </p:cNvPr>
          <p:cNvSpPr txBox="1"/>
          <p:nvPr/>
        </p:nvSpPr>
        <p:spPr>
          <a:xfrm>
            <a:off x="304800" y="152400"/>
            <a:ext cx="11582400" cy="1323439"/>
          </a:xfrm>
          <a:prstGeom prst="rect">
            <a:avLst/>
          </a:prstGeom>
          <a:noFill/>
        </p:spPr>
        <p:txBody>
          <a:bodyPr wrap="square" rtlCol="0">
            <a:spAutoFit/>
          </a:bodyPr>
          <a:lstStyle/>
          <a:p>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二、</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生命的成长：生命成长八进阶</a:t>
            </a:r>
            <a:endParaRPr lang="en-US" altLang="zh-CN" sz="4000" dirty="0"/>
          </a:p>
          <a:p>
            <a:r>
              <a:rPr lang="en-US" altLang="zh-CN" sz="40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Growth in Life: Eight Stairs of Life Growth</a:t>
            </a:r>
          </a:p>
        </p:txBody>
      </p:sp>
    </p:spTree>
    <p:extLst>
      <p:ext uri="{BB962C8B-B14F-4D97-AF65-F5344CB8AC3E}">
        <p14:creationId xmlns:p14="http://schemas.microsoft.com/office/powerpoint/2010/main" val="4169696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2DD77D7A-3011-D9F8-F795-E1E9E860E3D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9E9CBE-4D95-A4C1-E136-FE8A5AC9C898}"/>
              </a:ext>
            </a:extLst>
          </p:cNvPr>
          <p:cNvSpPr>
            <a:spLocks noGrp="1"/>
          </p:cNvSpPr>
          <p:nvPr>
            <p:ph idx="1"/>
          </p:nvPr>
        </p:nvSpPr>
        <p:spPr>
          <a:xfrm>
            <a:off x="0" y="0"/>
            <a:ext cx="121920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7FF95038-E4C2-D2AD-132E-C1497E60E16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63EBE359-FD0A-80B9-9C46-C3380710861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D7B826F-7437-9EF6-59B6-B0D7ECFFC87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16736A0D-D3BD-5AE5-F751-873C09E7E359}"/>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E74C8F07-09E3-9045-EAA9-06D72C026444}"/>
              </a:ext>
            </a:extLst>
          </p:cNvPr>
          <p:cNvSpPr/>
          <p:nvPr/>
        </p:nvSpPr>
        <p:spPr>
          <a:xfrm>
            <a:off x="5257800" y="5791200"/>
            <a:ext cx="6934200" cy="4572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00"/>
              </a:solidFill>
            </a:endParaRPr>
          </a:p>
          <a:p>
            <a:pPr algn="ctr"/>
            <a:r>
              <a:rPr lang="zh-CN" altLang="en-US" sz="2400" b="1" dirty="0">
                <a:solidFill>
                  <a:srgbClr val="FFFF00"/>
                </a:solidFill>
              </a:rPr>
              <a:t>信心：生命根基</a:t>
            </a:r>
            <a:endParaRPr lang="en-US" sz="2400" b="1" dirty="0">
              <a:solidFill>
                <a:srgbClr val="FFFF00"/>
              </a:solidFill>
            </a:endParaRPr>
          </a:p>
          <a:p>
            <a:pPr algn="ctr"/>
            <a:endParaRPr lang="en-US" dirty="0"/>
          </a:p>
        </p:txBody>
      </p:sp>
      <p:sp>
        <p:nvSpPr>
          <p:cNvPr id="4" name="TextBox 3">
            <a:extLst>
              <a:ext uri="{FF2B5EF4-FFF2-40B4-BE49-F238E27FC236}">
                <a16:creationId xmlns:a16="http://schemas.microsoft.com/office/drawing/2014/main" id="{3B88469B-DDE8-AE74-90A8-5852F77BC447}"/>
              </a:ext>
            </a:extLst>
          </p:cNvPr>
          <p:cNvSpPr txBox="1"/>
          <p:nvPr/>
        </p:nvSpPr>
        <p:spPr>
          <a:xfrm>
            <a:off x="0" y="5791200"/>
            <a:ext cx="5257800" cy="461665"/>
          </a:xfrm>
          <a:prstGeom prst="rect">
            <a:avLst/>
          </a:prstGeom>
          <a:solidFill>
            <a:schemeClr val="bg1"/>
          </a:solidFill>
          <a:ln w="28575">
            <a:solidFill>
              <a:srgbClr val="FF0000"/>
            </a:solidFill>
          </a:ln>
        </p:spPr>
        <p:txBody>
          <a:bodyPr wrap="square" rtlCol="0">
            <a:spAutoFit/>
          </a:bodyPr>
          <a:lstStyle/>
          <a:p>
            <a:r>
              <a:rPr lang="zh-CN" altLang="en-US" sz="2400" dirty="0">
                <a:solidFill>
                  <a:srgbClr val="7030A0"/>
                </a:solidFill>
                <a:latin typeface="KaiTi" panose="02010609060101010101" pitchFamily="49" charset="-122"/>
                <a:ea typeface="KaiTi" panose="02010609060101010101" pitchFamily="49" charset="-122"/>
              </a:rPr>
              <a:t>弗</a:t>
            </a:r>
            <a:r>
              <a:rPr lang="en-US" altLang="zh-CN" sz="2400" dirty="0">
                <a:solidFill>
                  <a:srgbClr val="7030A0"/>
                </a:solidFill>
                <a:latin typeface="KaiTi" panose="02010609060101010101" pitchFamily="49" charset="-122"/>
                <a:ea typeface="KaiTi" panose="02010609060101010101" pitchFamily="49" charset="-122"/>
              </a:rPr>
              <a:t>2:8a </a:t>
            </a:r>
            <a:r>
              <a:rPr lang="zh-CN" altLang="en-US" sz="2400" dirty="0">
                <a:solidFill>
                  <a:srgbClr val="7030A0"/>
                </a:solidFill>
                <a:latin typeface="KaiTi" panose="02010609060101010101" pitchFamily="49" charset="-122"/>
                <a:ea typeface="KaiTi" panose="02010609060101010101" pitchFamily="49" charset="-122"/>
              </a:rPr>
              <a:t>你们得救是本乎恩，也因着信；</a:t>
            </a:r>
            <a:endParaRPr lang="en-US" sz="2400" dirty="0">
              <a:solidFill>
                <a:srgbClr val="7030A0"/>
              </a:solidFill>
              <a:latin typeface="KaiTi" panose="02010609060101010101" pitchFamily="49" charset="-122"/>
              <a:ea typeface="KaiTi" panose="02010609060101010101" pitchFamily="49" charset="-122"/>
            </a:endParaRPr>
          </a:p>
        </p:txBody>
      </p:sp>
      <p:sp>
        <p:nvSpPr>
          <p:cNvPr id="8" name="Rectangle 7">
            <a:extLst>
              <a:ext uri="{FF2B5EF4-FFF2-40B4-BE49-F238E27FC236}">
                <a16:creationId xmlns:a16="http://schemas.microsoft.com/office/drawing/2014/main" id="{6F96936E-DAF9-1397-6A39-BE1DB70240CF}"/>
              </a:ext>
            </a:extLst>
          </p:cNvPr>
          <p:cNvSpPr/>
          <p:nvPr/>
        </p:nvSpPr>
        <p:spPr>
          <a:xfrm>
            <a:off x="6019800" y="4953000"/>
            <a:ext cx="6172200" cy="8382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05D0"/>
              </a:solidFill>
            </a:endParaRPr>
          </a:p>
          <a:p>
            <a:pPr algn="ctr"/>
            <a:r>
              <a:rPr lang="zh-CN" altLang="en-US" sz="2400" b="1" dirty="0">
                <a:solidFill>
                  <a:srgbClr val="0005D0"/>
                </a:solidFill>
              </a:rPr>
              <a:t>德行：行为品格</a:t>
            </a:r>
            <a:endParaRPr lang="en-US" sz="2400" b="1" dirty="0">
              <a:solidFill>
                <a:srgbClr val="0005D0"/>
              </a:solidFill>
            </a:endParaRPr>
          </a:p>
          <a:p>
            <a:pPr algn="ctr"/>
            <a:endParaRPr lang="en-US" dirty="0"/>
          </a:p>
        </p:txBody>
      </p:sp>
      <p:sp>
        <p:nvSpPr>
          <p:cNvPr id="10" name="TextBox 9">
            <a:extLst>
              <a:ext uri="{FF2B5EF4-FFF2-40B4-BE49-F238E27FC236}">
                <a16:creationId xmlns:a16="http://schemas.microsoft.com/office/drawing/2014/main" id="{F7001E17-1592-3D51-C663-DD67AC6AA2C0}"/>
              </a:ext>
            </a:extLst>
          </p:cNvPr>
          <p:cNvSpPr txBox="1"/>
          <p:nvPr/>
        </p:nvSpPr>
        <p:spPr>
          <a:xfrm>
            <a:off x="16136" y="4953000"/>
            <a:ext cx="5943600" cy="769441"/>
          </a:xfrm>
          <a:prstGeom prst="rect">
            <a:avLst/>
          </a:prstGeom>
          <a:solidFill>
            <a:schemeClr val="bg1"/>
          </a:solidFill>
          <a:ln w="28575">
            <a:solidFill>
              <a:srgbClr val="FFC0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太</a:t>
            </a:r>
            <a:r>
              <a:rPr lang="en-US" altLang="zh-CN" sz="2200" dirty="0">
                <a:solidFill>
                  <a:srgbClr val="7030A0"/>
                </a:solidFill>
                <a:latin typeface="KaiTi" panose="02010609060101010101" pitchFamily="49" charset="-122"/>
                <a:ea typeface="KaiTi" panose="02010609060101010101" pitchFamily="49" charset="-122"/>
              </a:rPr>
              <a:t>5:14a,16a</a:t>
            </a:r>
            <a:r>
              <a:rPr lang="zh-CN" altLang="en-US" sz="2200" dirty="0">
                <a:solidFill>
                  <a:srgbClr val="7030A0"/>
                </a:solidFill>
                <a:latin typeface="KaiTi" panose="02010609060101010101" pitchFamily="49" charset="-122"/>
                <a:ea typeface="KaiTi" panose="02010609060101010101" pitchFamily="49" charset="-122"/>
              </a:rPr>
              <a:t>你们是世界的光</a:t>
            </a:r>
            <a:r>
              <a:rPr lang="en-US" altLang="zh-CN" sz="2200" dirty="0">
                <a:solidFill>
                  <a:srgbClr val="7030A0"/>
                </a:solidFill>
                <a:latin typeface="KaiTi" panose="02010609060101010101" pitchFamily="49" charset="-122"/>
                <a:ea typeface="KaiTi" panose="02010609060101010101" pitchFamily="49" charset="-122"/>
              </a:rPr>
              <a:t>…</a:t>
            </a:r>
            <a:r>
              <a:rPr lang="zh-CN" altLang="en-US" sz="2200" dirty="0">
                <a:solidFill>
                  <a:srgbClr val="7030A0"/>
                </a:solidFill>
                <a:latin typeface="KaiTi" panose="02010609060101010101" pitchFamily="49" charset="-122"/>
                <a:ea typeface="KaiTi" panose="02010609060101010101" pitchFamily="49" charset="-122"/>
              </a:rPr>
              <a:t>叫他们看见你们的好行为。便将荣耀归给在天上的父。</a:t>
            </a:r>
            <a:endParaRPr lang="en-US" sz="2200" dirty="0">
              <a:solidFill>
                <a:srgbClr val="7030A0"/>
              </a:solidFill>
              <a:latin typeface="KaiTi" panose="02010609060101010101" pitchFamily="49" charset="-122"/>
              <a:ea typeface="KaiTi" panose="02010609060101010101" pitchFamily="49" charset="-122"/>
            </a:endParaRPr>
          </a:p>
        </p:txBody>
      </p:sp>
      <p:sp>
        <p:nvSpPr>
          <p:cNvPr id="11" name="Rectangle 10">
            <a:extLst>
              <a:ext uri="{FF2B5EF4-FFF2-40B4-BE49-F238E27FC236}">
                <a16:creationId xmlns:a16="http://schemas.microsoft.com/office/drawing/2014/main" id="{2A6365F0-4626-FF5C-4F17-59A4D19260AD}"/>
              </a:ext>
            </a:extLst>
          </p:cNvPr>
          <p:cNvSpPr/>
          <p:nvPr/>
        </p:nvSpPr>
        <p:spPr>
          <a:xfrm>
            <a:off x="6705600" y="4114800"/>
            <a:ext cx="5486400" cy="8382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C00000"/>
              </a:solidFill>
            </a:endParaRPr>
          </a:p>
          <a:p>
            <a:pPr algn="ctr"/>
            <a:r>
              <a:rPr lang="zh-CN" altLang="en-US" sz="2400" b="1" dirty="0">
                <a:solidFill>
                  <a:srgbClr val="C00000"/>
                </a:solidFill>
              </a:rPr>
              <a:t>知识：正确理解</a:t>
            </a:r>
            <a:endParaRPr lang="en-US" sz="2400" b="1" dirty="0">
              <a:solidFill>
                <a:srgbClr val="C00000"/>
              </a:solidFill>
            </a:endParaRPr>
          </a:p>
          <a:p>
            <a:pPr algn="ctr"/>
            <a:endParaRPr lang="en-US" dirty="0"/>
          </a:p>
        </p:txBody>
      </p:sp>
      <p:sp>
        <p:nvSpPr>
          <p:cNvPr id="12" name="TextBox 11">
            <a:extLst>
              <a:ext uri="{FF2B5EF4-FFF2-40B4-BE49-F238E27FC236}">
                <a16:creationId xmlns:a16="http://schemas.microsoft.com/office/drawing/2014/main" id="{C73A7121-86C3-A69F-DF1D-4812D04A5D58}"/>
              </a:ext>
            </a:extLst>
          </p:cNvPr>
          <p:cNvSpPr txBox="1"/>
          <p:nvPr/>
        </p:nvSpPr>
        <p:spPr>
          <a:xfrm>
            <a:off x="76200" y="4114800"/>
            <a:ext cx="6553200" cy="769441"/>
          </a:xfrm>
          <a:prstGeom prst="rect">
            <a:avLst/>
          </a:prstGeom>
          <a:solidFill>
            <a:schemeClr val="bg1"/>
          </a:solidFill>
          <a:ln w="28575">
            <a:solidFill>
              <a:srgbClr val="FFFF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彼后</a:t>
            </a:r>
            <a:r>
              <a:rPr lang="en-US" altLang="zh-CN" sz="2200" dirty="0">
                <a:solidFill>
                  <a:srgbClr val="7030A0"/>
                </a:solidFill>
                <a:latin typeface="KaiTi" panose="02010609060101010101" pitchFamily="49" charset="-122"/>
                <a:ea typeface="KaiTi" panose="02010609060101010101" pitchFamily="49" charset="-122"/>
              </a:rPr>
              <a:t>3:18a</a:t>
            </a:r>
            <a:r>
              <a:rPr lang="zh-CN" altLang="en-US" sz="2200" dirty="0">
                <a:solidFill>
                  <a:srgbClr val="7030A0"/>
                </a:solidFill>
                <a:latin typeface="KaiTi" panose="02010609060101010101" pitchFamily="49" charset="-122"/>
                <a:ea typeface="KaiTi" panose="02010609060101010101" pitchFamily="49" charset="-122"/>
              </a:rPr>
              <a:t>你们却要在我们主救主耶稣基督的恩典和知识上长进。</a:t>
            </a:r>
            <a:endParaRPr lang="en-US" sz="2200" dirty="0">
              <a:solidFill>
                <a:srgbClr val="7030A0"/>
              </a:solidFill>
              <a:latin typeface="KaiTi" panose="02010609060101010101" pitchFamily="49" charset="-122"/>
              <a:ea typeface="KaiTi" panose="02010609060101010101" pitchFamily="49" charset="-122"/>
            </a:endParaRPr>
          </a:p>
        </p:txBody>
      </p:sp>
      <p:sp>
        <p:nvSpPr>
          <p:cNvPr id="13" name="Rectangle 12">
            <a:extLst>
              <a:ext uri="{FF2B5EF4-FFF2-40B4-BE49-F238E27FC236}">
                <a16:creationId xmlns:a16="http://schemas.microsoft.com/office/drawing/2014/main" id="{8A746DBB-F323-2739-123C-6A4EFED3DC08}"/>
              </a:ext>
            </a:extLst>
          </p:cNvPr>
          <p:cNvSpPr/>
          <p:nvPr/>
        </p:nvSpPr>
        <p:spPr>
          <a:xfrm>
            <a:off x="7239000" y="3657600"/>
            <a:ext cx="4953000" cy="457200"/>
          </a:xfrm>
          <a:prstGeom prst="rect">
            <a:avLst/>
          </a:prstGeom>
          <a:solidFill>
            <a:srgbClr val="0278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t>节制：自我管控</a:t>
            </a:r>
            <a:endParaRPr lang="en-US" sz="2400" b="1" dirty="0"/>
          </a:p>
          <a:p>
            <a:pPr algn="ctr"/>
            <a:endParaRPr lang="en-US" dirty="0"/>
          </a:p>
        </p:txBody>
      </p:sp>
      <p:sp>
        <p:nvSpPr>
          <p:cNvPr id="14" name="TextBox 13">
            <a:extLst>
              <a:ext uri="{FF2B5EF4-FFF2-40B4-BE49-F238E27FC236}">
                <a16:creationId xmlns:a16="http://schemas.microsoft.com/office/drawing/2014/main" id="{5D1EFBC4-4A53-8F2C-F2F4-9F0F3539D448}"/>
              </a:ext>
            </a:extLst>
          </p:cNvPr>
          <p:cNvSpPr txBox="1"/>
          <p:nvPr/>
        </p:nvSpPr>
        <p:spPr>
          <a:xfrm>
            <a:off x="3586" y="3657600"/>
            <a:ext cx="7235414" cy="430887"/>
          </a:xfrm>
          <a:prstGeom prst="rect">
            <a:avLst/>
          </a:prstGeom>
          <a:solidFill>
            <a:schemeClr val="bg1"/>
          </a:solidFill>
          <a:ln w="28575">
            <a:solidFill>
              <a:srgbClr val="027843"/>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箴</a:t>
            </a:r>
            <a:r>
              <a:rPr lang="en-US" altLang="zh-CN" sz="2200" dirty="0">
                <a:solidFill>
                  <a:srgbClr val="7030A0"/>
                </a:solidFill>
                <a:latin typeface="KaiTi" panose="02010609060101010101" pitchFamily="49" charset="-122"/>
                <a:ea typeface="KaiTi" panose="02010609060101010101" pitchFamily="49" charset="-122"/>
              </a:rPr>
              <a:t>25:28 </a:t>
            </a:r>
            <a:r>
              <a:rPr lang="zh-CN" altLang="en-US" sz="2200" dirty="0">
                <a:solidFill>
                  <a:srgbClr val="7030A0"/>
                </a:solidFill>
                <a:latin typeface="KaiTi" panose="02010609060101010101" pitchFamily="49" charset="-122"/>
                <a:ea typeface="KaiTi" panose="02010609060101010101" pitchFamily="49" charset="-122"/>
              </a:rPr>
              <a:t>人不制伏自己的心，好像毁坏的城邑，没有墙垣</a:t>
            </a:r>
            <a:endParaRPr lang="en-US" sz="2200" dirty="0">
              <a:solidFill>
                <a:srgbClr val="7030A0"/>
              </a:solidFill>
              <a:latin typeface="KaiTi" panose="02010609060101010101" pitchFamily="49" charset="-122"/>
              <a:ea typeface="KaiTi" panose="02010609060101010101" pitchFamily="49" charset="-122"/>
            </a:endParaRPr>
          </a:p>
        </p:txBody>
      </p:sp>
      <p:sp>
        <p:nvSpPr>
          <p:cNvPr id="15" name="Rectangle 14">
            <a:extLst>
              <a:ext uri="{FF2B5EF4-FFF2-40B4-BE49-F238E27FC236}">
                <a16:creationId xmlns:a16="http://schemas.microsoft.com/office/drawing/2014/main" id="{E5C253FE-1889-FA71-AE76-8185C2141F90}"/>
              </a:ext>
            </a:extLst>
          </p:cNvPr>
          <p:cNvSpPr/>
          <p:nvPr/>
        </p:nvSpPr>
        <p:spPr>
          <a:xfrm>
            <a:off x="7543800" y="3200400"/>
            <a:ext cx="4646407" cy="457200"/>
          </a:xfrm>
          <a:prstGeom prst="rect">
            <a:avLst/>
          </a:prstGeom>
          <a:solidFill>
            <a:srgbClr val="B9CC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70C0"/>
              </a:solidFill>
            </a:endParaRPr>
          </a:p>
          <a:p>
            <a:pPr algn="ctr"/>
            <a:r>
              <a:rPr lang="zh-CN" altLang="en-US" sz="2400" b="1" dirty="0">
                <a:solidFill>
                  <a:srgbClr val="0070C0"/>
                </a:solidFill>
              </a:rPr>
              <a:t>忍耐：持守信心</a:t>
            </a:r>
            <a:endParaRPr lang="en-US" sz="2400" b="1" dirty="0">
              <a:solidFill>
                <a:srgbClr val="0070C0"/>
              </a:solidFill>
            </a:endParaRPr>
          </a:p>
          <a:p>
            <a:pPr algn="ctr"/>
            <a:endParaRPr lang="en-US" dirty="0"/>
          </a:p>
        </p:txBody>
      </p:sp>
      <p:sp>
        <p:nvSpPr>
          <p:cNvPr id="16" name="TextBox 15">
            <a:extLst>
              <a:ext uri="{FF2B5EF4-FFF2-40B4-BE49-F238E27FC236}">
                <a16:creationId xmlns:a16="http://schemas.microsoft.com/office/drawing/2014/main" id="{47231E20-B10C-8898-B86C-3361C840A93F}"/>
              </a:ext>
            </a:extLst>
          </p:cNvPr>
          <p:cNvSpPr txBox="1"/>
          <p:nvPr/>
        </p:nvSpPr>
        <p:spPr>
          <a:xfrm>
            <a:off x="0" y="3200400"/>
            <a:ext cx="7467600" cy="430887"/>
          </a:xfrm>
          <a:prstGeom prst="rect">
            <a:avLst/>
          </a:prstGeom>
          <a:solidFill>
            <a:schemeClr val="bg1"/>
          </a:solidFill>
          <a:ln w="28575">
            <a:solidFill>
              <a:srgbClr val="B9CC04"/>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罗</a:t>
            </a:r>
            <a:r>
              <a:rPr lang="en-US" altLang="zh-CN" sz="2200" dirty="0">
                <a:solidFill>
                  <a:srgbClr val="7030A0"/>
                </a:solidFill>
                <a:latin typeface="KaiTi" panose="02010609060101010101" pitchFamily="49" charset="-122"/>
                <a:ea typeface="KaiTi" panose="02010609060101010101" pitchFamily="49" charset="-122"/>
              </a:rPr>
              <a:t>5:4 </a:t>
            </a:r>
            <a:r>
              <a:rPr lang="zh-CN" altLang="en-US" sz="2200" dirty="0">
                <a:solidFill>
                  <a:srgbClr val="7030A0"/>
                </a:solidFill>
                <a:latin typeface="KaiTi" panose="02010609060101010101" pitchFamily="49" charset="-122"/>
                <a:ea typeface="KaiTi" panose="02010609060101010101" pitchFamily="49" charset="-122"/>
              </a:rPr>
              <a:t>忍耐生老练，老练生盼望</a:t>
            </a:r>
            <a:endParaRPr lang="en-US" sz="2200" dirty="0">
              <a:solidFill>
                <a:srgbClr val="7030A0"/>
              </a:solidFill>
              <a:latin typeface="KaiTi" panose="02010609060101010101" pitchFamily="49" charset="-122"/>
              <a:ea typeface="KaiTi" panose="02010609060101010101" pitchFamily="49" charset="-122"/>
            </a:endParaRPr>
          </a:p>
        </p:txBody>
      </p:sp>
      <p:sp>
        <p:nvSpPr>
          <p:cNvPr id="18" name="Rectangle 17">
            <a:extLst>
              <a:ext uri="{FF2B5EF4-FFF2-40B4-BE49-F238E27FC236}">
                <a16:creationId xmlns:a16="http://schemas.microsoft.com/office/drawing/2014/main" id="{7AA9E78D-868F-1B28-E3B1-588422209AEE}"/>
              </a:ext>
            </a:extLst>
          </p:cNvPr>
          <p:cNvSpPr/>
          <p:nvPr/>
        </p:nvSpPr>
        <p:spPr>
          <a:xfrm>
            <a:off x="7991139" y="2362200"/>
            <a:ext cx="4191000" cy="838200"/>
          </a:xfrm>
          <a:prstGeom prst="rect">
            <a:avLst/>
          </a:prstGeom>
          <a:solidFill>
            <a:srgbClr val="00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B9CC04"/>
              </a:solidFill>
            </a:endParaRPr>
          </a:p>
          <a:p>
            <a:pPr algn="ctr"/>
            <a:r>
              <a:rPr lang="zh-CN" altLang="en-US" sz="2400" b="1" dirty="0">
                <a:solidFill>
                  <a:srgbClr val="B9CC04"/>
                </a:solidFill>
              </a:rPr>
              <a:t>虔敬：尊主为大</a:t>
            </a:r>
            <a:endParaRPr lang="en-US" sz="2400" b="1" dirty="0">
              <a:solidFill>
                <a:srgbClr val="B9CC04"/>
              </a:solidFill>
            </a:endParaRPr>
          </a:p>
          <a:p>
            <a:pPr algn="ctr"/>
            <a:endParaRPr lang="en-US" dirty="0"/>
          </a:p>
        </p:txBody>
      </p:sp>
      <p:sp>
        <p:nvSpPr>
          <p:cNvPr id="19" name="TextBox 18">
            <a:extLst>
              <a:ext uri="{FF2B5EF4-FFF2-40B4-BE49-F238E27FC236}">
                <a16:creationId xmlns:a16="http://schemas.microsoft.com/office/drawing/2014/main" id="{01065EAD-FC6C-923F-0EA7-A64A23A5FFC4}"/>
              </a:ext>
            </a:extLst>
          </p:cNvPr>
          <p:cNvSpPr txBox="1"/>
          <p:nvPr/>
        </p:nvSpPr>
        <p:spPr>
          <a:xfrm>
            <a:off x="34066" y="2362200"/>
            <a:ext cx="7924800" cy="769441"/>
          </a:xfrm>
          <a:prstGeom prst="rect">
            <a:avLst/>
          </a:prstGeom>
          <a:solidFill>
            <a:schemeClr val="bg1"/>
          </a:solidFill>
          <a:ln w="28575">
            <a:solidFill>
              <a:srgbClr val="002A13"/>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提前</a:t>
            </a:r>
            <a:r>
              <a:rPr lang="en-US" altLang="zh-CN" sz="2200" dirty="0">
                <a:solidFill>
                  <a:srgbClr val="7030A0"/>
                </a:solidFill>
                <a:latin typeface="KaiTi" panose="02010609060101010101" pitchFamily="49" charset="-122"/>
                <a:ea typeface="KaiTi" panose="02010609060101010101" pitchFamily="49" charset="-122"/>
              </a:rPr>
              <a:t>4:8 </a:t>
            </a:r>
            <a:r>
              <a:rPr lang="zh-CN" altLang="en-US" sz="2200" dirty="0">
                <a:solidFill>
                  <a:srgbClr val="7030A0"/>
                </a:solidFill>
                <a:latin typeface="KaiTi" panose="02010609060101010101" pitchFamily="49" charset="-122"/>
                <a:ea typeface="KaiTi" panose="02010609060101010101" pitchFamily="49" charset="-122"/>
              </a:rPr>
              <a:t>操练身体，益处还少；惟独敬虔，凡事都有益处，因有今生和来生的应许。</a:t>
            </a:r>
            <a:endParaRPr lang="en-US" sz="2200" dirty="0">
              <a:solidFill>
                <a:srgbClr val="7030A0"/>
              </a:solidFill>
              <a:latin typeface="KaiTi" panose="02010609060101010101" pitchFamily="49" charset="-122"/>
              <a:ea typeface="KaiTi" panose="02010609060101010101" pitchFamily="49" charset="-122"/>
            </a:endParaRPr>
          </a:p>
        </p:txBody>
      </p:sp>
      <p:sp>
        <p:nvSpPr>
          <p:cNvPr id="21" name="TextBox 20">
            <a:extLst>
              <a:ext uri="{FF2B5EF4-FFF2-40B4-BE49-F238E27FC236}">
                <a16:creationId xmlns:a16="http://schemas.microsoft.com/office/drawing/2014/main" id="{72BF825A-524B-9511-2C67-4DC96E4F96A8}"/>
              </a:ext>
            </a:extLst>
          </p:cNvPr>
          <p:cNvSpPr txBox="1"/>
          <p:nvPr/>
        </p:nvSpPr>
        <p:spPr>
          <a:xfrm>
            <a:off x="533400" y="152400"/>
            <a:ext cx="11582400" cy="1323439"/>
          </a:xfrm>
          <a:prstGeom prst="rect">
            <a:avLst/>
          </a:prstGeom>
          <a:noFill/>
        </p:spPr>
        <p:txBody>
          <a:bodyPr wrap="square" rtlCol="0">
            <a:spAutoFit/>
          </a:bodyPr>
          <a:lstStyle/>
          <a:p>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二、</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生命的成长：生命成长八进阶</a:t>
            </a:r>
            <a:endParaRPr lang="en-US" altLang="zh-CN" sz="4000" dirty="0"/>
          </a:p>
          <a:p>
            <a:r>
              <a:rPr lang="en-US" altLang="zh-CN" sz="40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Growth in Life: Eight Stairs of Life Growth</a:t>
            </a:r>
          </a:p>
        </p:txBody>
      </p:sp>
    </p:spTree>
    <p:extLst>
      <p:ext uri="{BB962C8B-B14F-4D97-AF65-F5344CB8AC3E}">
        <p14:creationId xmlns:p14="http://schemas.microsoft.com/office/powerpoint/2010/main" val="3750795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FEA62677-3B8F-2D34-5A1F-F117C90FB1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9C3DE4-500F-7ED9-C8B5-E47BE22FC881}"/>
              </a:ext>
            </a:extLst>
          </p:cNvPr>
          <p:cNvSpPr>
            <a:spLocks noGrp="1"/>
          </p:cNvSpPr>
          <p:nvPr>
            <p:ph idx="1"/>
          </p:nvPr>
        </p:nvSpPr>
        <p:spPr>
          <a:xfrm>
            <a:off x="0" y="0"/>
            <a:ext cx="121920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B97CA318-4A2A-C668-856E-CCCCEE8722F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A4374D2E-67EF-96F5-BFF3-6D9819BC557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FCD002E6-E226-D3CC-A7DB-82C50E53281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8942091B-44BF-7DA6-CB88-22D40C801E22}"/>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66A01604-4934-E4F8-342E-D5FDE82AC6B9}"/>
              </a:ext>
            </a:extLst>
          </p:cNvPr>
          <p:cNvSpPr/>
          <p:nvPr/>
        </p:nvSpPr>
        <p:spPr>
          <a:xfrm>
            <a:off x="5257800" y="5791200"/>
            <a:ext cx="6934200" cy="4572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00"/>
              </a:solidFill>
            </a:endParaRPr>
          </a:p>
          <a:p>
            <a:pPr algn="ctr"/>
            <a:r>
              <a:rPr lang="zh-CN" altLang="en-US" sz="2400" b="1" dirty="0">
                <a:solidFill>
                  <a:srgbClr val="FFFF00"/>
                </a:solidFill>
              </a:rPr>
              <a:t>信心：生命根基</a:t>
            </a:r>
            <a:endParaRPr lang="en-US" sz="2400" b="1" dirty="0">
              <a:solidFill>
                <a:srgbClr val="FFFF00"/>
              </a:solidFill>
            </a:endParaRPr>
          </a:p>
          <a:p>
            <a:pPr algn="ctr"/>
            <a:endParaRPr lang="en-US" dirty="0"/>
          </a:p>
        </p:txBody>
      </p:sp>
      <p:sp>
        <p:nvSpPr>
          <p:cNvPr id="4" name="TextBox 3">
            <a:extLst>
              <a:ext uri="{FF2B5EF4-FFF2-40B4-BE49-F238E27FC236}">
                <a16:creationId xmlns:a16="http://schemas.microsoft.com/office/drawing/2014/main" id="{3851416F-25DF-EAAD-7041-5D9893DC8803}"/>
              </a:ext>
            </a:extLst>
          </p:cNvPr>
          <p:cNvSpPr txBox="1"/>
          <p:nvPr/>
        </p:nvSpPr>
        <p:spPr>
          <a:xfrm>
            <a:off x="0" y="5791200"/>
            <a:ext cx="5257800" cy="461665"/>
          </a:xfrm>
          <a:prstGeom prst="rect">
            <a:avLst/>
          </a:prstGeom>
          <a:solidFill>
            <a:schemeClr val="bg1"/>
          </a:solidFill>
          <a:ln w="28575">
            <a:solidFill>
              <a:srgbClr val="FF0000"/>
            </a:solidFill>
          </a:ln>
        </p:spPr>
        <p:txBody>
          <a:bodyPr wrap="square" rtlCol="0">
            <a:spAutoFit/>
          </a:bodyPr>
          <a:lstStyle/>
          <a:p>
            <a:r>
              <a:rPr lang="zh-CN" altLang="en-US" sz="2400" dirty="0">
                <a:solidFill>
                  <a:srgbClr val="7030A0"/>
                </a:solidFill>
                <a:latin typeface="KaiTi" panose="02010609060101010101" pitchFamily="49" charset="-122"/>
                <a:ea typeface="KaiTi" panose="02010609060101010101" pitchFamily="49" charset="-122"/>
              </a:rPr>
              <a:t>弗</a:t>
            </a:r>
            <a:r>
              <a:rPr lang="en-US" altLang="zh-CN" sz="2400" dirty="0">
                <a:solidFill>
                  <a:srgbClr val="7030A0"/>
                </a:solidFill>
                <a:latin typeface="KaiTi" panose="02010609060101010101" pitchFamily="49" charset="-122"/>
                <a:ea typeface="KaiTi" panose="02010609060101010101" pitchFamily="49" charset="-122"/>
              </a:rPr>
              <a:t>2:8a </a:t>
            </a:r>
            <a:r>
              <a:rPr lang="zh-CN" altLang="en-US" sz="2400" dirty="0">
                <a:solidFill>
                  <a:srgbClr val="7030A0"/>
                </a:solidFill>
                <a:latin typeface="KaiTi" panose="02010609060101010101" pitchFamily="49" charset="-122"/>
                <a:ea typeface="KaiTi" panose="02010609060101010101" pitchFamily="49" charset="-122"/>
              </a:rPr>
              <a:t>你们得救是本乎恩，也因着信；</a:t>
            </a:r>
            <a:endParaRPr lang="en-US" sz="2400" dirty="0">
              <a:solidFill>
                <a:srgbClr val="7030A0"/>
              </a:solidFill>
              <a:latin typeface="KaiTi" panose="02010609060101010101" pitchFamily="49" charset="-122"/>
              <a:ea typeface="KaiTi" panose="02010609060101010101" pitchFamily="49" charset="-122"/>
            </a:endParaRPr>
          </a:p>
        </p:txBody>
      </p:sp>
      <p:sp>
        <p:nvSpPr>
          <p:cNvPr id="8" name="Rectangle 7">
            <a:extLst>
              <a:ext uri="{FF2B5EF4-FFF2-40B4-BE49-F238E27FC236}">
                <a16:creationId xmlns:a16="http://schemas.microsoft.com/office/drawing/2014/main" id="{58B1C423-9B18-EECB-F250-94B8364F6D21}"/>
              </a:ext>
            </a:extLst>
          </p:cNvPr>
          <p:cNvSpPr/>
          <p:nvPr/>
        </p:nvSpPr>
        <p:spPr>
          <a:xfrm>
            <a:off x="6019800" y="4953000"/>
            <a:ext cx="6172200" cy="8382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05D0"/>
              </a:solidFill>
            </a:endParaRPr>
          </a:p>
          <a:p>
            <a:pPr algn="ctr"/>
            <a:r>
              <a:rPr lang="zh-CN" altLang="en-US" sz="2400" b="1" dirty="0">
                <a:solidFill>
                  <a:srgbClr val="0005D0"/>
                </a:solidFill>
              </a:rPr>
              <a:t>德行：行为品格</a:t>
            </a:r>
            <a:endParaRPr lang="en-US" sz="2400" b="1" dirty="0">
              <a:solidFill>
                <a:srgbClr val="0005D0"/>
              </a:solidFill>
            </a:endParaRPr>
          </a:p>
          <a:p>
            <a:pPr algn="ctr"/>
            <a:endParaRPr lang="en-US" dirty="0"/>
          </a:p>
        </p:txBody>
      </p:sp>
      <p:sp>
        <p:nvSpPr>
          <p:cNvPr id="10" name="TextBox 9">
            <a:extLst>
              <a:ext uri="{FF2B5EF4-FFF2-40B4-BE49-F238E27FC236}">
                <a16:creationId xmlns:a16="http://schemas.microsoft.com/office/drawing/2014/main" id="{F35DE42B-FD1C-3D15-8AED-0F8F5D290BD0}"/>
              </a:ext>
            </a:extLst>
          </p:cNvPr>
          <p:cNvSpPr txBox="1"/>
          <p:nvPr/>
        </p:nvSpPr>
        <p:spPr>
          <a:xfrm>
            <a:off x="16136" y="4953000"/>
            <a:ext cx="5943600" cy="769441"/>
          </a:xfrm>
          <a:prstGeom prst="rect">
            <a:avLst/>
          </a:prstGeom>
          <a:solidFill>
            <a:schemeClr val="bg1"/>
          </a:solidFill>
          <a:ln w="28575">
            <a:solidFill>
              <a:srgbClr val="FFC0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太</a:t>
            </a:r>
            <a:r>
              <a:rPr lang="en-US" altLang="zh-CN" sz="2200" dirty="0">
                <a:solidFill>
                  <a:srgbClr val="7030A0"/>
                </a:solidFill>
                <a:latin typeface="KaiTi" panose="02010609060101010101" pitchFamily="49" charset="-122"/>
                <a:ea typeface="KaiTi" panose="02010609060101010101" pitchFamily="49" charset="-122"/>
              </a:rPr>
              <a:t>5:14a,16a</a:t>
            </a:r>
            <a:r>
              <a:rPr lang="zh-CN" altLang="en-US" sz="2200" dirty="0">
                <a:solidFill>
                  <a:srgbClr val="7030A0"/>
                </a:solidFill>
                <a:latin typeface="KaiTi" panose="02010609060101010101" pitchFamily="49" charset="-122"/>
                <a:ea typeface="KaiTi" panose="02010609060101010101" pitchFamily="49" charset="-122"/>
              </a:rPr>
              <a:t>你们是世界的光</a:t>
            </a:r>
            <a:r>
              <a:rPr lang="en-US" altLang="zh-CN" sz="2200" dirty="0">
                <a:solidFill>
                  <a:srgbClr val="7030A0"/>
                </a:solidFill>
                <a:latin typeface="KaiTi" panose="02010609060101010101" pitchFamily="49" charset="-122"/>
                <a:ea typeface="KaiTi" panose="02010609060101010101" pitchFamily="49" charset="-122"/>
              </a:rPr>
              <a:t>…</a:t>
            </a:r>
            <a:r>
              <a:rPr lang="zh-CN" altLang="en-US" sz="2200" dirty="0">
                <a:solidFill>
                  <a:srgbClr val="7030A0"/>
                </a:solidFill>
                <a:latin typeface="KaiTi" panose="02010609060101010101" pitchFamily="49" charset="-122"/>
                <a:ea typeface="KaiTi" panose="02010609060101010101" pitchFamily="49" charset="-122"/>
              </a:rPr>
              <a:t>叫他们看见你们的好行为。便将荣耀归给在天上的父。</a:t>
            </a:r>
            <a:endParaRPr lang="en-US" sz="2200" dirty="0">
              <a:solidFill>
                <a:srgbClr val="7030A0"/>
              </a:solidFill>
              <a:latin typeface="KaiTi" panose="02010609060101010101" pitchFamily="49" charset="-122"/>
              <a:ea typeface="KaiTi" panose="02010609060101010101" pitchFamily="49" charset="-122"/>
            </a:endParaRPr>
          </a:p>
        </p:txBody>
      </p:sp>
      <p:sp>
        <p:nvSpPr>
          <p:cNvPr id="11" name="Rectangle 10">
            <a:extLst>
              <a:ext uri="{FF2B5EF4-FFF2-40B4-BE49-F238E27FC236}">
                <a16:creationId xmlns:a16="http://schemas.microsoft.com/office/drawing/2014/main" id="{CCC4ABA8-B5BF-164E-5A6A-D5E2CE5F9B92}"/>
              </a:ext>
            </a:extLst>
          </p:cNvPr>
          <p:cNvSpPr/>
          <p:nvPr/>
        </p:nvSpPr>
        <p:spPr>
          <a:xfrm>
            <a:off x="6705600" y="4114800"/>
            <a:ext cx="5486400" cy="8382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C00000"/>
              </a:solidFill>
            </a:endParaRPr>
          </a:p>
          <a:p>
            <a:pPr algn="ctr"/>
            <a:r>
              <a:rPr lang="zh-CN" altLang="en-US" sz="2400" b="1" dirty="0">
                <a:solidFill>
                  <a:srgbClr val="C00000"/>
                </a:solidFill>
              </a:rPr>
              <a:t>知识：正确理解</a:t>
            </a:r>
            <a:endParaRPr lang="en-US" sz="2400" b="1" dirty="0">
              <a:solidFill>
                <a:srgbClr val="C00000"/>
              </a:solidFill>
            </a:endParaRPr>
          </a:p>
          <a:p>
            <a:pPr algn="ctr"/>
            <a:endParaRPr lang="en-US" dirty="0"/>
          </a:p>
        </p:txBody>
      </p:sp>
      <p:sp>
        <p:nvSpPr>
          <p:cNvPr id="12" name="TextBox 11">
            <a:extLst>
              <a:ext uri="{FF2B5EF4-FFF2-40B4-BE49-F238E27FC236}">
                <a16:creationId xmlns:a16="http://schemas.microsoft.com/office/drawing/2014/main" id="{9273E77A-F8C6-499A-09E6-CAD4477612A6}"/>
              </a:ext>
            </a:extLst>
          </p:cNvPr>
          <p:cNvSpPr txBox="1"/>
          <p:nvPr/>
        </p:nvSpPr>
        <p:spPr>
          <a:xfrm>
            <a:off x="0" y="4114800"/>
            <a:ext cx="6629400" cy="769441"/>
          </a:xfrm>
          <a:prstGeom prst="rect">
            <a:avLst/>
          </a:prstGeom>
          <a:solidFill>
            <a:schemeClr val="bg1"/>
          </a:solidFill>
          <a:ln w="28575">
            <a:solidFill>
              <a:srgbClr val="FFFF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彼后</a:t>
            </a:r>
            <a:r>
              <a:rPr lang="en-US" altLang="zh-CN" sz="2200" dirty="0">
                <a:solidFill>
                  <a:srgbClr val="7030A0"/>
                </a:solidFill>
                <a:latin typeface="KaiTi" panose="02010609060101010101" pitchFamily="49" charset="-122"/>
                <a:ea typeface="KaiTi" panose="02010609060101010101" pitchFamily="49" charset="-122"/>
              </a:rPr>
              <a:t>3:18a</a:t>
            </a:r>
            <a:r>
              <a:rPr lang="zh-CN" altLang="en-US" sz="2200" dirty="0">
                <a:solidFill>
                  <a:srgbClr val="7030A0"/>
                </a:solidFill>
                <a:latin typeface="KaiTi" panose="02010609060101010101" pitchFamily="49" charset="-122"/>
                <a:ea typeface="KaiTi" panose="02010609060101010101" pitchFamily="49" charset="-122"/>
              </a:rPr>
              <a:t>你们却要在我们主救主耶稣基督的恩典和知识上长进。</a:t>
            </a:r>
            <a:endParaRPr lang="en-US" sz="2200" dirty="0">
              <a:solidFill>
                <a:srgbClr val="7030A0"/>
              </a:solidFill>
              <a:latin typeface="KaiTi" panose="02010609060101010101" pitchFamily="49" charset="-122"/>
              <a:ea typeface="KaiTi" panose="02010609060101010101" pitchFamily="49" charset="-122"/>
            </a:endParaRPr>
          </a:p>
        </p:txBody>
      </p:sp>
      <p:sp>
        <p:nvSpPr>
          <p:cNvPr id="13" name="Rectangle 12">
            <a:extLst>
              <a:ext uri="{FF2B5EF4-FFF2-40B4-BE49-F238E27FC236}">
                <a16:creationId xmlns:a16="http://schemas.microsoft.com/office/drawing/2014/main" id="{E4F39FBD-1355-E8CE-B322-BFED35194617}"/>
              </a:ext>
            </a:extLst>
          </p:cNvPr>
          <p:cNvSpPr/>
          <p:nvPr/>
        </p:nvSpPr>
        <p:spPr>
          <a:xfrm>
            <a:off x="7239000" y="3657600"/>
            <a:ext cx="4953000" cy="457200"/>
          </a:xfrm>
          <a:prstGeom prst="rect">
            <a:avLst/>
          </a:prstGeom>
          <a:solidFill>
            <a:srgbClr val="0278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t>节制：自我管控</a:t>
            </a:r>
            <a:endParaRPr lang="en-US" sz="2400" b="1" dirty="0"/>
          </a:p>
          <a:p>
            <a:pPr algn="ctr"/>
            <a:endParaRPr lang="en-US" dirty="0"/>
          </a:p>
        </p:txBody>
      </p:sp>
      <p:sp>
        <p:nvSpPr>
          <p:cNvPr id="14" name="TextBox 13">
            <a:extLst>
              <a:ext uri="{FF2B5EF4-FFF2-40B4-BE49-F238E27FC236}">
                <a16:creationId xmlns:a16="http://schemas.microsoft.com/office/drawing/2014/main" id="{7AC3DF36-8B67-D10F-3B62-1F1D05FB4890}"/>
              </a:ext>
            </a:extLst>
          </p:cNvPr>
          <p:cNvSpPr txBox="1"/>
          <p:nvPr/>
        </p:nvSpPr>
        <p:spPr>
          <a:xfrm>
            <a:off x="3586" y="3657600"/>
            <a:ext cx="7235414" cy="430887"/>
          </a:xfrm>
          <a:prstGeom prst="rect">
            <a:avLst/>
          </a:prstGeom>
          <a:solidFill>
            <a:schemeClr val="bg1"/>
          </a:solidFill>
          <a:ln w="28575">
            <a:solidFill>
              <a:srgbClr val="027843"/>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箴</a:t>
            </a:r>
            <a:r>
              <a:rPr lang="en-US" altLang="zh-CN" sz="2200" dirty="0">
                <a:solidFill>
                  <a:srgbClr val="7030A0"/>
                </a:solidFill>
                <a:latin typeface="KaiTi" panose="02010609060101010101" pitchFamily="49" charset="-122"/>
                <a:ea typeface="KaiTi" panose="02010609060101010101" pitchFamily="49" charset="-122"/>
              </a:rPr>
              <a:t>25:28 </a:t>
            </a:r>
            <a:r>
              <a:rPr lang="zh-CN" altLang="en-US" sz="2200" dirty="0">
                <a:solidFill>
                  <a:srgbClr val="7030A0"/>
                </a:solidFill>
                <a:latin typeface="KaiTi" panose="02010609060101010101" pitchFamily="49" charset="-122"/>
                <a:ea typeface="KaiTi" panose="02010609060101010101" pitchFamily="49" charset="-122"/>
              </a:rPr>
              <a:t>人不制伏自己的心，好像毁坏的城邑，没有墙垣</a:t>
            </a:r>
            <a:endParaRPr lang="en-US" sz="2200" dirty="0">
              <a:solidFill>
                <a:srgbClr val="7030A0"/>
              </a:solidFill>
              <a:latin typeface="KaiTi" panose="02010609060101010101" pitchFamily="49" charset="-122"/>
              <a:ea typeface="KaiTi" panose="02010609060101010101" pitchFamily="49" charset="-122"/>
            </a:endParaRPr>
          </a:p>
        </p:txBody>
      </p:sp>
      <p:sp>
        <p:nvSpPr>
          <p:cNvPr id="15" name="Rectangle 14">
            <a:extLst>
              <a:ext uri="{FF2B5EF4-FFF2-40B4-BE49-F238E27FC236}">
                <a16:creationId xmlns:a16="http://schemas.microsoft.com/office/drawing/2014/main" id="{BFD8AE5C-8A30-7B2D-4FCC-A712266CD8F5}"/>
              </a:ext>
            </a:extLst>
          </p:cNvPr>
          <p:cNvSpPr/>
          <p:nvPr/>
        </p:nvSpPr>
        <p:spPr>
          <a:xfrm>
            <a:off x="7543800" y="3200400"/>
            <a:ext cx="4646407" cy="457200"/>
          </a:xfrm>
          <a:prstGeom prst="rect">
            <a:avLst/>
          </a:prstGeom>
          <a:solidFill>
            <a:srgbClr val="B9CC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70C0"/>
              </a:solidFill>
            </a:endParaRPr>
          </a:p>
          <a:p>
            <a:pPr algn="ctr"/>
            <a:r>
              <a:rPr lang="zh-CN" altLang="en-US" sz="2400" b="1" dirty="0">
                <a:solidFill>
                  <a:srgbClr val="0070C0"/>
                </a:solidFill>
              </a:rPr>
              <a:t>忍耐：持守信心</a:t>
            </a:r>
            <a:endParaRPr lang="en-US" sz="2400" b="1" dirty="0">
              <a:solidFill>
                <a:srgbClr val="0070C0"/>
              </a:solidFill>
            </a:endParaRPr>
          </a:p>
          <a:p>
            <a:pPr algn="ctr"/>
            <a:endParaRPr lang="en-US" dirty="0"/>
          </a:p>
        </p:txBody>
      </p:sp>
      <p:sp>
        <p:nvSpPr>
          <p:cNvPr id="16" name="TextBox 15">
            <a:extLst>
              <a:ext uri="{FF2B5EF4-FFF2-40B4-BE49-F238E27FC236}">
                <a16:creationId xmlns:a16="http://schemas.microsoft.com/office/drawing/2014/main" id="{B52F928F-885A-4495-A718-763028968D91}"/>
              </a:ext>
            </a:extLst>
          </p:cNvPr>
          <p:cNvSpPr txBox="1"/>
          <p:nvPr/>
        </p:nvSpPr>
        <p:spPr>
          <a:xfrm>
            <a:off x="0" y="3200400"/>
            <a:ext cx="7467600" cy="430887"/>
          </a:xfrm>
          <a:prstGeom prst="rect">
            <a:avLst/>
          </a:prstGeom>
          <a:solidFill>
            <a:schemeClr val="bg1"/>
          </a:solidFill>
          <a:ln w="28575">
            <a:solidFill>
              <a:srgbClr val="B9CC04"/>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罗</a:t>
            </a:r>
            <a:r>
              <a:rPr lang="en-US" altLang="zh-CN" sz="2200" dirty="0">
                <a:solidFill>
                  <a:srgbClr val="7030A0"/>
                </a:solidFill>
                <a:latin typeface="KaiTi" panose="02010609060101010101" pitchFamily="49" charset="-122"/>
                <a:ea typeface="KaiTi" panose="02010609060101010101" pitchFamily="49" charset="-122"/>
              </a:rPr>
              <a:t>5:4 </a:t>
            </a:r>
            <a:r>
              <a:rPr lang="zh-CN" altLang="en-US" sz="2200" dirty="0">
                <a:solidFill>
                  <a:srgbClr val="7030A0"/>
                </a:solidFill>
                <a:latin typeface="KaiTi" panose="02010609060101010101" pitchFamily="49" charset="-122"/>
                <a:ea typeface="KaiTi" panose="02010609060101010101" pitchFamily="49" charset="-122"/>
              </a:rPr>
              <a:t>忍耐生老练，老练生盼望</a:t>
            </a:r>
            <a:endParaRPr lang="en-US" sz="2200" dirty="0">
              <a:solidFill>
                <a:srgbClr val="7030A0"/>
              </a:solidFill>
              <a:latin typeface="KaiTi" panose="02010609060101010101" pitchFamily="49" charset="-122"/>
              <a:ea typeface="KaiTi" panose="02010609060101010101" pitchFamily="49" charset="-122"/>
            </a:endParaRPr>
          </a:p>
        </p:txBody>
      </p:sp>
      <p:sp>
        <p:nvSpPr>
          <p:cNvPr id="18" name="Rectangle 17">
            <a:extLst>
              <a:ext uri="{FF2B5EF4-FFF2-40B4-BE49-F238E27FC236}">
                <a16:creationId xmlns:a16="http://schemas.microsoft.com/office/drawing/2014/main" id="{6C74F923-8475-B5B1-2B63-07F0AC220E3C}"/>
              </a:ext>
            </a:extLst>
          </p:cNvPr>
          <p:cNvSpPr/>
          <p:nvPr/>
        </p:nvSpPr>
        <p:spPr>
          <a:xfrm>
            <a:off x="7991139" y="2438400"/>
            <a:ext cx="4191000" cy="762000"/>
          </a:xfrm>
          <a:prstGeom prst="rect">
            <a:avLst/>
          </a:prstGeom>
          <a:solidFill>
            <a:srgbClr val="00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B9CC04"/>
              </a:solidFill>
            </a:endParaRPr>
          </a:p>
          <a:p>
            <a:pPr algn="ctr"/>
            <a:r>
              <a:rPr lang="zh-CN" altLang="en-US" sz="2400" b="1" dirty="0">
                <a:solidFill>
                  <a:srgbClr val="B9CC04"/>
                </a:solidFill>
              </a:rPr>
              <a:t>虔敬：尊主为大</a:t>
            </a:r>
            <a:endParaRPr lang="en-US" sz="2400" b="1" dirty="0">
              <a:solidFill>
                <a:srgbClr val="B9CC04"/>
              </a:solidFill>
            </a:endParaRPr>
          </a:p>
          <a:p>
            <a:pPr algn="ctr"/>
            <a:endParaRPr lang="en-US" dirty="0"/>
          </a:p>
        </p:txBody>
      </p:sp>
      <p:sp>
        <p:nvSpPr>
          <p:cNvPr id="19" name="TextBox 18">
            <a:extLst>
              <a:ext uri="{FF2B5EF4-FFF2-40B4-BE49-F238E27FC236}">
                <a16:creationId xmlns:a16="http://schemas.microsoft.com/office/drawing/2014/main" id="{E925F74A-6CCB-55AA-76FD-03C15F083F2E}"/>
              </a:ext>
            </a:extLst>
          </p:cNvPr>
          <p:cNvSpPr txBox="1"/>
          <p:nvPr/>
        </p:nvSpPr>
        <p:spPr>
          <a:xfrm>
            <a:off x="0" y="2438400"/>
            <a:ext cx="8001000" cy="769441"/>
          </a:xfrm>
          <a:prstGeom prst="rect">
            <a:avLst/>
          </a:prstGeom>
          <a:solidFill>
            <a:schemeClr val="bg1"/>
          </a:solidFill>
          <a:ln w="28575">
            <a:solidFill>
              <a:srgbClr val="002A13"/>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提前</a:t>
            </a:r>
            <a:r>
              <a:rPr lang="en-US" altLang="zh-CN" sz="2200" dirty="0">
                <a:solidFill>
                  <a:srgbClr val="7030A0"/>
                </a:solidFill>
                <a:latin typeface="KaiTi" panose="02010609060101010101" pitchFamily="49" charset="-122"/>
                <a:ea typeface="KaiTi" panose="02010609060101010101" pitchFamily="49" charset="-122"/>
              </a:rPr>
              <a:t>4:8 </a:t>
            </a:r>
            <a:r>
              <a:rPr lang="zh-CN" altLang="en-US" sz="2200" dirty="0">
                <a:solidFill>
                  <a:srgbClr val="7030A0"/>
                </a:solidFill>
                <a:latin typeface="KaiTi" panose="02010609060101010101" pitchFamily="49" charset="-122"/>
                <a:ea typeface="KaiTi" panose="02010609060101010101" pitchFamily="49" charset="-122"/>
              </a:rPr>
              <a:t>操练身体，益处还少；惟独敬虔，凡事都有益处，因有今生和来生的应许。</a:t>
            </a:r>
            <a:endParaRPr lang="en-US" sz="2200" dirty="0">
              <a:solidFill>
                <a:srgbClr val="7030A0"/>
              </a:solidFill>
              <a:latin typeface="KaiTi" panose="02010609060101010101" pitchFamily="49" charset="-122"/>
              <a:ea typeface="KaiTi" panose="02010609060101010101" pitchFamily="49" charset="-122"/>
            </a:endParaRPr>
          </a:p>
        </p:txBody>
      </p:sp>
      <p:sp>
        <p:nvSpPr>
          <p:cNvPr id="20" name="Rectangle 19">
            <a:extLst>
              <a:ext uri="{FF2B5EF4-FFF2-40B4-BE49-F238E27FC236}">
                <a16:creationId xmlns:a16="http://schemas.microsoft.com/office/drawing/2014/main" id="{CBC99882-EE17-9558-3F64-167DBF9CF8DC}"/>
              </a:ext>
            </a:extLst>
          </p:cNvPr>
          <p:cNvSpPr/>
          <p:nvPr/>
        </p:nvSpPr>
        <p:spPr>
          <a:xfrm>
            <a:off x="8610600" y="1905000"/>
            <a:ext cx="3581400" cy="53340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C000"/>
              </a:solidFill>
            </a:endParaRPr>
          </a:p>
          <a:p>
            <a:pPr algn="ctr"/>
            <a:r>
              <a:rPr lang="zh-CN" altLang="en-US" sz="2400" b="1" dirty="0">
                <a:solidFill>
                  <a:srgbClr val="FFC000"/>
                </a:solidFill>
              </a:rPr>
              <a:t>爱弟兄：肢体连接</a:t>
            </a:r>
            <a:endParaRPr lang="en-US" sz="2400" b="1" dirty="0">
              <a:solidFill>
                <a:srgbClr val="FFC000"/>
              </a:solidFill>
            </a:endParaRPr>
          </a:p>
          <a:p>
            <a:pPr algn="ctr"/>
            <a:endParaRPr lang="en-US" dirty="0"/>
          </a:p>
        </p:txBody>
      </p:sp>
      <p:sp>
        <p:nvSpPr>
          <p:cNvPr id="21" name="TextBox 20">
            <a:extLst>
              <a:ext uri="{FF2B5EF4-FFF2-40B4-BE49-F238E27FC236}">
                <a16:creationId xmlns:a16="http://schemas.microsoft.com/office/drawing/2014/main" id="{69FAC388-50FC-8ED5-E624-C09FB9E2A8C1}"/>
              </a:ext>
            </a:extLst>
          </p:cNvPr>
          <p:cNvSpPr txBox="1"/>
          <p:nvPr/>
        </p:nvSpPr>
        <p:spPr>
          <a:xfrm>
            <a:off x="24205" y="1981200"/>
            <a:ext cx="8534400" cy="430887"/>
          </a:xfrm>
          <a:prstGeom prst="rect">
            <a:avLst/>
          </a:prstGeom>
          <a:solidFill>
            <a:schemeClr val="bg1"/>
          </a:solidFill>
          <a:ln w="28575">
            <a:solidFill>
              <a:srgbClr val="7030A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约一</a:t>
            </a:r>
            <a:r>
              <a:rPr lang="en-US" altLang="zh-CN" sz="2200" dirty="0">
                <a:solidFill>
                  <a:srgbClr val="7030A0"/>
                </a:solidFill>
                <a:latin typeface="KaiTi" panose="02010609060101010101" pitchFamily="49" charset="-122"/>
                <a:ea typeface="KaiTi" panose="02010609060101010101" pitchFamily="49" charset="-122"/>
              </a:rPr>
              <a:t>2:10 </a:t>
            </a:r>
            <a:r>
              <a:rPr lang="zh-CN" altLang="en-US" sz="2200" dirty="0">
                <a:solidFill>
                  <a:srgbClr val="7030A0"/>
                </a:solidFill>
                <a:latin typeface="KaiTi" panose="02010609060101010101" pitchFamily="49" charset="-122"/>
                <a:ea typeface="KaiTi" panose="02010609060101010101" pitchFamily="49" charset="-122"/>
              </a:rPr>
              <a:t>爱弟兄的，就是住在光明中，在他并没有绊跌的缘由。</a:t>
            </a:r>
            <a:endParaRPr lang="en-US" sz="2200" dirty="0">
              <a:solidFill>
                <a:srgbClr val="7030A0"/>
              </a:solidFill>
              <a:latin typeface="KaiTi" panose="02010609060101010101" pitchFamily="49" charset="-122"/>
              <a:ea typeface="KaiTi" panose="02010609060101010101" pitchFamily="49" charset="-122"/>
            </a:endParaRPr>
          </a:p>
        </p:txBody>
      </p:sp>
      <p:sp>
        <p:nvSpPr>
          <p:cNvPr id="23" name="TextBox 22">
            <a:extLst>
              <a:ext uri="{FF2B5EF4-FFF2-40B4-BE49-F238E27FC236}">
                <a16:creationId xmlns:a16="http://schemas.microsoft.com/office/drawing/2014/main" id="{A4C99A99-0DEF-2D29-1A6B-E789A6545498}"/>
              </a:ext>
            </a:extLst>
          </p:cNvPr>
          <p:cNvSpPr txBox="1"/>
          <p:nvPr/>
        </p:nvSpPr>
        <p:spPr>
          <a:xfrm>
            <a:off x="304800" y="152400"/>
            <a:ext cx="11582400" cy="1323439"/>
          </a:xfrm>
          <a:prstGeom prst="rect">
            <a:avLst/>
          </a:prstGeom>
          <a:noFill/>
        </p:spPr>
        <p:txBody>
          <a:bodyPr wrap="square" rtlCol="0">
            <a:spAutoFit/>
          </a:bodyPr>
          <a:lstStyle/>
          <a:p>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二、</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生命的成长：生命成长八进阶</a:t>
            </a:r>
            <a:endParaRPr lang="en-US" altLang="zh-CN" sz="4000" dirty="0"/>
          </a:p>
          <a:p>
            <a:r>
              <a:rPr lang="en-US" altLang="zh-CN" sz="40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Growth in Life: Eight Stairs of Life Growth</a:t>
            </a:r>
          </a:p>
        </p:txBody>
      </p:sp>
    </p:spTree>
    <p:extLst>
      <p:ext uri="{BB962C8B-B14F-4D97-AF65-F5344CB8AC3E}">
        <p14:creationId xmlns:p14="http://schemas.microsoft.com/office/powerpoint/2010/main" val="234229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5085A2FC-8313-4C07-A9F7-24827C737EE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201BD7-6AA8-0E12-2E1C-775932976D52}"/>
              </a:ext>
            </a:extLst>
          </p:cNvPr>
          <p:cNvSpPr>
            <a:spLocks noGrp="1"/>
          </p:cNvSpPr>
          <p:nvPr>
            <p:ph idx="1"/>
          </p:nvPr>
        </p:nvSpPr>
        <p:spPr>
          <a:xfrm>
            <a:off x="0" y="0"/>
            <a:ext cx="121920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860D735C-EF59-64B0-1867-5A667CD15D5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028BD3D-1973-CA40-DEAD-C65254D56FA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4E0D2CE8-581B-74C8-9C74-89751116966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ED952542-9EC5-7DF2-71D6-A9ACB3C9859A}"/>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DD05498E-3E15-D0BA-107A-F63D21FFBF4D}"/>
              </a:ext>
            </a:extLst>
          </p:cNvPr>
          <p:cNvSpPr/>
          <p:nvPr/>
        </p:nvSpPr>
        <p:spPr>
          <a:xfrm>
            <a:off x="5257800" y="5791200"/>
            <a:ext cx="6934200" cy="4572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00"/>
              </a:solidFill>
            </a:endParaRPr>
          </a:p>
          <a:p>
            <a:pPr algn="ctr"/>
            <a:r>
              <a:rPr lang="zh-CN" altLang="en-US" sz="2400" b="1" dirty="0">
                <a:solidFill>
                  <a:srgbClr val="FFFF00"/>
                </a:solidFill>
              </a:rPr>
              <a:t>信心：生命根基</a:t>
            </a:r>
            <a:endParaRPr lang="en-US" sz="2400" b="1" dirty="0">
              <a:solidFill>
                <a:srgbClr val="FFFF00"/>
              </a:solidFill>
            </a:endParaRPr>
          </a:p>
          <a:p>
            <a:pPr algn="ctr"/>
            <a:endParaRPr lang="en-US" dirty="0"/>
          </a:p>
        </p:txBody>
      </p:sp>
      <p:sp>
        <p:nvSpPr>
          <p:cNvPr id="4" name="TextBox 3">
            <a:extLst>
              <a:ext uri="{FF2B5EF4-FFF2-40B4-BE49-F238E27FC236}">
                <a16:creationId xmlns:a16="http://schemas.microsoft.com/office/drawing/2014/main" id="{EF71F3BA-95D4-E448-73E6-8340933EA379}"/>
              </a:ext>
            </a:extLst>
          </p:cNvPr>
          <p:cNvSpPr txBox="1"/>
          <p:nvPr/>
        </p:nvSpPr>
        <p:spPr>
          <a:xfrm>
            <a:off x="0" y="5791200"/>
            <a:ext cx="5257800" cy="461665"/>
          </a:xfrm>
          <a:prstGeom prst="rect">
            <a:avLst/>
          </a:prstGeom>
          <a:solidFill>
            <a:schemeClr val="bg1"/>
          </a:solidFill>
          <a:ln w="28575">
            <a:solidFill>
              <a:srgbClr val="FF0000"/>
            </a:solidFill>
          </a:ln>
        </p:spPr>
        <p:txBody>
          <a:bodyPr wrap="square" rtlCol="0">
            <a:spAutoFit/>
          </a:bodyPr>
          <a:lstStyle/>
          <a:p>
            <a:r>
              <a:rPr lang="zh-CN" altLang="en-US" sz="2400" dirty="0">
                <a:solidFill>
                  <a:srgbClr val="7030A0"/>
                </a:solidFill>
                <a:latin typeface="KaiTi" panose="02010609060101010101" pitchFamily="49" charset="-122"/>
                <a:ea typeface="KaiTi" panose="02010609060101010101" pitchFamily="49" charset="-122"/>
              </a:rPr>
              <a:t>弗</a:t>
            </a:r>
            <a:r>
              <a:rPr lang="en-US" altLang="zh-CN" sz="2400" dirty="0">
                <a:solidFill>
                  <a:srgbClr val="7030A0"/>
                </a:solidFill>
                <a:latin typeface="KaiTi" panose="02010609060101010101" pitchFamily="49" charset="-122"/>
                <a:ea typeface="KaiTi" panose="02010609060101010101" pitchFamily="49" charset="-122"/>
              </a:rPr>
              <a:t>2:8a </a:t>
            </a:r>
            <a:r>
              <a:rPr lang="zh-CN" altLang="en-US" sz="2400" dirty="0">
                <a:solidFill>
                  <a:srgbClr val="7030A0"/>
                </a:solidFill>
                <a:latin typeface="KaiTi" panose="02010609060101010101" pitchFamily="49" charset="-122"/>
                <a:ea typeface="KaiTi" panose="02010609060101010101" pitchFamily="49" charset="-122"/>
              </a:rPr>
              <a:t>你们得救是本乎恩，也因着</a:t>
            </a:r>
            <a:r>
              <a:rPr lang="zh-CN" altLang="en-US" sz="2400" b="1" dirty="0">
                <a:solidFill>
                  <a:srgbClr val="027843"/>
                </a:solidFill>
                <a:latin typeface="KaiTi" panose="02010609060101010101" pitchFamily="49" charset="-122"/>
                <a:ea typeface="KaiTi" panose="02010609060101010101" pitchFamily="49" charset="-122"/>
              </a:rPr>
              <a:t>信</a:t>
            </a:r>
            <a:r>
              <a:rPr lang="zh-CN" altLang="en-US" sz="2400" dirty="0">
                <a:solidFill>
                  <a:srgbClr val="7030A0"/>
                </a:solidFill>
                <a:latin typeface="KaiTi" panose="02010609060101010101" pitchFamily="49" charset="-122"/>
                <a:ea typeface="KaiTi" panose="02010609060101010101" pitchFamily="49" charset="-122"/>
              </a:rPr>
              <a:t>；</a:t>
            </a:r>
            <a:endParaRPr lang="en-US" sz="2400" dirty="0">
              <a:solidFill>
                <a:srgbClr val="7030A0"/>
              </a:solidFill>
              <a:latin typeface="KaiTi" panose="02010609060101010101" pitchFamily="49" charset="-122"/>
              <a:ea typeface="KaiTi" panose="02010609060101010101" pitchFamily="49" charset="-122"/>
            </a:endParaRPr>
          </a:p>
        </p:txBody>
      </p:sp>
      <p:sp>
        <p:nvSpPr>
          <p:cNvPr id="8" name="Rectangle 7">
            <a:extLst>
              <a:ext uri="{FF2B5EF4-FFF2-40B4-BE49-F238E27FC236}">
                <a16:creationId xmlns:a16="http://schemas.microsoft.com/office/drawing/2014/main" id="{61247600-8A70-F75D-F1E5-15F6E7B1A50B}"/>
              </a:ext>
            </a:extLst>
          </p:cNvPr>
          <p:cNvSpPr/>
          <p:nvPr/>
        </p:nvSpPr>
        <p:spPr>
          <a:xfrm>
            <a:off x="6019800" y="4953000"/>
            <a:ext cx="6172200" cy="8382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05D0"/>
              </a:solidFill>
            </a:endParaRPr>
          </a:p>
          <a:p>
            <a:pPr algn="ctr"/>
            <a:r>
              <a:rPr lang="zh-CN" altLang="en-US" sz="2400" b="1" dirty="0">
                <a:solidFill>
                  <a:srgbClr val="0005D0"/>
                </a:solidFill>
              </a:rPr>
              <a:t>德行：行为品格</a:t>
            </a:r>
            <a:endParaRPr lang="en-US" sz="2400" b="1" dirty="0">
              <a:solidFill>
                <a:srgbClr val="0005D0"/>
              </a:solidFill>
            </a:endParaRPr>
          </a:p>
          <a:p>
            <a:pPr algn="ctr"/>
            <a:endParaRPr lang="en-US" dirty="0"/>
          </a:p>
        </p:txBody>
      </p:sp>
      <p:sp>
        <p:nvSpPr>
          <p:cNvPr id="10" name="TextBox 9">
            <a:extLst>
              <a:ext uri="{FF2B5EF4-FFF2-40B4-BE49-F238E27FC236}">
                <a16:creationId xmlns:a16="http://schemas.microsoft.com/office/drawing/2014/main" id="{9BCE04BB-A8E9-CDB1-FB40-93BC0F4601FF}"/>
              </a:ext>
            </a:extLst>
          </p:cNvPr>
          <p:cNvSpPr txBox="1"/>
          <p:nvPr/>
        </p:nvSpPr>
        <p:spPr>
          <a:xfrm>
            <a:off x="16136" y="4953000"/>
            <a:ext cx="5943600" cy="769441"/>
          </a:xfrm>
          <a:prstGeom prst="rect">
            <a:avLst/>
          </a:prstGeom>
          <a:solidFill>
            <a:schemeClr val="bg1"/>
          </a:solidFill>
          <a:ln w="28575">
            <a:solidFill>
              <a:srgbClr val="FFC0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太</a:t>
            </a:r>
            <a:r>
              <a:rPr lang="en-US" altLang="zh-CN" sz="2200" dirty="0">
                <a:solidFill>
                  <a:srgbClr val="7030A0"/>
                </a:solidFill>
                <a:latin typeface="KaiTi" panose="02010609060101010101" pitchFamily="49" charset="-122"/>
                <a:ea typeface="KaiTi" panose="02010609060101010101" pitchFamily="49" charset="-122"/>
              </a:rPr>
              <a:t>5:14a,16a</a:t>
            </a:r>
            <a:r>
              <a:rPr lang="zh-CN" altLang="en-US" sz="2200" dirty="0">
                <a:solidFill>
                  <a:srgbClr val="7030A0"/>
                </a:solidFill>
                <a:latin typeface="KaiTi" panose="02010609060101010101" pitchFamily="49" charset="-122"/>
                <a:ea typeface="KaiTi" panose="02010609060101010101" pitchFamily="49" charset="-122"/>
              </a:rPr>
              <a:t>你们是世界的光</a:t>
            </a:r>
            <a:r>
              <a:rPr lang="en-US" altLang="zh-CN" sz="2200" dirty="0">
                <a:solidFill>
                  <a:srgbClr val="7030A0"/>
                </a:solidFill>
                <a:latin typeface="KaiTi" panose="02010609060101010101" pitchFamily="49" charset="-122"/>
                <a:ea typeface="KaiTi" panose="02010609060101010101" pitchFamily="49" charset="-122"/>
              </a:rPr>
              <a:t>…</a:t>
            </a:r>
            <a:r>
              <a:rPr lang="zh-CN" altLang="en-US" sz="2200" dirty="0">
                <a:solidFill>
                  <a:srgbClr val="7030A0"/>
                </a:solidFill>
                <a:latin typeface="KaiTi" panose="02010609060101010101" pitchFamily="49" charset="-122"/>
                <a:ea typeface="KaiTi" panose="02010609060101010101" pitchFamily="49" charset="-122"/>
              </a:rPr>
              <a:t>叫他们看见你们的</a:t>
            </a:r>
            <a:r>
              <a:rPr lang="zh-CN" altLang="en-US" sz="2200" b="1" dirty="0">
                <a:solidFill>
                  <a:srgbClr val="027843"/>
                </a:solidFill>
                <a:latin typeface="KaiTi" panose="02010609060101010101" pitchFamily="49" charset="-122"/>
                <a:ea typeface="KaiTi" panose="02010609060101010101" pitchFamily="49" charset="-122"/>
              </a:rPr>
              <a:t>好行为</a:t>
            </a:r>
            <a:r>
              <a:rPr lang="zh-CN" altLang="en-US" sz="2200" dirty="0">
                <a:solidFill>
                  <a:srgbClr val="7030A0"/>
                </a:solidFill>
                <a:latin typeface="KaiTi" panose="02010609060101010101" pitchFamily="49" charset="-122"/>
                <a:ea typeface="KaiTi" panose="02010609060101010101" pitchFamily="49" charset="-122"/>
              </a:rPr>
              <a:t>。便将荣耀归给在天上的父。</a:t>
            </a:r>
            <a:endParaRPr lang="en-US" sz="2200" dirty="0">
              <a:solidFill>
                <a:srgbClr val="7030A0"/>
              </a:solidFill>
              <a:latin typeface="KaiTi" panose="02010609060101010101" pitchFamily="49" charset="-122"/>
              <a:ea typeface="KaiTi" panose="02010609060101010101" pitchFamily="49" charset="-122"/>
            </a:endParaRPr>
          </a:p>
        </p:txBody>
      </p:sp>
      <p:sp>
        <p:nvSpPr>
          <p:cNvPr id="11" name="Rectangle 10">
            <a:extLst>
              <a:ext uri="{FF2B5EF4-FFF2-40B4-BE49-F238E27FC236}">
                <a16:creationId xmlns:a16="http://schemas.microsoft.com/office/drawing/2014/main" id="{596C8A0C-F7A6-1078-A0C3-47865ED758E9}"/>
              </a:ext>
            </a:extLst>
          </p:cNvPr>
          <p:cNvSpPr/>
          <p:nvPr/>
        </p:nvSpPr>
        <p:spPr>
          <a:xfrm>
            <a:off x="6705600" y="4114800"/>
            <a:ext cx="5486400" cy="8382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C00000"/>
              </a:solidFill>
            </a:endParaRPr>
          </a:p>
          <a:p>
            <a:pPr algn="ctr"/>
            <a:r>
              <a:rPr lang="zh-CN" altLang="en-US" sz="2400" b="1" dirty="0">
                <a:solidFill>
                  <a:srgbClr val="C00000"/>
                </a:solidFill>
              </a:rPr>
              <a:t>知识：正确理解</a:t>
            </a:r>
            <a:endParaRPr lang="en-US" sz="2400" b="1" dirty="0">
              <a:solidFill>
                <a:srgbClr val="C00000"/>
              </a:solidFill>
            </a:endParaRPr>
          </a:p>
          <a:p>
            <a:pPr algn="ctr"/>
            <a:endParaRPr lang="en-US" dirty="0"/>
          </a:p>
        </p:txBody>
      </p:sp>
      <p:sp>
        <p:nvSpPr>
          <p:cNvPr id="12" name="TextBox 11">
            <a:extLst>
              <a:ext uri="{FF2B5EF4-FFF2-40B4-BE49-F238E27FC236}">
                <a16:creationId xmlns:a16="http://schemas.microsoft.com/office/drawing/2014/main" id="{65FEF43A-ED59-014E-AD9F-5709AA4E8854}"/>
              </a:ext>
            </a:extLst>
          </p:cNvPr>
          <p:cNvSpPr txBox="1"/>
          <p:nvPr/>
        </p:nvSpPr>
        <p:spPr>
          <a:xfrm>
            <a:off x="0" y="4114800"/>
            <a:ext cx="6629400" cy="769441"/>
          </a:xfrm>
          <a:prstGeom prst="rect">
            <a:avLst/>
          </a:prstGeom>
          <a:solidFill>
            <a:schemeClr val="bg1"/>
          </a:solidFill>
          <a:ln w="28575">
            <a:solidFill>
              <a:srgbClr val="FFFF0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彼后</a:t>
            </a:r>
            <a:r>
              <a:rPr lang="en-US" altLang="zh-CN" sz="2200" dirty="0">
                <a:solidFill>
                  <a:srgbClr val="7030A0"/>
                </a:solidFill>
                <a:latin typeface="KaiTi" panose="02010609060101010101" pitchFamily="49" charset="-122"/>
                <a:ea typeface="KaiTi" panose="02010609060101010101" pitchFamily="49" charset="-122"/>
              </a:rPr>
              <a:t>3:18a</a:t>
            </a:r>
            <a:r>
              <a:rPr lang="zh-CN" altLang="en-US" sz="2200" dirty="0">
                <a:solidFill>
                  <a:srgbClr val="7030A0"/>
                </a:solidFill>
                <a:latin typeface="KaiTi" panose="02010609060101010101" pitchFamily="49" charset="-122"/>
                <a:ea typeface="KaiTi" panose="02010609060101010101" pitchFamily="49" charset="-122"/>
              </a:rPr>
              <a:t>你们却要在我们主救主耶稣基督的恩典和</a:t>
            </a:r>
            <a:r>
              <a:rPr lang="zh-CN" altLang="en-US" sz="2200" b="1" dirty="0">
                <a:solidFill>
                  <a:srgbClr val="027843"/>
                </a:solidFill>
                <a:latin typeface="KaiTi" panose="02010609060101010101" pitchFamily="49" charset="-122"/>
                <a:ea typeface="KaiTi" panose="02010609060101010101" pitchFamily="49" charset="-122"/>
              </a:rPr>
              <a:t>知识</a:t>
            </a:r>
            <a:r>
              <a:rPr lang="zh-CN" altLang="en-US" sz="2200" dirty="0">
                <a:solidFill>
                  <a:srgbClr val="7030A0"/>
                </a:solidFill>
                <a:latin typeface="KaiTi" panose="02010609060101010101" pitchFamily="49" charset="-122"/>
                <a:ea typeface="KaiTi" panose="02010609060101010101" pitchFamily="49" charset="-122"/>
              </a:rPr>
              <a:t>上长进。</a:t>
            </a:r>
            <a:endParaRPr lang="en-US" sz="2200" dirty="0">
              <a:solidFill>
                <a:srgbClr val="7030A0"/>
              </a:solidFill>
              <a:latin typeface="KaiTi" panose="02010609060101010101" pitchFamily="49" charset="-122"/>
              <a:ea typeface="KaiTi" panose="02010609060101010101" pitchFamily="49" charset="-122"/>
            </a:endParaRPr>
          </a:p>
        </p:txBody>
      </p:sp>
      <p:sp>
        <p:nvSpPr>
          <p:cNvPr id="13" name="Rectangle 12">
            <a:extLst>
              <a:ext uri="{FF2B5EF4-FFF2-40B4-BE49-F238E27FC236}">
                <a16:creationId xmlns:a16="http://schemas.microsoft.com/office/drawing/2014/main" id="{99865060-E7F6-4CD1-B286-A4692F211CBD}"/>
              </a:ext>
            </a:extLst>
          </p:cNvPr>
          <p:cNvSpPr/>
          <p:nvPr/>
        </p:nvSpPr>
        <p:spPr>
          <a:xfrm>
            <a:off x="7239000" y="3657600"/>
            <a:ext cx="4953000" cy="457200"/>
          </a:xfrm>
          <a:prstGeom prst="rect">
            <a:avLst/>
          </a:prstGeom>
          <a:solidFill>
            <a:srgbClr val="0278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t>节制：自我管控</a:t>
            </a:r>
            <a:endParaRPr lang="en-US" sz="2400" b="1" dirty="0"/>
          </a:p>
          <a:p>
            <a:pPr algn="ctr"/>
            <a:endParaRPr lang="en-US" dirty="0"/>
          </a:p>
        </p:txBody>
      </p:sp>
      <p:sp>
        <p:nvSpPr>
          <p:cNvPr id="14" name="TextBox 13">
            <a:extLst>
              <a:ext uri="{FF2B5EF4-FFF2-40B4-BE49-F238E27FC236}">
                <a16:creationId xmlns:a16="http://schemas.microsoft.com/office/drawing/2014/main" id="{0042FB2D-8718-DA66-C932-578A630F3631}"/>
              </a:ext>
            </a:extLst>
          </p:cNvPr>
          <p:cNvSpPr txBox="1"/>
          <p:nvPr/>
        </p:nvSpPr>
        <p:spPr>
          <a:xfrm>
            <a:off x="3586" y="3657600"/>
            <a:ext cx="7235414" cy="430887"/>
          </a:xfrm>
          <a:prstGeom prst="rect">
            <a:avLst/>
          </a:prstGeom>
          <a:solidFill>
            <a:schemeClr val="bg1"/>
          </a:solidFill>
          <a:ln w="28575">
            <a:solidFill>
              <a:srgbClr val="027843"/>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箴</a:t>
            </a:r>
            <a:r>
              <a:rPr lang="en-US" altLang="zh-CN" sz="2200" dirty="0">
                <a:solidFill>
                  <a:srgbClr val="7030A0"/>
                </a:solidFill>
                <a:latin typeface="KaiTi" panose="02010609060101010101" pitchFamily="49" charset="-122"/>
                <a:ea typeface="KaiTi" panose="02010609060101010101" pitchFamily="49" charset="-122"/>
              </a:rPr>
              <a:t>25:28 </a:t>
            </a:r>
            <a:r>
              <a:rPr lang="zh-CN" altLang="en-US" sz="2200" dirty="0">
                <a:solidFill>
                  <a:srgbClr val="7030A0"/>
                </a:solidFill>
                <a:latin typeface="KaiTi" panose="02010609060101010101" pitchFamily="49" charset="-122"/>
                <a:ea typeface="KaiTi" panose="02010609060101010101" pitchFamily="49" charset="-122"/>
              </a:rPr>
              <a:t>人不</a:t>
            </a:r>
            <a:r>
              <a:rPr lang="zh-CN" altLang="en-US" sz="2200" b="1" dirty="0">
                <a:solidFill>
                  <a:srgbClr val="027843"/>
                </a:solidFill>
                <a:latin typeface="KaiTi" panose="02010609060101010101" pitchFamily="49" charset="-122"/>
                <a:ea typeface="KaiTi" panose="02010609060101010101" pitchFamily="49" charset="-122"/>
              </a:rPr>
              <a:t>制伏</a:t>
            </a:r>
            <a:r>
              <a:rPr lang="zh-CN" altLang="en-US" sz="2200" dirty="0">
                <a:solidFill>
                  <a:srgbClr val="7030A0"/>
                </a:solidFill>
                <a:latin typeface="KaiTi" panose="02010609060101010101" pitchFamily="49" charset="-122"/>
                <a:ea typeface="KaiTi" panose="02010609060101010101" pitchFamily="49" charset="-122"/>
              </a:rPr>
              <a:t>自己的心，好像毁坏的城邑，没有墙垣</a:t>
            </a:r>
            <a:endParaRPr lang="en-US" sz="2200" dirty="0">
              <a:solidFill>
                <a:srgbClr val="7030A0"/>
              </a:solidFill>
              <a:latin typeface="KaiTi" panose="02010609060101010101" pitchFamily="49" charset="-122"/>
              <a:ea typeface="KaiTi" panose="02010609060101010101" pitchFamily="49" charset="-122"/>
            </a:endParaRPr>
          </a:p>
        </p:txBody>
      </p:sp>
      <p:sp>
        <p:nvSpPr>
          <p:cNvPr id="15" name="Rectangle 14">
            <a:extLst>
              <a:ext uri="{FF2B5EF4-FFF2-40B4-BE49-F238E27FC236}">
                <a16:creationId xmlns:a16="http://schemas.microsoft.com/office/drawing/2014/main" id="{D2901B73-DA06-7243-4AFA-2615E0DAA5C7}"/>
              </a:ext>
            </a:extLst>
          </p:cNvPr>
          <p:cNvSpPr/>
          <p:nvPr/>
        </p:nvSpPr>
        <p:spPr>
          <a:xfrm>
            <a:off x="7543800" y="3200400"/>
            <a:ext cx="4646407" cy="457200"/>
          </a:xfrm>
          <a:prstGeom prst="rect">
            <a:avLst/>
          </a:prstGeom>
          <a:solidFill>
            <a:srgbClr val="B9CC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70C0"/>
              </a:solidFill>
            </a:endParaRPr>
          </a:p>
          <a:p>
            <a:pPr algn="ctr"/>
            <a:r>
              <a:rPr lang="zh-CN" altLang="en-US" sz="2400" b="1" dirty="0">
                <a:solidFill>
                  <a:srgbClr val="0070C0"/>
                </a:solidFill>
              </a:rPr>
              <a:t>忍耐：持守信心</a:t>
            </a:r>
            <a:endParaRPr lang="en-US" sz="2400" b="1" dirty="0">
              <a:solidFill>
                <a:srgbClr val="0070C0"/>
              </a:solidFill>
            </a:endParaRPr>
          </a:p>
          <a:p>
            <a:pPr algn="ctr"/>
            <a:endParaRPr lang="en-US" dirty="0"/>
          </a:p>
        </p:txBody>
      </p:sp>
      <p:sp>
        <p:nvSpPr>
          <p:cNvPr id="16" name="TextBox 15">
            <a:extLst>
              <a:ext uri="{FF2B5EF4-FFF2-40B4-BE49-F238E27FC236}">
                <a16:creationId xmlns:a16="http://schemas.microsoft.com/office/drawing/2014/main" id="{5DC20CC5-E389-D3B1-8E4E-C24D4CE981F1}"/>
              </a:ext>
            </a:extLst>
          </p:cNvPr>
          <p:cNvSpPr txBox="1"/>
          <p:nvPr/>
        </p:nvSpPr>
        <p:spPr>
          <a:xfrm>
            <a:off x="0" y="3200400"/>
            <a:ext cx="7467600" cy="430887"/>
          </a:xfrm>
          <a:prstGeom prst="rect">
            <a:avLst/>
          </a:prstGeom>
          <a:solidFill>
            <a:schemeClr val="bg1"/>
          </a:solidFill>
          <a:ln w="28575">
            <a:solidFill>
              <a:srgbClr val="B9CC04"/>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罗</a:t>
            </a:r>
            <a:r>
              <a:rPr lang="en-US" altLang="zh-CN" sz="2200" dirty="0">
                <a:solidFill>
                  <a:srgbClr val="7030A0"/>
                </a:solidFill>
                <a:latin typeface="KaiTi" panose="02010609060101010101" pitchFamily="49" charset="-122"/>
                <a:ea typeface="KaiTi" panose="02010609060101010101" pitchFamily="49" charset="-122"/>
              </a:rPr>
              <a:t>5:4 </a:t>
            </a:r>
            <a:r>
              <a:rPr lang="zh-CN" altLang="en-US" sz="2200" b="1" dirty="0">
                <a:solidFill>
                  <a:srgbClr val="027843"/>
                </a:solidFill>
                <a:latin typeface="KaiTi" panose="02010609060101010101" pitchFamily="49" charset="-122"/>
                <a:ea typeface="KaiTi" panose="02010609060101010101" pitchFamily="49" charset="-122"/>
              </a:rPr>
              <a:t>忍耐</a:t>
            </a:r>
            <a:r>
              <a:rPr lang="zh-CN" altLang="en-US" sz="2200" dirty="0">
                <a:solidFill>
                  <a:srgbClr val="7030A0"/>
                </a:solidFill>
                <a:latin typeface="KaiTi" panose="02010609060101010101" pitchFamily="49" charset="-122"/>
                <a:ea typeface="KaiTi" panose="02010609060101010101" pitchFamily="49" charset="-122"/>
              </a:rPr>
              <a:t>生老练，老练生盼望</a:t>
            </a:r>
            <a:endParaRPr lang="en-US" sz="2200" dirty="0">
              <a:solidFill>
                <a:srgbClr val="7030A0"/>
              </a:solidFill>
              <a:latin typeface="KaiTi" panose="02010609060101010101" pitchFamily="49" charset="-122"/>
              <a:ea typeface="KaiTi" panose="02010609060101010101" pitchFamily="49" charset="-122"/>
            </a:endParaRPr>
          </a:p>
        </p:txBody>
      </p:sp>
      <p:sp>
        <p:nvSpPr>
          <p:cNvPr id="18" name="Rectangle 17">
            <a:extLst>
              <a:ext uri="{FF2B5EF4-FFF2-40B4-BE49-F238E27FC236}">
                <a16:creationId xmlns:a16="http://schemas.microsoft.com/office/drawing/2014/main" id="{A4595E8C-F421-22B4-B04C-1C94D741EB8D}"/>
              </a:ext>
            </a:extLst>
          </p:cNvPr>
          <p:cNvSpPr/>
          <p:nvPr/>
        </p:nvSpPr>
        <p:spPr>
          <a:xfrm>
            <a:off x="7991139" y="2438400"/>
            <a:ext cx="4191000" cy="762000"/>
          </a:xfrm>
          <a:prstGeom prst="rect">
            <a:avLst/>
          </a:prstGeom>
          <a:solidFill>
            <a:srgbClr val="00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B9CC04"/>
              </a:solidFill>
            </a:endParaRPr>
          </a:p>
          <a:p>
            <a:pPr algn="ctr"/>
            <a:r>
              <a:rPr lang="zh-CN" altLang="en-US" sz="2400" b="1" dirty="0">
                <a:solidFill>
                  <a:srgbClr val="B9CC04"/>
                </a:solidFill>
              </a:rPr>
              <a:t>虔敬：尊主为大</a:t>
            </a:r>
            <a:endParaRPr lang="en-US" sz="2400" b="1" dirty="0">
              <a:solidFill>
                <a:srgbClr val="B9CC04"/>
              </a:solidFill>
            </a:endParaRPr>
          </a:p>
          <a:p>
            <a:pPr algn="ctr"/>
            <a:endParaRPr lang="en-US" dirty="0"/>
          </a:p>
        </p:txBody>
      </p:sp>
      <p:sp>
        <p:nvSpPr>
          <p:cNvPr id="19" name="TextBox 18">
            <a:extLst>
              <a:ext uri="{FF2B5EF4-FFF2-40B4-BE49-F238E27FC236}">
                <a16:creationId xmlns:a16="http://schemas.microsoft.com/office/drawing/2014/main" id="{A4ACFB70-0BE5-1DE8-80A8-C997FA014BA1}"/>
              </a:ext>
            </a:extLst>
          </p:cNvPr>
          <p:cNvSpPr txBox="1"/>
          <p:nvPr/>
        </p:nvSpPr>
        <p:spPr>
          <a:xfrm>
            <a:off x="0" y="2438400"/>
            <a:ext cx="8001000" cy="769441"/>
          </a:xfrm>
          <a:prstGeom prst="rect">
            <a:avLst/>
          </a:prstGeom>
          <a:solidFill>
            <a:schemeClr val="bg1"/>
          </a:solidFill>
          <a:ln w="28575">
            <a:solidFill>
              <a:srgbClr val="002A13"/>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提前</a:t>
            </a:r>
            <a:r>
              <a:rPr lang="en-US" altLang="zh-CN" sz="2200" dirty="0">
                <a:solidFill>
                  <a:srgbClr val="7030A0"/>
                </a:solidFill>
                <a:latin typeface="KaiTi" panose="02010609060101010101" pitchFamily="49" charset="-122"/>
                <a:ea typeface="KaiTi" panose="02010609060101010101" pitchFamily="49" charset="-122"/>
              </a:rPr>
              <a:t>4:8 </a:t>
            </a:r>
            <a:r>
              <a:rPr lang="zh-CN" altLang="en-US" sz="2200" dirty="0">
                <a:solidFill>
                  <a:srgbClr val="7030A0"/>
                </a:solidFill>
                <a:latin typeface="KaiTi" panose="02010609060101010101" pitchFamily="49" charset="-122"/>
                <a:ea typeface="KaiTi" panose="02010609060101010101" pitchFamily="49" charset="-122"/>
              </a:rPr>
              <a:t>操练身体，益处还少；惟独</a:t>
            </a:r>
            <a:r>
              <a:rPr lang="zh-CN" altLang="en-US" sz="2200" b="1" dirty="0">
                <a:solidFill>
                  <a:srgbClr val="027843"/>
                </a:solidFill>
                <a:latin typeface="KaiTi" panose="02010609060101010101" pitchFamily="49" charset="-122"/>
                <a:ea typeface="KaiTi" panose="02010609060101010101" pitchFamily="49" charset="-122"/>
              </a:rPr>
              <a:t>敬虔</a:t>
            </a:r>
            <a:r>
              <a:rPr lang="zh-CN" altLang="en-US" sz="2200" dirty="0">
                <a:solidFill>
                  <a:srgbClr val="7030A0"/>
                </a:solidFill>
                <a:latin typeface="KaiTi" panose="02010609060101010101" pitchFamily="49" charset="-122"/>
                <a:ea typeface="KaiTi" panose="02010609060101010101" pitchFamily="49" charset="-122"/>
              </a:rPr>
              <a:t>，凡事都有益处，因有今生和来生的应许。</a:t>
            </a:r>
            <a:endParaRPr lang="en-US" sz="2200" dirty="0">
              <a:solidFill>
                <a:srgbClr val="7030A0"/>
              </a:solidFill>
              <a:latin typeface="KaiTi" panose="02010609060101010101" pitchFamily="49" charset="-122"/>
              <a:ea typeface="KaiTi" panose="02010609060101010101" pitchFamily="49" charset="-122"/>
            </a:endParaRPr>
          </a:p>
        </p:txBody>
      </p:sp>
      <p:sp>
        <p:nvSpPr>
          <p:cNvPr id="20" name="Rectangle 19">
            <a:extLst>
              <a:ext uri="{FF2B5EF4-FFF2-40B4-BE49-F238E27FC236}">
                <a16:creationId xmlns:a16="http://schemas.microsoft.com/office/drawing/2014/main" id="{8805B105-EE4D-1C79-3928-6E9281C14F4A}"/>
              </a:ext>
            </a:extLst>
          </p:cNvPr>
          <p:cNvSpPr/>
          <p:nvPr/>
        </p:nvSpPr>
        <p:spPr>
          <a:xfrm>
            <a:off x="8610600" y="1905000"/>
            <a:ext cx="3581400" cy="53340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C000"/>
              </a:solidFill>
            </a:endParaRPr>
          </a:p>
          <a:p>
            <a:pPr algn="ctr"/>
            <a:r>
              <a:rPr lang="zh-CN" altLang="en-US" sz="2400" b="1" dirty="0">
                <a:solidFill>
                  <a:srgbClr val="FFC000"/>
                </a:solidFill>
              </a:rPr>
              <a:t>爱弟兄：肢体连接</a:t>
            </a:r>
            <a:endParaRPr lang="en-US" sz="2400" b="1" dirty="0">
              <a:solidFill>
                <a:srgbClr val="FFC000"/>
              </a:solidFill>
            </a:endParaRPr>
          </a:p>
          <a:p>
            <a:pPr algn="ctr"/>
            <a:endParaRPr lang="en-US" dirty="0"/>
          </a:p>
        </p:txBody>
      </p:sp>
      <p:sp>
        <p:nvSpPr>
          <p:cNvPr id="21" name="TextBox 20">
            <a:extLst>
              <a:ext uri="{FF2B5EF4-FFF2-40B4-BE49-F238E27FC236}">
                <a16:creationId xmlns:a16="http://schemas.microsoft.com/office/drawing/2014/main" id="{ABDF4E56-01B5-1BDB-1AFF-17FEE689C41A}"/>
              </a:ext>
            </a:extLst>
          </p:cNvPr>
          <p:cNvSpPr txBox="1"/>
          <p:nvPr/>
        </p:nvSpPr>
        <p:spPr>
          <a:xfrm>
            <a:off x="24205" y="1981200"/>
            <a:ext cx="8534400" cy="430887"/>
          </a:xfrm>
          <a:prstGeom prst="rect">
            <a:avLst/>
          </a:prstGeom>
          <a:solidFill>
            <a:schemeClr val="bg1"/>
          </a:solidFill>
          <a:ln w="28575">
            <a:solidFill>
              <a:srgbClr val="7030A0"/>
            </a:solidFill>
          </a:ln>
        </p:spPr>
        <p:txBody>
          <a:bodyPr wrap="square" rtlCol="0">
            <a:spAutoFit/>
          </a:bodyPr>
          <a:lstStyle/>
          <a:p>
            <a:r>
              <a:rPr lang="zh-CN" altLang="en-US" sz="2200" dirty="0">
                <a:solidFill>
                  <a:srgbClr val="7030A0"/>
                </a:solidFill>
                <a:latin typeface="KaiTi" panose="02010609060101010101" pitchFamily="49" charset="-122"/>
                <a:ea typeface="KaiTi" panose="02010609060101010101" pitchFamily="49" charset="-122"/>
              </a:rPr>
              <a:t>约一</a:t>
            </a:r>
            <a:r>
              <a:rPr lang="en-US" altLang="zh-CN" sz="2200" dirty="0">
                <a:solidFill>
                  <a:srgbClr val="7030A0"/>
                </a:solidFill>
                <a:latin typeface="KaiTi" panose="02010609060101010101" pitchFamily="49" charset="-122"/>
                <a:ea typeface="KaiTi" panose="02010609060101010101" pitchFamily="49" charset="-122"/>
              </a:rPr>
              <a:t>2:10 </a:t>
            </a:r>
            <a:r>
              <a:rPr lang="zh-CN" altLang="en-US" sz="2200" b="1" dirty="0">
                <a:solidFill>
                  <a:srgbClr val="027843"/>
                </a:solidFill>
                <a:latin typeface="KaiTi" panose="02010609060101010101" pitchFamily="49" charset="-122"/>
                <a:ea typeface="KaiTi" panose="02010609060101010101" pitchFamily="49" charset="-122"/>
              </a:rPr>
              <a:t>爱弟兄</a:t>
            </a:r>
            <a:r>
              <a:rPr lang="zh-CN" altLang="en-US" sz="2200" dirty="0">
                <a:solidFill>
                  <a:srgbClr val="7030A0"/>
                </a:solidFill>
                <a:latin typeface="KaiTi" panose="02010609060101010101" pitchFamily="49" charset="-122"/>
                <a:ea typeface="KaiTi" panose="02010609060101010101" pitchFamily="49" charset="-122"/>
              </a:rPr>
              <a:t>的，就是住在光明中，在他并没有绊跌的缘由。</a:t>
            </a:r>
            <a:endParaRPr lang="en-US" sz="2200" dirty="0">
              <a:solidFill>
                <a:srgbClr val="7030A0"/>
              </a:solidFill>
              <a:latin typeface="KaiTi" panose="02010609060101010101" pitchFamily="49" charset="-122"/>
              <a:ea typeface="KaiTi" panose="02010609060101010101" pitchFamily="49" charset="-122"/>
            </a:endParaRPr>
          </a:p>
        </p:txBody>
      </p:sp>
      <p:sp>
        <p:nvSpPr>
          <p:cNvPr id="22" name="Rectangle 21">
            <a:extLst>
              <a:ext uri="{FF2B5EF4-FFF2-40B4-BE49-F238E27FC236}">
                <a16:creationId xmlns:a16="http://schemas.microsoft.com/office/drawing/2014/main" id="{86C83E17-74AF-49E7-AAA8-2B1330590485}"/>
              </a:ext>
            </a:extLst>
          </p:cNvPr>
          <p:cNvSpPr/>
          <p:nvPr/>
        </p:nvSpPr>
        <p:spPr>
          <a:xfrm>
            <a:off x="9144000" y="1447800"/>
            <a:ext cx="3048000" cy="4572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27843"/>
              </a:solidFill>
            </a:endParaRPr>
          </a:p>
          <a:p>
            <a:pPr algn="ctr"/>
            <a:r>
              <a:rPr lang="zh-CN" altLang="en-US" sz="2400" b="1" dirty="0">
                <a:solidFill>
                  <a:srgbClr val="027843"/>
                </a:solidFill>
              </a:rPr>
              <a:t>爱众人：神性高峰</a:t>
            </a:r>
            <a:endParaRPr lang="en-US" sz="2400" b="1" dirty="0">
              <a:solidFill>
                <a:srgbClr val="027843"/>
              </a:solidFill>
            </a:endParaRPr>
          </a:p>
          <a:p>
            <a:pPr algn="ctr"/>
            <a:endParaRPr lang="en-US" dirty="0"/>
          </a:p>
        </p:txBody>
      </p:sp>
      <p:sp>
        <p:nvSpPr>
          <p:cNvPr id="23" name="TextBox 22">
            <a:extLst>
              <a:ext uri="{FF2B5EF4-FFF2-40B4-BE49-F238E27FC236}">
                <a16:creationId xmlns:a16="http://schemas.microsoft.com/office/drawing/2014/main" id="{21273FC2-C459-5BC5-2866-4F8B5E47BDDF}"/>
              </a:ext>
            </a:extLst>
          </p:cNvPr>
          <p:cNvSpPr txBox="1"/>
          <p:nvPr/>
        </p:nvSpPr>
        <p:spPr>
          <a:xfrm>
            <a:off x="12550" y="1447800"/>
            <a:ext cx="9055250" cy="400110"/>
          </a:xfrm>
          <a:prstGeom prst="rect">
            <a:avLst/>
          </a:prstGeom>
          <a:solidFill>
            <a:schemeClr val="bg1"/>
          </a:solidFill>
          <a:ln w="28575">
            <a:solidFill>
              <a:schemeClr val="bg1"/>
            </a:solidFill>
          </a:ln>
        </p:spPr>
        <p:txBody>
          <a:bodyPr wrap="square" rtlCol="0">
            <a:spAutoFit/>
          </a:bodyPr>
          <a:lstStyle/>
          <a:p>
            <a:r>
              <a:rPr lang="zh-CN" altLang="en-US" sz="2000" dirty="0">
                <a:solidFill>
                  <a:srgbClr val="7030A0"/>
                </a:solidFill>
                <a:latin typeface="KaiTi" panose="02010609060101010101" pitchFamily="49" charset="-122"/>
                <a:ea typeface="KaiTi" panose="02010609060101010101" pitchFamily="49" charset="-122"/>
              </a:rPr>
              <a:t>太</a:t>
            </a:r>
            <a:r>
              <a:rPr lang="en-US" altLang="zh-CN" sz="2000" dirty="0">
                <a:solidFill>
                  <a:srgbClr val="7030A0"/>
                </a:solidFill>
                <a:latin typeface="KaiTi" panose="02010609060101010101" pitchFamily="49" charset="-122"/>
                <a:ea typeface="KaiTi" panose="02010609060101010101" pitchFamily="49" charset="-122"/>
              </a:rPr>
              <a:t>22:37</a:t>
            </a:r>
            <a:r>
              <a:rPr lang="zh-CN" altLang="en-US" sz="2000" dirty="0">
                <a:solidFill>
                  <a:srgbClr val="7030A0"/>
                </a:solidFill>
                <a:latin typeface="KaiTi" panose="02010609060101010101" pitchFamily="49" charset="-122"/>
                <a:ea typeface="KaiTi" panose="02010609060101010101" pitchFamily="49" charset="-122"/>
              </a:rPr>
              <a:t>你要尽心、尽性、尽意，爱主你的神。</a:t>
            </a:r>
            <a:r>
              <a:rPr lang="en-US" altLang="zh-CN" sz="2000" dirty="0">
                <a:solidFill>
                  <a:srgbClr val="7030A0"/>
                </a:solidFill>
                <a:latin typeface="KaiTi" panose="02010609060101010101" pitchFamily="49" charset="-122"/>
                <a:ea typeface="KaiTi" panose="02010609060101010101" pitchFamily="49" charset="-122"/>
              </a:rPr>
              <a:t>39</a:t>
            </a:r>
            <a:r>
              <a:rPr lang="zh-CN" altLang="en-US" sz="2000" dirty="0">
                <a:solidFill>
                  <a:srgbClr val="7030A0"/>
                </a:solidFill>
                <a:latin typeface="KaiTi" panose="02010609060101010101" pitchFamily="49" charset="-122"/>
                <a:ea typeface="KaiTi" panose="02010609060101010101" pitchFamily="49" charset="-122"/>
              </a:rPr>
              <a:t>其次也相仿，就是要</a:t>
            </a:r>
            <a:r>
              <a:rPr lang="zh-CN" altLang="en-US" sz="2000" b="1" dirty="0">
                <a:solidFill>
                  <a:srgbClr val="027843"/>
                </a:solidFill>
                <a:latin typeface="KaiTi" panose="02010609060101010101" pitchFamily="49" charset="-122"/>
                <a:ea typeface="KaiTi" panose="02010609060101010101" pitchFamily="49" charset="-122"/>
              </a:rPr>
              <a:t>爱人如己</a:t>
            </a:r>
            <a:endParaRPr lang="en-US" sz="2000" b="1" dirty="0">
              <a:solidFill>
                <a:srgbClr val="027843"/>
              </a:solidFill>
              <a:latin typeface="KaiTi" panose="02010609060101010101" pitchFamily="49" charset="-122"/>
              <a:ea typeface="KaiTi" panose="02010609060101010101" pitchFamily="49" charset="-122"/>
            </a:endParaRPr>
          </a:p>
        </p:txBody>
      </p:sp>
      <p:sp>
        <p:nvSpPr>
          <p:cNvPr id="25" name="TextBox 24">
            <a:extLst>
              <a:ext uri="{FF2B5EF4-FFF2-40B4-BE49-F238E27FC236}">
                <a16:creationId xmlns:a16="http://schemas.microsoft.com/office/drawing/2014/main" id="{CBDF6333-295E-8FE0-EAAE-05F48AFB0E41}"/>
              </a:ext>
            </a:extLst>
          </p:cNvPr>
          <p:cNvSpPr txBox="1"/>
          <p:nvPr/>
        </p:nvSpPr>
        <p:spPr>
          <a:xfrm>
            <a:off x="381000" y="0"/>
            <a:ext cx="11582400" cy="1323439"/>
          </a:xfrm>
          <a:prstGeom prst="rect">
            <a:avLst/>
          </a:prstGeom>
          <a:noFill/>
        </p:spPr>
        <p:txBody>
          <a:bodyPr wrap="square" rtlCol="0">
            <a:spAutoFit/>
          </a:bodyPr>
          <a:lstStyle/>
          <a:p>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二、</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生命的成长：生命成长八进阶</a:t>
            </a:r>
            <a:endParaRPr lang="en-US" altLang="zh-CN" sz="4000" dirty="0"/>
          </a:p>
          <a:p>
            <a:r>
              <a:rPr lang="en-US" altLang="zh-CN" sz="40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Growth in Life: Eight Stairs of Life Growth</a:t>
            </a:r>
          </a:p>
        </p:txBody>
      </p:sp>
    </p:spTree>
    <p:extLst>
      <p:ext uri="{BB962C8B-B14F-4D97-AF65-F5344CB8AC3E}">
        <p14:creationId xmlns:p14="http://schemas.microsoft.com/office/powerpoint/2010/main" val="178601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A900EFFF-CCBF-0970-89CE-0BFEBBBEED78}"/>
            </a:ext>
          </a:extLst>
        </p:cNvPr>
        <p:cNvGrpSpPr/>
        <p:nvPr/>
      </p:nvGrpSpPr>
      <p:grpSpPr>
        <a:xfrm>
          <a:off x="0" y="0"/>
          <a:ext cx="0" cy="0"/>
          <a:chOff x="0" y="0"/>
          <a:chExt cx="0" cy="0"/>
        </a:xfrm>
      </p:grpSpPr>
      <p:pic>
        <p:nvPicPr>
          <p:cNvPr id="1026" name="Picture 2" descr="神的殿，天的门">
            <a:extLst>
              <a:ext uri="{FF2B5EF4-FFF2-40B4-BE49-F238E27FC236}">
                <a16:creationId xmlns:a16="http://schemas.microsoft.com/office/drawing/2014/main" id="{11766C04-D253-4DFA-CE39-F7DF51F49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06B31F7-6FE7-9E4F-1221-845FE7384BA7}"/>
              </a:ext>
            </a:extLst>
          </p:cNvPr>
          <p:cNvSpPr>
            <a:spLocks noGrp="1"/>
          </p:cNvSpPr>
          <p:nvPr>
            <p:ph idx="1"/>
          </p:nvPr>
        </p:nvSpPr>
        <p:spPr>
          <a:xfrm>
            <a:off x="0" y="0"/>
            <a:ext cx="121920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FEA6A549-52BF-D163-17D3-642BB34180A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68D64A8-4C30-1A8B-CC95-FDF9638F23F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E177940F-64C0-AA00-D6A4-F6F1DA8FC12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CCB01094-AD30-6020-8DA9-9490B8D859A5}"/>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14810196-8272-5643-21A2-A9BD90F0873F}"/>
              </a:ext>
            </a:extLst>
          </p:cNvPr>
          <p:cNvSpPr/>
          <p:nvPr/>
        </p:nvSpPr>
        <p:spPr>
          <a:xfrm>
            <a:off x="2971800" y="5638800"/>
            <a:ext cx="6934200" cy="6858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00"/>
              </a:solidFill>
            </a:endParaRPr>
          </a:p>
          <a:p>
            <a:pPr algn="ctr"/>
            <a:r>
              <a:rPr lang="zh-CN" altLang="en-US" sz="2400" b="1" dirty="0">
                <a:solidFill>
                  <a:srgbClr val="FFFF00"/>
                </a:solidFill>
              </a:rPr>
              <a:t>信心：生命根基</a:t>
            </a:r>
            <a:endParaRPr lang="en-US" sz="2400" b="1" dirty="0">
              <a:solidFill>
                <a:srgbClr val="FFFF00"/>
              </a:solidFill>
            </a:endParaRPr>
          </a:p>
          <a:p>
            <a:pPr algn="ctr"/>
            <a:endParaRPr lang="en-US" dirty="0"/>
          </a:p>
        </p:txBody>
      </p:sp>
      <p:sp>
        <p:nvSpPr>
          <p:cNvPr id="10" name="Rectangle 9">
            <a:extLst>
              <a:ext uri="{FF2B5EF4-FFF2-40B4-BE49-F238E27FC236}">
                <a16:creationId xmlns:a16="http://schemas.microsoft.com/office/drawing/2014/main" id="{2895A217-4FC5-105B-B86B-DA81A6B2020F}"/>
              </a:ext>
            </a:extLst>
          </p:cNvPr>
          <p:cNvSpPr/>
          <p:nvPr/>
        </p:nvSpPr>
        <p:spPr>
          <a:xfrm>
            <a:off x="3733800" y="5105400"/>
            <a:ext cx="6172200" cy="5334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05D0"/>
              </a:solidFill>
            </a:endParaRPr>
          </a:p>
          <a:p>
            <a:pPr algn="ctr"/>
            <a:r>
              <a:rPr lang="zh-CN" altLang="en-US" sz="2400" b="1" dirty="0">
                <a:solidFill>
                  <a:srgbClr val="0005D0"/>
                </a:solidFill>
              </a:rPr>
              <a:t>德行：行为品格</a:t>
            </a:r>
            <a:endParaRPr lang="en-US" sz="2400" b="1" dirty="0">
              <a:solidFill>
                <a:srgbClr val="0005D0"/>
              </a:solidFill>
            </a:endParaRPr>
          </a:p>
          <a:p>
            <a:pPr algn="ctr"/>
            <a:endParaRPr lang="en-US" dirty="0"/>
          </a:p>
        </p:txBody>
      </p:sp>
      <p:sp>
        <p:nvSpPr>
          <p:cNvPr id="11" name="Rectangle 10">
            <a:extLst>
              <a:ext uri="{FF2B5EF4-FFF2-40B4-BE49-F238E27FC236}">
                <a16:creationId xmlns:a16="http://schemas.microsoft.com/office/drawing/2014/main" id="{6BEFB25A-D928-59A7-C0A9-3C947D3B86A2}"/>
              </a:ext>
            </a:extLst>
          </p:cNvPr>
          <p:cNvSpPr/>
          <p:nvPr/>
        </p:nvSpPr>
        <p:spPr>
          <a:xfrm>
            <a:off x="4267200" y="4495800"/>
            <a:ext cx="5638800" cy="6096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C00000"/>
              </a:solidFill>
            </a:endParaRPr>
          </a:p>
          <a:p>
            <a:pPr algn="ctr"/>
            <a:r>
              <a:rPr lang="zh-CN" altLang="en-US" sz="2400" b="1" dirty="0">
                <a:solidFill>
                  <a:srgbClr val="C00000"/>
                </a:solidFill>
              </a:rPr>
              <a:t>知识：正确理解</a:t>
            </a:r>
            <a:endParaRPr lang="en-US" sz="2400" b="1" dirty="0">
              <a:solidFill>
                <a:srgbClr val="C00000"/>
              </a:solidFill>
            </a:endParaRPr>
          </a:p>
          <a:p>
            <a:pPr algn="ctr"/>
            <a:endParaRPr lang="en-US" dirty="0"/>
          </a:p>
        </p:txBody>
      </p:sp>
      <p:sp>
        <p:nvSpPr>
          <p:cNvPr id="12" name="Rectangle 11">
            <a:extLst>
              <a:ext uri="{FF2B5EF4-FFF2-40B4-BE49-F238E27FC236}">
                <a16:creationId xmlns:a16="http://schemas.microsoft.com/office/drawing/2014/main" id="{B108300C-E694-5E77-B825-E15A8CBCD07D}"/>
              </a:ext>
            </a:extLst>
          </p:cNvPr>
          <p:cNvSpPr/>
          <p:nvPr/>
        </p:nvSpPr>
        <p:spPr>
          <a:xfrm>
            <a:off x="4800600" y="3886200"/>
            <a:ext cx="5105400" cy="609600"/>
          </a:xfrm>
          <a:prstGeom prst="rect">
            <a:avLst/>
          </a:prstGeom>
          <a:solidFill>
            <a:srgbClr val="0278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t>节制：自我管控</a:t>
            </a:r>
            <a:endParaRPr lang="en-US" sz="2400" b="1" dirty="0"/>
          </a:p>
          <a:p>
            <a:pPr algn="ctr"/>
            <a:endParaRPr lang="en-US" dirty="0"/>
          </a:p>
        </p:txBody>
      </p:sp>
      <p:sp>
        <p:nvSpPr>
          <p:cNvPr id="13" name="Rectangle 12">
            <a:extLst>
              <a:ext uri="{FF2B5EF4-FFF2-40B4-BE49-F238E27FC236}">
                <a16:creationId xmlns:a16="http://schemas.microsoft.com/office/drawing/2014/main" id="{8ABB9E8A-1F1A-57F7-9F90-54916331F975}"/>
              </a:ext>
            </a:extLst>
          </p:cNvPr>
          <p:cNvSpPr/>
          <p:nvPr/>
        </p:nvSpPr>
        <p:spPr>
          <a:xfrm>
            <a:off x="5257800" y="3352800"/>
            <a:ext cx="4648200" cy="533400"/>
          </a:xfrm>
          <a:prstGeom prst="rect">
            <a:avLst/>
          </a:prstGeom>
          <a:solidFill>
            <a:srgbClr val="B9CC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70C0"/>
              </a:solidFill>
            </a:endParaRPr>
          </a:p>
          <a:p>
            <a:pPr algn="ctr"/>
            <a:r>
              <a:rPr lang="zh-CN" altLang="en-US" sz="2400" b="1" dirty="0">
                <a:solidFill>
                  <a:srgbClr val="0070C0"/>
                </a:solidFill>
              </a:rPr>
              <a:t>忍耐：持守信心</a:t>
            </a:r>
            <a:endParaRPr lang="en-US" sz="2400" b="1" dirty="0">
              <a:solidFill>
                <a:srgbClr val="0070C0"/>
              </a:solidFill>
            </a:endParaRPr>
          </a:p>
          <a:p>
            <a:pPr algn="ctr"/>
            <a:endParaRPr lang="en-US" dirty="0"/>
          </a:p>
        </p:txBody>
      </p:sp>
      <p:sp>
        <p:nvSpPr>
          <p:cNvPr id="14" name="Rectangle 13">
            <a:extLst>
              <a:ext uri="{FF2B5EF4-FFF2-40B4-BE49-F238E27FC236}">
                <a16:creationId xmlns:a16="http://schemas.microsoft.com/office/drawing/2014/main" id="{87922AD8-7F59-860D-4301-BF4BA232D1A2}"/>
              </a:ext>
            </a:extLst>
          </p:cNvPr>
          <p:cNvSpPr/>
          <p:nvPr/>
        </p:nvSpPr>
        <p:spPr>
          <a:xfrm>
            <a:off x="5715000" y="2819400"/>
            <a:ext cx="4191000" cy="533400"/>
          </a:xfrm>
          <a:prstGeom prst="rect">
            <a:avLst/>
          </a:prstGeom>
          <a:solidFill>
            <a:srgbClr val="00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B9CC04"/>
              </a:solidFill>
            </a:endParaRPr>
          </a:p>
          <a:p>
            <a:pPr algn="ctr"/>
            <a:r>
              <a:rPr lang="zh-CN" altLang="en-US" sz="2400" b="1" dirty="0">
                <a:solidFill>
                  <a:srgbClr val="B9CC04"/>
                </a:solidFill>
              </a:rPr>
              <a:t>虔敬：尊主为大</a:t>
            </a:r>
            <a:endParaRPr lang="en-US" sz="2400" b="1" dirty="0">
              <a:solidFill>
                <a:srgbClr val="B9CC04"/>
              </a:solidFill>
            </a:endParaRPr>
          </a:p>
          <a:p>
            <a:pPr algn="ctr"/>
            <a:endParaRPr lang="en-US" dirty="0"/>
          </a:p>
        </p:txBody>
      </p:sp>
      <p:sp>
        <p:nvSpPr>
          <p:cNvPr id="15" name="Rectangle 14">
            <a:extLst>
              <a:ext uri="{FF2B5EF4-FFF2-40B4-BE49-F238E27FC236}">
                <a16:creationId xmlns:a16="http://schemas.microsoft.com/office/drawing/2014/main" id="{685DC6F4-1073-D4C8-2F31-0030EF63C5D4}"/>
              </a:ext>
            </a:extLst>
          </p:cNvPr>
          <p:cNvSpPr/>
          <p:nvPr/>
        </p:nvSpPr>
        <p:spPr>
          <a:xfrm>
            <a:off x="6324600" y="2209800"/>
            <a:ext cx="3581400" cy="60960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C000"/>
              </a:solidFill>
            </a:endParaRPr>
          </a:p>
          <a:p>
            <a:pPr algn="ctr"/>
            <a:r>
              <a:rPr lang="zh-CN" altLang="en-US" sz="2400" b="1" dirty="0">
                <a:solidFill>
                  <a:srgbClr val="FFC000"/>
                </a:solidFill>
              </a:rPr>
              <a:t>爱弟兄：肢体连接</a:t>
            </a:r>
            <a:endParaRPr lang="en-US" sz="2400" b="1" dirty="0">
              <a:solidFill>
                <a:srgbClr val="FFC000"/>
              </a:solidFill>
            </a:endParaRPr>
          </a:p>
          <a:p>
            <a:pPr algn="ctr"/>
            <a:endParaRPr lang="en-US" dirty="0"/>
          </a:p>
        </p:txBody>
      </p:sp>
      <p:sp>
        <p:nvSpPr>
          <p:cNvPr id="16" name="Rectangle 15">
            <a:extLst>
              <a:ext uri="{FF2B5EF4-FFF2-40B4-BE49-F238E27FC236}">
                <a16:creationId xmlns:a16="http://schemas.microsoft.com/office/drawing/2014/main" id="{EB30B7A9-5E1F-AD68-549F-41E592C8378C}"/>
              </a:ext>
            </a:extLst>
          </p:cNvPr>
          <p:cNvSpPr/>
          <p:nvPr/>
        </p:nvSpPr>
        <p:spPr>
          <a:xfrm>
            <a:off x="6858000" y="1676400"/>
            <a:ext cx="3048000" cy="533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27843"/>
              </a:solidFill>
            </a:endParaRPr>
          </a:p>
          <a:p>
            <a:pPr algn="ctr"/>
            <a:r>
              <a:rPr lang="zh-CN" altLang="en-US" sz="2400" b="1" dirty="0">
                <a:solidFill>
                  <a:srgbClr val="027843"/>
                </a:solidFill>
              </a:rPr>
              <a:t>爱众人：神性高峰</a:t>
            </a:r>
            <a:endParaRPr lang="en-US" sz="2400" b="1" dirty="0">
              <a:solidFill>
                <a:srgbClr val="027843"/>
              </a:solidFill>
            </a:endParaRPr>
          </a:p>
          <a:p>
            <a:pPr algn="ctr"/>
            <a:endParaRPr lang="en-US" dirty="0"/>
          </a:p>
        </p:txBody>
      </p:sp>
      <p:cxnSp>
        <p:nvCxnSpPr>
          <p:cNvPr id="19" name="Straight Arrow Connector 18">
            <a:extLst>
              <a:ext uri="{FF2B5EF4-FFF2-40B4-BE49-F238E27FC236}">
                <a16:creationId xmlns:a16="http://schemas.microsoft.com/office/drawing/2014/main" id="{A3095F55-B550-6883-B989-973A8354566D}"/>
              </a:ext>
            </a:extLst>
          </p:cNvPr>
          <p:cNvCxnSpPr/>
          <p:nvPr/>
        </p:nvCxnSpPr>
        <p:spPr>
          <a:xfrm flipV="1">
            <a:off x="2362200" y="1828800"/>
            <a:ext cx="3429000" cy="4191000"/>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001113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F4854E6A-54C7-F919-3EE3-C87323B41FA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A8861CE-D7CF-46AF-D9B9-076FDBBF2F25}"/>
              </a:ext>
            </a:extLst>
          </p:cNvPr>
          <p:cNvSpPr txBox="1"/>
          <p:nvPr/>
        </p:nvSpPr>
        <p:spPr>
          <a:xfrm>
            <a:off x="228600" y="838200"/>
            <a:ext cx="11582400" cy="1138773"/>
          </a:xfrm>
          <a:prstGeom prst="rect">
            <a:avLst/>
          </a:prstGeom>
          <a:noFill/>
        </p:spPr>
        <p:txBody>
          <a:bodyPr wrap="square" rtlCol="0">
            <a:spAutoFit/>
          </a:bodyPr>
          <a:lstStyle/>
          <a:p>
            <a:pPr lvl="0"/>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三、</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生命的果实，圣灵赐生命奖赏</a:t>
            </a:r>
            <a:endParaRPr lang="en-US" altLang="zh-CN" sz="40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a:p>
            <a:r>
              <a:rPr lang="en-US" altLang="zh-CN" sz="2600" b="1" dirty="0">
                <a:solidFill>
                  <a:srgbClr val="0070C0"/>
                </a:solidFill>
                <a:latin typeface="Arial Unicode MS"/>
                <a:ea typeface="KaiTi" panose="02010609060101010101" pitchFamily="49" charset="-122"/>
                <a:cs typeface="Times New Roman" panose="02020603050405020304" pitchFamily="18" charset="0"/>
              </a:rPr>
              <a:t>        </a:t>
            </a:r>
            <a:r>
              <a:rPr lang="en-US" sz="2400" b="1" dirty="0">
                <a:solidFill>
                  <a:srgbClr val="0070C0"/>
                </a:solidFill>
                <a:latin typeface="Arial Unicode MS"/>
              </a:rPr>
              <a:t>The Fruit of Life: The Holy Spirit Gives Life-Giving Rewards</a:t>
            </a:r>
            <a:endParaRPr lang="en-US" sz="2400" dirty="0"/>
          </a:p>
        </p:txBody>
      </p:sp>
      <p:sp>
        <p:nvSpPr>
          <p:cNvPr id="10" name="Rectangle 1">
            <a:extLst>
              <a:ext uri="{FF2B5EF4-FFF2-40B4-BE49-F238E27FC236}">
                <a16:creationId xmlns:a16="http://schemas.microsoft.com/office/drawing/2014/main" id="{FFF73959-2DF2-93C3-A9E6-D5A627254BF4}"/>
              </a:ext>
            </a:extLst>
          </p:cNvPr>
          <p:cNvSpPr>
            <a:spLocks noChangeArrowheads="1"/>
          </p:cNvSpPr>
          <p:nvPr/>
        </p:nvSpPr>
        <p:spPr bwMode="auto">
          <a:xfrm>
            <a:off x="0" y="179864"/>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52B3ABC-B49B-11FB-AD5B-B9572B7DD466}"/>
              </a:ext>
            </a:extLst>
          </p:cNvPr>
          <p:cNvSpPr txBox="1"/>
          <p:nvPr/>
        </p:nvSpPr>
        <p:spPr>
          <a:xfrm>
            <a:off x="2209800" y="2209800"/>
            <a:ext cx="2438400" cy="4031873"/>
          </a:xfrm>
          <a:prstGeom prst="rect">
            <a:avLst/>
          </a:prstGeom>
          <a:solidFill>
            <a:schemeClr val="bg1"/>
          </a:solidFill>
          <a:ln>
            <a:solidFill>
              <a:schemeClr val="bg1"/>
            </a:solidFill>
          </a:ln>
        </p:spPr>
        <p:txBody>
          <a:bodyPr wrap="square" rtlCol="0">
            <a:spAutoFit/>
          </a:bodyPr>
          <a:lstStyle/>
          <a:p>
            <a:r>
              <a:rPr lang="zh-CN" altLang="en-US" sz="3200" b="1" dirty="0">
                <a:solidFill>
                  <a:srgbClr val="002060"/>
                </a:solidFill>
                <a:latin typeface="KaiTi" panose="02010609060101010101" pitchFamily="49" charset="-122"/>
                <a:ea typeface="KaiTi" panose="02010609060101010101" pitchFamily="49" charset="-122"/>
              </a:rPr>
              <a:t>攀成长台阶：</a:t>
            </a:r>
            <a:endParaRPr lang="en-US" altLang="zh-CN" sz="3200" b="1"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02060"/>
                </a:solidFill>
                <a:latin typeface="KaiTi" panose="02010609060101010101" pitchFamily="49" charset="-122"/>
                <a:ea typeface="KaiTi" panose="02010609060101010101" pitchFamily="49" charset="-122"/>
              </a:rPr>
              <a:t>信心</a:t>
            </a:r>
            <a:endParaRPr lang="en-US" altLang="zh-CN" sz="2800" b="1"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02060"/>
                </a:solidFill>
                <a:latin typeface="KaiTi" panose="02010609060101010101" pitchFamily="49" charset="-122"/>
                <a:ea typeface="KaiTi" panose="02010609060101010101" pitchFamily="49" charset="-122"/>
              </a:rPr>
              <a:t>德行</a:t>
            </a:r>
            <a:endParaRPr lang="en-US" altLang="zh-CN" sz="2800" b="1"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02060"/>
                </a:solidFill>
                <a:latin typeface="KaiTi" panose="02010609060101010101" pitchFamily="49" charset="-122"/>
                <a:ea typeface="KaiTi" panose="02010609060101010101" pitchFamily="49" charset="-122"/>
              </a:rPr>
              <a:t>知识</a:t>
            </a:r>
            <a:endParaRPr lang="en-US" altLang="zh-CN" sz="2800" b="1"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02060"/>
                </a:solidFill>
                <a:latin typeface="KaiTi" panose="02010609060101010101" pitchFamily="49" charset="-122"/>
                <a:ea typeface="KaiTi" panose="02010609060101010101" pitchFamily="49" charset="-122"/>
              </a:rPr>
              <a:t>节制</a:t>
            </a:r>
            <a:endParaRPr lang="en-US" altLang="zh-CN" sz="2800" b="1"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02060"/>
                </a:solidFill>
                <a:latin typeface="KaiTi" panose="02010609060101010101" pitchFamily="49" charset="-122"/>
                <a:ea typeface="KaiTi" panose="02010609060101010101" pitchFamily="49" charset="-122"/>
              </a:rPr>
              <a:t>忍耐</a:t>
            </a:r>
            <a:endParaRPr lang="en-US" altLang="zh-CN" sz="2800" b="1"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02060"/>
                </a:solidFill>
                <a:latin typeface="KaiTi" panose="02010609060101010101" pitchFamily="49" charset="-122"/>
                <a:ea typeface="KaiTi" panose="02010609060101010101" pitchFamily="49" charset="-122"/>
              </a:rPr>
              <a:t>虔敬</a:t>
            </a:r>
            <a:endParaRPr lang="en-US" altLang="zh-CN" sz="2800" b="1"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02060"/>
                </a:solidFill>
                <a:latin typeface="KaiTi" panose="02010609060101010101" pitchFamily="49" charset="-122"/>
                <a:ea typeface="KaiTi" panose="02010609060101010101" pitchFamily="49" charset="-122"/>
              </a:rPr>
              <a:t>爱弟兄</a:t>
            </a:r>
            <a:endParaRPr lang="en-US" altLang="zh-CN" sz="2800" b="1" dirty="0">
              <a:solidFill>
                <a:srgbClr val="002060"/>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02060"/>
                </a:solidFill>
                <a:latin typeface="KaiTi" panose="02010609060101010101" pitchFamily="49" charset="-122"/>
                <a:ea typeface="KaiTi" panose="02010609060101010101" pitchFamily="49" charset="-122"/>
              </a:rPr>
              <a:t>爱众人</a:t>
            </a:r>
            <a:endParaRPr lang="en-US" altLang="zh-CN" sz="2800" b="1" dirty="0">
              <a:solidFill>
                <a:srgbClr val="002060"/>
              </a:solidFill>
              <a:latin typeface="KaiTi" panose="02010609060101010101" pitchFamily="49" charset="-122"/>
              <a:ea typeface="KaiTi" panose="02010609060101010101" pitchFamily="49" charset="-122"/>
            </a:endParaRPr>
          </a:p>
        </p:txBody>
      </p:sp>
      <p:sp>
        <p:nvSpPr>
          <p:cNvPr id="9" name="Rectangle 1">
            <a:extLst>
              <a:ext uri="{FF2B5EF4-FFF2-40B4-BE49-F238E27FC236}">
                <a16:creationId xmlns:a16="http://schemas.microsoft.com/office/drawing/2014/main" id="{ED8022C1-1C0C-CAE3-8F96-066430D8A5A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AEEB2E67-F11A-C087-8C31-0C200A5EFE7E}"/>
              </a:ext>
            </a:extLst>
          </p:cNvPr>
          <p:cNvSpPr txBox="1"/>
          <p:nvPr/>
        </p:nvSpPr>
        <p:spPr>
          <a:xfrm>
            <a:off x="7315200" y="1981200"/>
            <a:ext cx="2438400" cy="4462760"/>
          </a:xfrm>
          <a:prstGeom prst="rect">
            <a:avLst/>
          </a:prstGeom>
          <a:solidFill>
            <a:schemeClr val="bg1"/>
          </a:solidFill>
          <a:ln>
            <a:solidFill>
              <a:schemeClr val="bg1"/>
            </a:solidFill>
          </a:ln>
        </p:spPr>
        <p:txBody>
          <a:bodyPr wrap="square" rtlCol="0">
            <a:spAutoFit/>
          </a:bodyPr>
          <a:lstStyle/>
          <a:p>
            <a:r>
              <a:rPr lang="zh-CN" altLang="en-US" sz="3200" b="1" dirty="0">
                <a:solidFill>
                  <a:srgbClr val="027843"/>
                </a:solidFill>
                <a:latin typeface="KaiTi" panose="02010609060101010101" pitchFamily="49" charset="-122"/>
                <a:ea typeface="KaiTi" panose="02010609060101010101" pitchFamily="49" charset="-122"/>
              </a:rPr>
              <a:t>结圣灵果实：</a:t>
            </a:r>
            <a:endParaRPr lang="en-US" altLang="zh-CN" sz="3200" b="1" dirty="0">
              <a:solidFill>
                <a:srgbClr val="027843"/>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27843"/>
                </a:solidFill>
                <a:latin typeface="KaiTi" panose="02010609060101010101" pitchFamily="49" charset="-122"/>
                <a:ea typeface="KaiTi" panose="02010609060101010101" pitchFamily="49" charset="-122"/>
              </a:rPr>
              <a:t>仁爱</a:t>
            </a:r>
            <a:endParaRPr lang="en-US" altLang="zh-CN" sz="2800" b="1" dirty="0">
              <a:solidFill>
                <a:srgbClr val="027843"/>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27843"/>
                </a:solidFill>
                <a:latin typeface="KaiTi" panose="02010609060101010101" pitchFamily="49" charset="-122"/>
                <a:ea typeface="KaiTi" panose="02010609060101010101" pitchFamily="49" charset="-122"/>
              </a:rPr>
              <a:t>喜乐</a:t>
            </a:r>
            <a:endParaRPr lang="en-US" altLang="zh-CN" sz="2800" b="1" dirty="0">
              <a:solidFill>
                <a:srgbClr val="027843"/>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27843"/>
                </a:solidFill>
                <a:latin typeface="KaiTi" panose="02010609060101010101" pitchFamily="49" charset="-122"/>
                <a:ea typeface="KaiTi" panose="02010609060101010101" pitchFamily="49" charset="-122"/>
              </a:rPr>
              <a:t>和平</a:t>
            </a:r>
            <a:endParaRPr lang="en-US" altLang="zh-CN" sz="2800" b="1" dirty="0">
              <a:solidFill>
                <a:srgbClr val="027843"/>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27843"/>
                </a:solidFill>
                <a:latin typeface="KaiTi" panose="02010609060101010101" pitchFamily="49" charset="-122"/>
                <a:ea typeface="KaiTi" panose="02010609060101010101" pitchFamily="49" charset="-122"/>
              </a:rPr>
              <a:t>忍耐</a:t>
            </a:r>
            <a:endParaRPr lang="en-US" altLang="zh-CN" sz="2800" b="1" dirty="0">
              <a:solidFill>
                <a:srgbClr val="027843"/>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27843"/>
                </a:solidFill>
                <a:latin typeface="KaiTi" panose="02010609060101010101" pitchFamily="49" charset="-122"/>
                <a:ea typeface="KaiTi" panose="02010609060101010101" pitchFamily="49" charset="-122"/>
              </a:rPr>
              <a:t>恩慈</a:t>
            </a:r>
            <a:endParaRPr lang="en-US" altLang="zh-CN" sz="2800" b="1" dirty="0">
              <a:solidFill>
                <a:srgbClr val="027843"/>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27843"/>
                </a:solidFill>
                <a:latin typeface="KaiTi" panose="02010609060101010101" pitchFamily="49" charset="-122"/>
                <a:ea typeface="KaiTi" panose="02010609060101010101" pitchFamily="49" charset="-122"/>
              </a:rPr>
              <a:t>良善</a:t>
            </a:r>
            <a:endParaRPr lang="en-US" altLang="zh-CN" sz="2800" b="1" dirty="0">
              <a:solidFill>
                <a:srgbClr val="027843"/>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27843"/>
                </a:solidFill>
                <a:latin typeface="KaiTi" panose="02010609060101010101" pitchFamily="49" charset="-122"/>
                <a:ea typeface="KaiTi" panose="02010609060101010101" pitchFamily="49" charset="-122"/>
              </a:rPr>
              <a:t>信实</a:t>
            </a:r>
            <a:endParaRPr lang="en-US" altLang="zh-CN" sz="2800" b="1" dirty="0">
              <a:solidFill>
                <a:srgbClr val="027843"/>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27843"/>
                </a:solidFill>
                <a:latin typeface="KaiTi" panose="02010609060101010101" pitchFamily="49" charset="-122"/>
                <a:ea typeface="KaiTi" panose="02010609060101010101" pitchFamily="49" charset="-122"/>
              </a:rPr>
              <a:t>温柔</a:t>
            </a:r>
            <a:endParaRPr lang="en-US" altLang="zh-CN" sz="2800" b="1" dirty="0">
              <a:solidFill>
                <a:srgbClr val="027843"/>
              </a:solidFill>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800" b="1" dirty="0">
                <a:solidFill>
                  <a:srgbClr val="027843"/>
                </a:solidFill>
                <a:latin typeface="KaiTi" panose="02010609060101010101" pitchFamily="49" charset="-122"/>
                <a:ea typeface="KaiTi" panose="02010609060101010101" pitchFamily="49" charset="-122"/>
              </a:rPr>
              <a:t>节制</a:t>
            </a:r>
            <a:r>
              <a:rPr lang="en-US" altLang="zh-CN" sz="2800" b="1" dirty="0">
                <a:solidFill>
                  <a:srgbClr val="027843"/>
                </a:solidFill>
                <a:latin typeface="KaiTi" panose="02010609060101010101" pitchFamily="49" charset="-122"/>
                <a:ea typeface="KaiTi" panose="02010609060101010101" pitchFamily="49" charset="-122"/>
              </a:rPr>
              <a:t> </a:t>
            </a:r>
          </a:p>
        </p:txBody>
      </p:sp>
      <p:sp>
        <p:nvSpPr>
          <p:cNvPr id="2" name="Arrow: Notched Right 1">
            <a:extLst>
              <a:ext uri="{FF2B5EF4-FFF2-40B4-BE49-F238E27FC236}">
                <a16:creationId xmlns:a16="http://schemas.microsoft.com/office/drawing/2014/main" id="{97CB639D-371F-5ADB-B501-41EFE97AE759}"/>
              </a:ext>
            </a:extLst>
          </p:cNvPr>
          <p:cNvSpPr/>
          <p:nvPr/>
        </p:nvSpPr>
        <p:spPr>
          <a:xfrm>
            <a:off x="4876800" y="4191000"/>
            <a:ext cx="2209800" cy="304800"/>
          </a:xfrm>
          <a:prstGeom prst="notched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055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09941D60-1F45-F1D3-EE50-BA8D71112B2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D78C3FE-5E93-02CF-0EE4-1A40594B8D89}"/>
              </a:ext>
            </a:extLst>
          </p:cNvPr>
          <p:cNvPicPr>
            <a:picLocks noChangeAspect="1"/>
          </p:cNvPicPr>
          <p:nvPr/>
        </p:nvPicPr>
        <p:blipFill>
          <a:blip r:embed="rId3">
            <a:alphaModFix amt="14000"/>
          </a:blip>
          <a:stretch>
            <a:fillRect/>
          </a:stretch>
        </p:blipFill>
        <p:spPr>
          <a:xfrm>
            <a:off x="6629400" y="0"/>
            <a:ext cx="5562600" cy="6858000"/>
          </a:xfrm>
          <a:prstGeom prst="rect">
            <a:avLst/>
          </a:prstGeom>
          <a:effectLst>
            <a:softEdge rad="406400"/>
          </a:effectLst>
        </p:spPr>
      </p:pic>
      <p:sp>
        <p:nvSpPr>
          <p:cNvPr id="3" name="Content Placeholder 2">
            <a:extLst>
              <a:ext uri="{FF2B5EF4-FFF2-40B4-BE49-F238E27FC236}">
                <a16:creationId xmlns:a16="http://schemas.microsoft.com/office/drawing/2014/main" id="{284FB74A-1021-F1BC-962C-0A77AA6B0E8B}"/>
              </a:ext>
            </a:extLst>
          </p:cNvPr>
          <p:cNvSpPr>
            <a:spLocks noGrp="1"/>
          </p:cNvSpPr>
          <p:nvPr>
            <p:ph idx="1"/>
          </p:nvPr>
        </p:nvSpPr>
        <p:spPr>
          <a:xfrm>
            <a:off x="0" y="0"/>
            <a:ext cx="12420600" cy="6858000"/>
          </a:xfrm>
          <a:ln>
            <a:noFill/>
          </a:ln>
          <a:effectLst>
            <a:softEdge rad="0"/>
          </a:effectLst>
        </p:spPr>
        <p:txBody>
          <a:bodyPr>
            <a:normAutofit/>
          </a:bodyPr>
          <a:lstStyle/>
          <a:p>
            <a:pPr marL="0" indent="0">
              <a:spcBef>
                <a:spcPts val="0"/>
              </a:spcBef>
              <a:spcAft>
                <a:spcPts val="800"/>
              </a:spcAft>
              <a:buNone/>
            </a:pP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进生命台阶 结丰盛果实</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3200" b="1" dirty="0">
                <a:solidFill>
                  <a:srgbClr val="0070C0"/>
                </a:solidFill>
                <a:latin typeface="Arial Unicode MS"/>
                <a:ea typeface="KaiTi" panose="02010609060101010101" pitchFamily="49" charset="-122"/>
                <a:cs typeface="Times New Roman" panose="02020603050405020304" pitchFamily="18" charset="0"/>
              </a:rPr>
              <a:t>                Climb the Stairs</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of</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Life</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and</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Bear</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Abundant</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Fruit</a:t>
            </a:r>
          </a:p>
          <a:p>
            <a:pPr marL="0" indent="0">
              <a:spcBef>
                <a:spcPts val="0"/>
              </a:spcBef>
              <a:spcAft>
                <a:spcPts val="800"/>
              </a:spcAft>
              <a:buNone/>
            </a:pPr>
            <a:endParaRPr lang="en-US" altLang="zh-CN" sz="3600" b="1" dirty="0">
              <a:solidFill>
                <a:srgbClr val="0070C0"/>
              </a:solidFill>
              <a:latin typeface="KaiTi" panose="02010609060101010101" pitchFamily="49" charset="-122"/>
              <a:ea typeface="KaiTi" panose="02010609060101010101" pitchFamily="49" charset="-122"/>
              <a:cs typeface="Times New Roman" panose="02020603050405020304" pitchFamily="18" charset="0"/>
            </a:endParaRPr>
          </a:p>
          <a:p>
            <a:pPr marL="0" lvl="0" indent="0">
              <a:buNone/>
            </a:pPr>
            <a:r>
              <a:rPr lang="zh-CN" alt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rPr>
              <a:t>一、生命的起点：与神的性情有份</a:t>
            </a:r>
            <a:endParaRPr lang="en-US" dirty="0"/>
          </a:p>
          <a:p>
            <a:pPr marL="0" indent="0">
              <a:buNone/>
            </a:pPr>
            <a:r>
              <a:rPr lang="en-US" altLang="zh-CN" sz="2400" b="1" dirty="0">
                <a:solidFill>
                  <a:srgbClr val="0070C0"/>
                </a:solidFill>
                <a:latin typeface="Arial Unicode MS"/>
                <a:ea typeface="KaiTi" panose="02010609060101010101" pitchFamily="49" charset="-122"/>
                <a:cs typeface="Times New Roman" panose="02020603050405020304" pitchFamily="18" charset="0"/>
              </a:rPr>
              <a:t>          </a:t>
            </a:r>
            <a:r>
              <a:rPr lang="en-US" altLang="zh-CN" b="1" dirty="0">
                <a:solidFill>
                  <a:srgbClr val="0070C0"/>
                </a:solidFill>
                <a:latin typeface="Arial Unicode MS"/>
              </a:rPr>
              <a:t>T</a:t>
            </a:r>
            <a:r>
              <a:rPr lang="en-US" b="1" dirty="0">
                <a:solidFill>
                  <a:srgbClr val="0070C0"/>
                </a:solidFill>
                <a:latin typeface="Arial Unicode MS"/>
              </a:rPr>
              <a:t>he Starting Point of Life: Part</a:t>
            </a:r>
            <a:r>
              <a:rPr lang="en-US" altLang="zh-CN" b="1" dirty="0">
                <a:solidFill>
                  <a:srgbClr val="0070C0"/>
                </a:solidFill>
                <a:latin typeface="Arial Unicode MS"/>
              </a:rPr>
              <a:t>a</a:t>
            </a:r>
            <a:r>
              <a:rPr lang="en-US" b="1" dirty="0">
                <a:solidFill>
                  <a:srgbClr val="0070C0"/>
                </a:solidFill>
                <a:latin typeface="Arial Unicode MS"/>
              </a:rPr>
              <a:t>king in the Divine Nature</a:t>
            </a:r>
          </a:p>
          <a:p>
            <a:pPr marL="0" indent="0">
              <a:buNone/>
            </a:pPr>
            <a:r>
              <a:rPr lang="zh-CN" alt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rPr>
              <a:t>二、生命的成长：生命成长八进阶</a:t>
            </a:r>
            <a:endParaRPr lang="en-US" altLang="zh-CN" dirty="0"/>
          </a:p>
          <a:p>
            <a:pPr marL="0" indent="0">
              <a:buNone/>
            </a:pPr>
            <a:r>
              <a:rPr lang="en-US" altLang="zh-CN" sz="2400" b="1" dirty="0">
                <a:solidFill>
                  <a:srgbClr val="0070C0"/>
                </a:solidFill>
                <a:latin typeface="Arial Unicode MS"/>
                <a:ea typeface="KaiTi" panose="02010609060101010101" pitchFamily="49" charset="-122"/>
                <a:cs typeface="Times New Roman" panose="02020603050405020304" pitchFamily="18" charset="0"/>
              </a:rPr>
              <a:t>          Growth in Life: Eight Stairs of Life Growth</a:t>
            </a:r>
          </a:p>
          <a:p>
            <a:pPr marL="0" indent="0">
              <a:buNone/>
            </a:pPr>
            <a:r>
              <a:rPr lang="zh-CN" alt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rPr>
              <a:t>三、生命的果实：圣灵赐生命奖赏</a:t>
            </a:r>
            <a:endParaRPr lang="en-US" altLang="zh-CN"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a:p>
            <a:pPr marL="0" indent="0">
              <a:buNone/>
            </a:pPr>
            <a:r>
              <a:rPr lang="en-US" dirty="0"/>
              <a:t>            </a:t>
            </a:r>
            <a:r>
              <a:rPr lang="en-US" sz="2400" b="1" dirty="0">
                <a:solidFill>
                  <a:srgbClr val="0070C0"/>
                </a:solidFill>
                <a:latin typeface="Arial Unicode MS"/>
              </a:rPr>
              <a:t>The Fruit of Life: The Holy Spirit Gives Life-Giving Rewards</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D5B2E7B6-8D29-91E3-7B8A-ABE0E2093C7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3F9BC71-DA3A-2092-1DD2-779FFC95FE0B}"/>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15EAED5B-2F0F-0E4B-402C-4E570FA7A59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8600383B-B636-E5A4-8767-ECF82816D8EF}"/>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3102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CEB33-EF39-2D29-058B-6279ECE52FEE}"/>
            </a:ext>
          </a:extLst>
        </p:cNvPr>
        <p:cNvGrpSpPr/>
        <p:nvPr/>
      </p:nvGrpSpPr>
      <p:grpSpPr>
        <a:xfrm>
          <a:off x="0" y="0"/>
          <a:ext cx="0" cy="0"/>
          <a:chOff x="0" y="0"/>
          <a:chExt cx="0" cy="0"/>
        </a:xfrm>
      </p:grpSpPr>
      <p:sp>
        <p:nvSpPr>
          <p:cNvPr id="5" name="AutoShape 8" descr="We Are All One Body” (cf. 1 Corinthians 12:12) The Journey to Christian  Unity (Br. Tobias Dammert, OSB) — Christ the King Priory">
            <a:extLst>
              <a:ext uri="{FF2B5EF4-FFF2-40B4-BE49-F238E27FC236}">
                <a16:creationId xmlns:a16="http://schemas.microsoft.com/office/drawing/2014/main" id="{28F09562-230B-E807-F3A0-DA9B0C1B572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47CA8C19-5952-A608-AEA8-035A7F62F865}"/>
              </a:ext>
            </a:extLst>
          </p:cNvPr>
          <p:cNvPicPr>
            <a:picLocks noChangeAspect="1"/>
          </p:cNvPicPr>
          <p:nvPr/>
        </p:nvPicPr>
        <p:blipFill>
          <a:blip r:embed="rId3"/>
          <a:stretch>
            <a:fillRect/>
          </a:stretch>
        </p:blipFill>
        <p:spPr>
          <a:xfrm>
            <a:off x="0" y="-30480"/>
            <a:ext cx="8001212" cy="6781800"/>
          </a:xfrm>
          <a:prstGeom prst="rect">
            <a:avLst/>
          </a:prstGeom>
        </p:spPr>
      </p:pic>
      <p:sp>
        <p:nvSpPr>
          <p:cNvPr id="10" name="Cloud 9">
            <a:extLst>
              <a:ext uri="{FF2B5EF4-FFF2-40B4-BE49-F238E27FC236}">
                <a16:creationId xmlns:a16="http://schemas.microsoft.com/office/drawing/2014/main" id="{52141607-38FF-2A61-906F-0BC0CF46E07E}"/>
              </a:ext>
            </a:extLst>
          </p:cNvPr>
          <p:cNvSpPr/>
          <p:nvPr/>
        </p:nvSpPr>
        <p:spPr>
          <a:xfrm>
            <a:off x="8382000" y="2438400"/>
            <a:ext cx="3733800" cy="2362200"/>
          </a:xfrm>
          <a:prstGeom prst="cloud">
            <a:avLst/>
          </a:prstGeom>
          <a:solidFill>
            <a:srgbClr val="B9CC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002776"/>
                </a:solidFill>
              </a:rPr>
              <a:t>结果实了！</a:t>
            </a:r>
            <a:endParaRPr lang="en-US" sz="3200" b="1" dirty="0">
              <a:solidFill>
                <a:srgbClr val="002776"/>
              </a:solidFill>
            </a:endParaRPr>
          </a:p>
        </p:txBody>
      </p:sp>
      <p:sp>
        <p:nvSpPr>
          <p:cNvPr id="13" name="Arrow: Left 12">
            <a:extLst>
              <a:ext uri="{FF2B5EF4-FFF2-40B4-BE49-F238E27FC236}">
                <a16:creationId xmlns:a16="http://schemas.microsoft.com/office/drawing/2014/main" id="{47F90A41-8744-3F57-8AF3-F284FE90A8DC}"/>
              </a:ext>
            </a:extLst>
          </p:cNvPr>
          <p:cNvSpPr/>
          <p:nvPr/>
        </p:nvSpPr>
        <p:spPr>
          <a:xfrm>
            <a:off x="2971800" y="3733800"/>
            <a:ext cx="5334000" cy="381000"/>
          </a:xfrm>
          <a:prstGeom prst="lef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247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8F9FA"/>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BC20B9-CDD5-48A3-91FD-AD44FAECFCA4}"/>
              </a:ext>
            </a:extLst>
          </p:cNvPr>
          <p:cNvSpPr>
            <a:spLocks noGrp="1"/>
          </p:cNvSpPr>
          <p:nvPr>
            <p:ph idx="1"/>
          </p:nvPr>
        </p:nvSpPr>
        <p:spPr>
          <a:xfrm>
            <a:off x="0" y="0"/>
            <a:ext cx="7086600" cy="6858000"/>
          </a:xfrm>
          <a:effectLst>
            <a:softEdge rad="0"/>
          </a:effectLst>
        </p:spPr>
        <p:txBody>
          <a:bodyPr>
            <a:normAutofit fontScale="70000" lnSpcReduction="20000"/>
          </a:bodyPr>
          <a:lstStyle/>
          <a:p>
            <a:pPr marL="0" indent="0" algn="ctr">
              <a:lnSpc>
                <a:spcPct val="107000"/>
              </a:lnSpc>
              <a:spcBef>
                <a:spcPts val="0"/>
              </a:spcBef>
              <a:spcAft>
                <a:spcPts val="800"/>
              </a:spcAft>
              <a:buNone/>
            </a:pPr>
            <a:endParaRPr lang="en-US" sz="2000" b="1" dirty="0">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r>
              <a:rPr lang="en-US" altLang="zh-CN" sz="51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1.</a:t>
            </a:r>
            <a:r>
              <a:rPr lang="zh-CN" altLang="en-US" sz="51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与神的性情有份：生命起点</a:t>
            </a:r>
            <a:endParaRPr lang="en-US" altLang="zh-CN" sz="5100" b="1" dirty="0">
              <a:solidFill>
                <a:srgbClr val="002060"/>
              </a:solidFill>
              <a:latin typeface="KaiTi" panose="02010609060101010101" pitchFamily="49" charset="-122"/>
              <a:ea typeface="KaiTi" panose="02010609060101010101" pitchFamily="49" charset="-122"/>
              <a:cs typeface="Times New Roman" panose="02020603050405020304" pitchFamily="18" charset="0"/>
            </a:endParaRPr>
          </a:p>
          <a:p>
            <a:pPr>
              <a:lnSpc>
                <a:spcPct val="107000"/>
              </a:lnSpc>
              <a:spcBef>
                <a:spcPts val="0"/>
              </a:spcBef>
              <a:spcAft>
                <a:spcPts val="800"/>
              </a:spcAft>
            </a:pPr>
            <a:r>
              <a:rPr lang="zh-CN" altLang="en-US" sz="3400" b="1" dirty="0">
                <a:solidFill>
                  <a:srgbClr val="027843"/>
                </a:solidFill>
                <a:latin typeface="KaiTi" panose="02010609060101010101" pitchFamily="49" charset="-122"/>
                <a:ea typeface="KaiTi" panose="02010609060101010101" pitchFamily="49" charset="-122"/>
                <a:cs typeface="Times New Roman" panose="02020603050405020304" pitchFamily="18" charset="0"/>
              </a:rPr>
              <a:t>与神的性情有份：像神的内在生命特质</a:t>
            </a:r>
            <a:endParaRPr lang="en-US" altLang="zh-CN" sz="3400" b="1" dirty="0">
              <a:solidFill>
                <a:srgbClr val="027843"/>
              </a:solidFill>
              <a:latin typeface="KaiTi" panose="02010609060101010101" pitchFamily="49" charset="-122"/>
              <a:ea typeface="KaiTi" panose="02010609060101010101" pitchFamily="49" charset="-122"/>
              <a:cs typeface="Times New Roman" panose="02020603050405020304" pitchFamily="18" charset="0"/>
            </a:endParaRPr>
          </a:p>
          <a:p>
            <a:pPr>
              <a:lnSpc>
                <a:spcPct val="107000"/>
              </a:lnSpc>
              <a:spcBef>
                <a:spcPts val="0"/>
              </a:spcBef>
              <a:spcAft>
                <a:spcPts val="800"/>
              </a:spcAft>
            </a:pPr>
            <a:r>
              <a:rPr lang="zh-CN" altLang="en-US" sz="3400" b="1" dirty="0">
                <a:solidFill>
                  <a:srgbClr val="027843"/>
                </a:solidFill>
                <a:latin typeface="KaiTi" panose="02010609060101010101" pitchFamily="49" charset="-122"/>
                <a:ea typeface="KaiTi" panose="02010609060101010101" pitchFamily="49" charset="-122"/>
                <a:cs typeface="Times New Roman" panose="02020603050405020304" pitchFamily="18" charset="0"/>
              </a:rPr>
              <a:t>神的性情源于神：创造时、救赎中</a:t>
            </a:r>
            <a:endParaRPr lang="en-US" altLang="zh-CN" sz="3400" b="1" dirty="0">
              <a:solidFill>
                <a:srgbClr val="027843"/>
              </a:solidFill>
              <a:latin typeface="KaiTi" panose="02010609060101010101" pitchFamily="49" charset="-122"/>
              <a:ea typeface="KaiTi" panose="02010609060101010101" pitchFamily="49" charset="-122"/>
              <a:cs typeface="Times New Roman" panose="02020603050405020304" pitchFamily="18" charset="0"/>
            </a:endParaRPr>
          </a:p>
          <a:p>
            <a:pPr>
              <a:lnSpc>
                <a:spcPct val="107000"/>
              </a:lnSpc>
              <a:spcBef>
                <a:spcPts val="0"/>
              </a:spcBef>
              <a:spcAft>
                <a:spcPts val="800"/>
              </a:spcAft>
            </a:pPr>
            <a:r>
              <a:rPr lang="zh-CN" altLang="en-US" sz="3400" b="1" dirty="0">
                <a:solidFill>
                  <a:srgbClr val="027843"/>
                </a:solidFill>
                <a:latin typeface="KaiTi" panose="02010609060101010101" pitchFamily="49" charset="-122"/>
                <a:ea typeface="KaiTi" panose="02010609060101010101" pitchFamily="49" charset="-122"/>
                <a:cs typeface="Times New Roman" panose="02020603050405020304" pitchFamily="18" charset="0"/>
              </a:rPr>
              <a:t>与神性情有份意义：生命的起点</a:t>
            </a:r>
            <a:endParaRPr lang="en-US" altLang="zh-CN" sz="3400" b="1" dirty="0">
              <a:solidFill>
                <a:srgbClr val="027843"/>
              </a:solidFill>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altLang="zh-CN" sz="3400" b="1" dirty="0">
              <a:solidFill>
                <a:srgbClr val="027843"/>
              </a:solidFill>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r>
              <a:rPr lang="en-US" altLang="zh-CN" sz="51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2.</a:t>
            </a:r>
            <a:r>
              <a:rPr lang="zh-CN" altLang="en-US" sz="51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信心增长八进阶：生命成长</a:t>
            </a:r>
            <a:endParaRPr lang="en-US" altLang="zh-CN" sz="5100" b="1" dirty="0">
              <a:solidFill>
                <a:srgbClr val="002060"/>
              </a:solidFill>
              <a:latin typeface="KaiTi" panose="02010609060101010101" pitchFamily="49" charset="-122"/>
              <a:ea typeface="KaiTi" panose="02010609060101010101" pitchFamily="49" charset="-122"/>
              <a:cs typeface="Times New Roman" panose="02020603050405020304" pitchFamily="18" charset="0"/>
            </a:endParaRPr>
          </a:p>
          <a:p>
            <a:r>
              <a:rPr lang="en-US" altLang="zh-CN" sz="3400" b="1" dirty="0">
                <a:solidFill>
                  <a:srgbClr val="0070C0"/>
                </a:solidFill>
                <a:latin typeface="Abadi" panose="020B0604020104020204" pitchFamily="34" charset="0"/>
                <a:ea typeface="KaiTi" panose="02010609060101010101" pitchFamily="49" charset="-122"/>
                <a:cs typeface="Times New Roman" panose="02020603050405020304" pitchFamily="18" charset="0"/>
              </a:rPr>
              <a:t> </a:t>
            </a:r>
            <a:r>
              <a:rPr lang="zh-CN" altLang="en-US" sz="3400" b="1" dirty="0">
                <a:solidFill>
                  <a:srgbClr val="027843"/>
                </a:solidFill>
                <a:latin typeface="Abadi" panose="020B0604020104020204" pitchFamily="34" charset="0"/>
                <a:ea typeface="KaiTi" panose="02010609060101010101" pitchFamily="49" charset="-122"/>
                <a:cs typeface="Times New Roman" panose="02020603050405020304" pitchFamily="18" charset="0"/>
              </a:rPr>
              <a:t>八台阶：</a:t>
            </a:r>
            <a:r>
              <a:rPr lang="zh-CN" altLang="en-US" sz="3600" b="1" dirty="0">
                <a:solidFill>
                  <a:srgbClr val="027843"/>
                </a:solidFill>
                <a:latin typeface="KaiTi" panose="02010609060101010101" pitchFamily="49" charset="-122"/>
                <a:ea typeface="KaiTi" panose="02010609060101010101" pitchFamily="49" charset="-122"/>
              </a:rPr>
              <a:t>信心、德行、知识、节制、</a:t>
            </a:r>
            <a:endParaRPr lang="en-US" altLang="zh-CN" sz="3600" b="1" dirty="0">
              <a:solidFill>
                <a:srgbClr val="027843"/>
              </a:solidFill>
              <a:latin typeface="KaiTi" panose="02010609060101010101" pitchFamily="49" charset="-122"/>
              <a:ea typeface="KaiTi" panose="02010609060101010101" pitchFamily="49" charset="-122"/>
            </a:endParaRPr>
          </a:p>
          <a:p>
            <a:pPr marL="0" indent="0">
              <a:buNone/>
            </a:pPr>
            <a:r>
              <a:rPr lang="en-US" altLang="zh-CN" sz="3600" b="1" dirty="0">
                <a:solidFill>
                  <a:srgbClr val="027843"/>
                </a:solidFill>
                <a:latin typeface="KaiTi" panose="02010609060101010101" pitchFamily="49" charset="-122"/>
                <a:ea typeface="KaiTi" panose="02010609060101010101" pitchFamily="49" charset="-122"/>
              </a:rPr>
              <a:t>          </a:t>
            </a:r>
            <a:r>
              <a:rPr lang="zh-CN" altLang="en-US" sz="3600" b="1" dirty="0">
                <a:solidFill>
                  <a:srgbClr val="027843"/>
                </a:solidFill>
                <a:latin typeface="KaiTi" panose="02010609060101010101" pitchFamily="49" charset="-122"/>
                <a:ea typeface="KaiTi" panose="02010609060101010101" pitchFamily="49" charset="-122"/>
              </a:rPr>
              <a:t>忍耐、虔敬、爱弟兄、爱众人</a:t>
            </a:r>
            <a:endParaRPr lang="en-US" altLang="zh-CN" sz="3600" b="1" dirty="0">
              <a:solidFill>
                <a:srgbClr val="027843"/>
              </a:solidFill>
              <a:latin typeface="KaiTi" panose="02010609060101010101" pitchFamily="49" charset="-122"/>
              <a:ea typeface="KaiTi" panose="02010609060101010101" pitchFamily="49" charset="-122"/>
            </a:endParaRPr>
          </a:p>
          <a:p>
            <a:pPr marL="0" indent="0">
              <a:buNone/>
            </a:pPr>
            <a:endParaRPr lang="en-US" altLang="zh-CN" sz="3400" dirty="0">
              <a:solidFill>
                <a:srgbClr val="027843"/>
              </a:solidFill>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r>
              <a:rPr lang="en-US" altLang="zh-CN" sz="51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3.</a:t>
            </a:r>
            <a:r>
              <a:rPr lang="zh-CN" altLang="en-US" sz="51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圣灵赐生命奖赏：生命果实</a:t>
            </a:r>
            <a:endParaRPr lang="en-US" altLang="zh-CN" sz="5100" b="1" dirty="0">
              <a:solidFill>
                <a:srgbClr val="002060"/>
              </a:solidFill>
              <a:latin typeface="KaiTi" panose="02010609060101010101" pitchFamily="49" charset="-122"/>
              <a:ea typeface="KaiTi" panose="02010609060101010101" pitchFamily="49" charset="-122"/>
              <a:cs typeface="Times New Roman" panose="02020603050405020304" pitchFamily="18" charset="0"/>
            </a:endParaRPr>
          </a:p>
          <a:p>
            <a:r>
              <a:rPr lang="zh-CN" altLang="en-US" sz="3400" b="1" dirty="0">
                <a:solidFill>
                  <a:srgbClr val="027843"/>
                </a:solidFill>
                <a:latin typeface="KaiTi" panose="02010609060101010101" pitchFamily="49" charset="-122"/>
                <a:ea typeface="KaiTi" panose="02010609060101010101" pitchFamily="49" charset="-122"/>
                <a:cs typeface="Times New Roman" panose="02020603050405020304" pitchFamily="18" charset="0"/>
              </a:rPr>
              <a:t>生命果实：</a:t>
            </a:r>
            <a:r>
              <a:rPr lang="zh-CN" altLang="en-US" sz="3400" b="1" dirty="0">
                <a:solidFill>
                  <a:srgbClr val="027843"/>
                </a:solidFill>
                <a:latin typeface="KaiTi" panose="02010609060101010101" pitchFamily="49" charset="-122"/>
                <a:ea typeface="KaiTi" panose="02010609060101010101" pitchFamily="49" charset="-122"/>
              </a:rPr>
              <a:t>仁爱、喜乐、和平、忍耐、恩慈、</a:t>
            </a:r>
            <a:endParaRPr lang="en-US" altLang="zh-CN" sz="3400" b="1" dirty="0">
              <a:solidFill>
                <a:srgbClr val="027843"/>
              </a:solidFill>
              <a:latin typeface="KaiTi" panose="02010609060101010101" pitchFamily="49" charset="-122"/>
              <a:ea typeface="KaiTi" panose="02010609060101010101" pitchFamily="49" charset="-122"/>
            </a:endParaRPr>
          </a:p>
          <a:p>
            <a:pPr marL="0" indent="0">
              <a:buNone/>
            </a:pPr>
            <a:r>
              <a:rPr lang="en-US" altLang="zh-CN" sz="3400" b="1" dirty="0">
                <a:solidFill>
                  <a:srgbClr val="027843"/>
                </a:solidFill>
                <a:latin typeface="KaiTi" panose="02010609060101010101" pitchFamily="49" charset="-122"/>
                <a:ea typeface="KaiTi" panose="02010609060101010101" pitchFamily="49" charset="-122"/>
              </a:rPr>
              <a:t>	      </a:t>
            </a:r>
            <a:r>
              <a:rPr lang="zh-CN" altLang="en-US" sz="3400" b="1" dirty="0">
                <a:solidFill>
                  <a:srgbClr val="027843"/>
                </a:solidFill>
                <a:latin typeface="KaiTi" panose="02010609060101010101" pitchFamily="49" charset="-122"/>
                <a:ea typeface="KaiTi" panose="02010609060101010101" pitchFamily="49" charset="-122"/>
              </a:rPr>
              <a:t>良善、信实、温柔、节制 </a:t>
            </a:r>
            <a:r>
              <a:rPr lang="en-US" altLang="zh-CN" sz="3400" b="1" dirty="0">
                <a:solidFill>
                  <a:srgbClr val="7030A0"/>
                </a:solidFill>
                <a:latin typeface="KaiTi" panose="02010609060101010101" pitchFamily="49" charset="-122"/>
                <a:ea typeface="KaiTi" panose="02010609060101010101" pitchFamily="49" charset="-122"/>
              </a:rPr>
              <a:t>(</a:t>
            </a:r>
            <a:r>
              <a:rPr lang="zh-CN" altLang="en-US" sz="3400" b="1" dirty="0">
                <a:solidFill>
                  <a:srgbClr val="7030A0"/>
                </a:solidFill>
                <a:latin typeface="KaiTi" panose="02010609060101010101" pitchFamily="49" charset="-122"/>
                <a:ea typeface="KaiTi" panose="02010609060101010101" pitchFamily="49" charset="-122"/>
              </a:rPr>
              <a:t>加</a:t>
            </a:r>
            <a:r>
              <a:rPr lang="en-US" altLang="zh-CN" sz="3400" b="1" dirty="0">
                <a:solidFill>
                  <a:srgbClr val="7030A0"/>
                </a:solidFill>
                <a:latin typeface="KaiTi" panose="02010609060101010101" pitchFamily="49" charset="-122"/>
                <a:ea typeface="KaiTi" panose="02010609060101010101" pitchFamily="49" charset="-122"/>
              </a:rPr>
              <a:t>5:22</a:t>
            </a:r>
            <a:r>
              <a:rPr lang="zh-CN" altLang="en-US" sz="3400" b="1" dirty="0">
                <a:solidFill>
                  <a:srgbClr val="7030A0"/>
                </a:solidFill>
                <a:latin typeface="KaiTi" panose="02010609060101010101" pitchFamily="49" charset="-122"/>
                <a:ea typeface="KaiTi" panose="02010609060101010101" pitchFamily="49" charset="-122"/>
              </a:rPr>
              <a:t>）</a:t>
            </a:r>
            <a:endParaRPr lang="en-US" altLang="zh-CN" sz="3400" b="1" dirty="0">
              <a:solidFill>
                <a:srgbClr val="7030A0"/>
              </a:solidFill>
              <a:effectLst/>
              <a:latin typeface="KaiTi" panose="02010609060101010101" pitchFamily="49" charset="-122"/>
              <a:ea typeface="KaiTi" panose="02010609060101010101" pitchFamily="49" charset="-122"/>
              <a:cs typeface="Times New Roman" panose="02020603050405020304" pitchFamily="18" charset="0"/>
            </a:endParaRPr>
          </a:p>
        </p:txBody>
      </p:sp>
      <p:sp>
        <p:nvSpPr>
          <p:cNvPr id="2" name="TextBox 1">
            <a:extLst>
              <a:ext uri="{FF2B5EF4-FFF2-40B4-BE49-F238E27FC236}">
                <a16:creationId xmlns:a16="http://schemas.microsoft.com/office/drawing/2014/main" id="{555B050B-E325-ED18-933E-ADCE37DD00E3}"/>
              </a:ext>
            </a:extLst>
          </p:cNvPr>
          <p:cNvSpPr txBox="1"/>
          <p:nvPr/>
        </p:nvSpPr>
        <p:spPr>
          <a:xfrm>
            <a:off x="7010400" y="-9861"/>
            <a:ext cx="5181600" cy="6934591"/>
          </a:xfrm>
          <a:prstGeom prst="rect">
            <a:avLst/>
          </a:prstGeom>
          <a:noFill/>
        </p:spPr>
        <p:txBody>
          <a:bodyPr wrap="square" rtlCol="0">
            <a:spAutoFit/>
          </a:bodyPr>
          <a:lstStyle/>
          <a:p>
            <a:pPr marL="0" indent="0">
              <a:lnSpc>
                <a:spcPct val="107000"/>
              </a:lnSpc>
              <a:spcBef>
                <a:spcPts val="0"/>
              </a:spcBef>
              <a:spcAft>
                <a:spcPts val="800"/>
              </a:spcAft>
              <a:buNone/>
            </a:pPr>
            <a:r>
              <a:rPr lang="zh-CN" altLang="en-US" sz="2800" b="1" dirty="0">
                <a:solidFill>
                  <a:srgbClr val="7030A0"/>
                </a:solidFill>
                <a:latin typeface="KaiTi" panose="02010609060101010101" pitchFamily="49" charset="-122"/>
                <a:ea typeface="KaiTi" panose="02010609060101010101" pitchFamily="49" charset="-122"/>
                <a:cs typeface="Times New Roman" panose="02020603050405020304" pitchFamily="18" charset="0"/>
              </a:rPr>
              <a:t>彼得后书</a:t>
            </a:r>
            <a:r>
              <a:rPr lang="en-US" altLang="zh-CN" sz="2800" b="1" dirty="0">
                <a:solidFill>
                  <a:srgbClr val="7030A0"/>
                </a:solidFill>
                <a:latin typeface="KaiTi" panose="02010609060101010101" pitchFamily="49" charset="-122"/>
                <a:ea typeface="KaiTi" panose="02010609060101010101" pitchFamily="49" charset="-122"/>
                <a:cs typeface="Times New Roman" panose="02020603050405020304" pitchFamily="18" charset="0"/>
              </a:rPr>
              <a:t>1:3-8</a:t>
            </a:r>
          </a:p>
          <a:p>
            <a:r>
              <a:rPr lang="en-US" altLang="zh-CN" sz="2400" dirty="0">
                <a:solidFill>
                  <a:srgbClr val="7030A0"/>
                </a:solidFill>
                <a:latin typeface="KaiTi" panose="02010609060101010101" pitchFamily="49" charset="-122"/>
                <a:ea typeface="KaiTi" panose="02010609060101010101" pitchFamily="49" charset="-122"/>
                <a:cs typeface="Times New Roman" panose="02020603050405020304" pitchFamily="18" charset="0"/>
              </a:rPr>
              <a:t>3</a:t>
            </a:r>
            <a:r>
              <a:rPr lang="zh-CN" altLang="en-US" sz="2400" dirty="0">
                <a:solidFill>
                  <a:srgbClr val="7030A0"/>
                </a:solidFill>
                <a:latin typeface="KaiTi" panose="02010609060101010101" pitchFamily="49" charset="-122"/>
                <a:ea typeface="KaiTi" panose="02010609060101010101" pitchFamily="49" charset="-122"/>
                <a:cs typeface="Times New Roman" panose="02020603050405020304" pitchFamily="18" charset="0"/>
              </a:rPr>
              <a:t>神的神能已将一切关乎</a:t>
            </a:r>
            <a:r>
              <a:rPr lang="zh-CN" altLang="en-US" sz="2400" b="1" dirty="0">
                <a:solidFill>
                  <a:srgbClr val="7030A0"/>
                </a:solidFill>
                <a:latin typeface="KaiTi" panose="02010609060101010101" pitchFamily="49" charset="-122"/>
                <a:ea typeface="KaiTi" panose="02010609060101010101" pitchFamily="49" charset="-122"/>
                <a:cs typeface="Times New Roman" panose="02020603050405020304" pitchFamily="18" charset="0"/>
              </a:rPr>
              <a:t>生命和虔敬的事</a:t>
            </a:r>
            <a:r>
              <a:rPr lang="zh-CN" altLang="en-US" sz="2400" b="1" dirty="0">
                <a:solidFill>
                  <a:srgbClr val="027843"/>
                </a:solidFill>
                <a:latin typeface="KaiTi" panose="02010609060101010101" pitchFamily="49" charset="-122"/>
                <a:ea typeface="KaiTi" panose="02010609060101010101" pitchFamily="49" charset="-122"/>
                <a:cs typeface="Times New Roman" panose="02020603050405020304" pitchFamily="18" charset="0"/>
              </a:rPr>
              <a:t>赐给</a:t>
            </a:r>
            <a:r>
              <a:rPr lang="zh-CN" altLang="en-US" sz="2400" dirty="0">
                <a:solidFill>
                  <a:srgbClr val="7030A0"/>
                </a:solidFill>
                <a:latin typeface="KaiTi" panose="02010609060101010101" pitchFamily="49" charset="-122"/>
                <a:ea typeface="KaiTi" panose="02010609060101010101" pitchFamily="49" charset="-122"/>
                <a:cs typeface="Times New Roman" panose="02020603050405020304" pitchFamily="18" charset="0"/>
              </a:rPr>
              <a:t>我们，皆因我们认识那用自己荣耀和美德召我们的主。</a:t>
            </a:r>
            <a:r>
              <a:rPr lang="en-US" altLang="zh-CN" sz="2400" dirty="0">
                <a:solidFill>
                  <a:srgbClr val="7030A0"/>
                </a:solidFill>
                <a:latin typeface="KaiTi" panose="02010609060101010101" pitchFamily="49" charset="-122"/>
                <a:ea typeface="KaiTi" panose="02010609060101010101" pitchFamily="49" charset="-122"/>
                <a:cs typeface="Times New Roman" panose="02020603050405020304" pitchFamily="18" charset="0"/>
              </a:rPr>
              <a:t>4</a:t>
            </a:r>
            <a:r>
              <a:rPr lang="zh-CN" altLang="en-US" sz="2400" dirty="0">
                <a:solidFill>
                  <a:srgbClr val="7030A0"/>
                </a:solidFill>
                <a:latin typeface="KaiTi" panose="02010609060101010101" pitchFamily="49" charset="-122"/>
                <a:ea typeface="KaiTi" panose="02010609060101010101" pitchFamily="49" charset="-122"/>
                <a:cs typeface="Times New Roman" panose="02020603050405020304" pitchFamily="18" charset="0"/>
              </a:rPr>
              <a:t>因此，他已将又宝贵、又极大的应许赐给我们，叫我们既脱离世上从情欲来的败坏，就得与神的性情有份。</a:t>
            </a:r>
            <a:r>
              <a:rPr lang="en-US" altLang="zh-CN" sz="2400" dirty="0">
                <a:solidFill>
                  <a:srgbClr val="7030A0"/>
                </a:solidFill>
                <a:latin typeface="KaiTi" panose="02010609060101010101" pitchFamily="49" charset="-122"/>
                <a:ea typeface="KaiTi" panose="02010609060101010101" pitchFamily="49" charset="-122"/>
                <a:cs typeface="Times New Roman" panose="02020603050405020304" pitchFamily="18" charset="0"/>
              </a:rPr>
              <a:t>5</a:t>
            </a:r>
            <a:r>
              <a:rPr lang="zh-CN" altLang="en-US" sz="2400" dirty="0">
                <a:solidFill>
                  <a:srgbClr val="7030A0"/>
                </a:solidFill>
                <a:latin typeface="KaiTi" panose="02010609060101010101" pitchFamily="49" charset="-122"/>
                <a:ea typeface="KaiTi" panose="02010609060101010101" pitchFamily="49" charset="-122"/>
                <a:cs typeface="Times New Roman" panose="02020603050405020304" pitchFamily="18" charset="0"/>
              </a:rPr>
              <a:t>正因这缘故，你们要分外地殷勤。</a:t>
            </a:r>
            <a:r>
              <a:rPr lang="zh-CN" altLang="en-US" sz="2400" dirty="0">
                <a:solidFill>
                  <a:srgbClr val="7030A0"/>
                </a:solidFill>
                <a:latin typeface="KaiTi" panose="02010609060101010101" pitchFamily="49" charset="-122"/>
                <a:ea typeface="KaiTi" panose="02010609060101010101" pitchFamily="49" charset="-122"/>
              </a:rPr>
              <a:t>有了</a:t>
            </a:r>
            <a:r>
              <a:rPr lang="zh-CN" altLang="en-US" sz="2400" b="1" dirty="0">
                <a:solidFill>
                  <a:srgbClr val="027843"/>
                </a:solidFill>
                <a:latin typeface="KaiTi" panose="02010609060101010101" pitchFamily="49" charset="-122"/>
                <a:ea typeface="KaiTi" panose="02010609060101010101" pitchFamily="49" charset="-122"/>
              </a:rPr>
              <a:t>信心</a:t>
            </a:r>
            <a:r>
              <a:rPr lang="zh-CN" altLang="en-US" sz="2400" dirty="0">
                <a:solidFill>
                  <a:srgbClr val="7030A0"/>
                </a:solidFill>
                <a:latin typeface="KaiTi" panose="02010609060101010101" pitchFamily="49" charset="-122"/>
                <a:ea typeface="KaiTi" panose="02010609060101010101" pitchFamily="49" charset="-122"/>
              </a:rPr>
              <a:t>，又要加上德行；有了</a:t>
            </a:r>
            <a:r>
              <a:rPr lang="zh-CN" altLang="en-US" sz="2400" b="1" dirty="0">
                <a:solidFill>
                  <a:srgbClr val="027843"/>
                </a:solidFill>
                <a:latin typeface="KaiTi" panose="02010609060101010101" pitchFamily="49" charset="-122"/>
                <a:ea typeface="KaiTi" panose="02010609060101010101" pitchFamily="49" charset="-122"/>
              </a:rPr>
              <a:t>德行</a:t>
            </a:r>
            <a:r>
              <a:rPr lang="zh-CN" altLang="en-US" sz="2400" dirty="0">
                <a:solidFill>
                  <a:srgbClr val="7030A0"/>
                </a:solidFill>
                <a:latin typeface="KaiTi" panose="02010609060101010101" pitchFamily="49" charset="-122"/>
                <a:ea typeface="KaiTi" panose="02010609060101010101" pitchFamily="49" charset="-122"/>
              </a:rPr>
              <a:t>，又要加上知识；</a:t>
            </a:r>
            <a:r>
              <a:rPr lang="en-US" sz="2400" dirty="0">
                <a:solidFill>
                  <a:srgbClr val="7030A0"/>
                </a:solidFill>
                <a:latin typeface="KaiTi" panose="02010609060101010101" pitchFamily="49" charset="-122"/>
                <a:ea typeface="KaiTi" panose="02010609060101010101" pitchFamily="49" charset="-122"/>
              </a:rPr>
              <a:t>6</a:t>
            </a:r>
            <a:r>
              <a:rPr lang="zh-CN" altLang="en-US" sz="2400" dirty="0">
                <a:solidFill>
                  <a:srgbClr val="7030A0"/>
                </a:solidFill>
                <a:latin typeface="KaiTi" panose="02010609060101010101" pitchFamily="49" charset="-122"/>
                <a:ea typeface="KaiTi" panose="02010609060101010101" pitchFamily="49" charset="-122"/>
              </a:rPr>
              <a:t>有了</a:t>
            </a:r>
            <a:r>
              <a:rPr lang="zh-CN" altLang="en-US" sz="2400" b="1" dirty="0">
                <a:solidFill>
                  <a:srgbClr val="027843"/>
                </a:solidFill>
                <a:latin typeface="KaiTi" panose="02010609060101010101" pitchFamily="49" charset="-122"/>
                <a:ea typeface="KaiTi" panose="02010609060101010101" pitchFamily="49" charset="-122"/>
              </a:rPr>
              <a:t>知识</a:t>
            </a:r>
            <a:r>
              <a:rPr lang="zh-CN" altLang="en-US" sz="2400" dirty="0">
                <a:solidFill>
                  <a:srgbClr val="7030A0"/>
                </a:solidFill>
                <a:latin typeface="KaiTi" panose="02010609060101010101" pitchFamily="49" charset="-122"/>
                <a:ea typeface="KaiTi" panose="02010609060101010101" pitchFamily="49" charset="-122"/>
              </a:rPr>
              <a:t>，又要加上节制；有了</a:t>
            </a:r>
            <a:r>
              <a:rPr lang="zh-CN" altLang="en-US" sz="2400" b="1" dirty="0">
                <a:solidFill>
                  <a:srgbClr val="027843"/>
                </a:solidFill>
                <a:latin typeface="KaiTi" panose="02010609060101010101" pitchFamily="49" charset="-122"/>
                <a:ea typeface="KaiTi" panose="02010609060101010101" pitchFamily="49" charset="-122"/>
              </a:rPr>
              <a:t>节制</a:t>
            </a:r>
            <a:r>
              <a:rPr lang="zh-CN" altLang="en-US" sz="2400" dirty="0">
                <a:solidFill>
                  <a:srgbClr val="7030A0"/>
                </a:solidFill>
                <a:latin typeface="KaiTi" panose="02010609060101010101" pitchFamily="49" charset="-122"/>
                <a:ea typeface="KaiTi" panose="02010609060101010101" pitchFamily="49" charset="-122"/>
              </a:rPr>
              <a:t>，又要加上忍耐；有了</a:t>
            </a:r>
            <a:r>
              <a:rPr lang="zh-CN" altLang="en-US" sz="2400" b="1" dirty="0">
                <a:solidFill>
                  <a:srgbClr val="027843"/>
                </a:solidFill>
                <a:latin typeface="KaiTi" panose="02010609060101010101" pitchFamily="49" charset="-122"/>
                <a:ea typeface="KaiTi" panose="02010609060101010101" pitchFamily="49" charset="-122"/>
              </a:rPr>
              <a:t>忍耐</a:t>
            </a:r>
            <a:r>
              <a:rPr lang="zh-CN" altLang="en-US" sz="2400" dirty="0">
                <a:solidFill>
                  <a:srgbClr val="7030A0"/>
                </a:solidFill>
                <a:latin typeface="KaiTi" panose="02010609060101010101" pitchFamily="49" charset="-122"/>
                <a:ea typeface="KaiTi" panose="02010609060101010101" pitchFamily="49" charset="-122"/>
              </a:rPr>
              <a:t>，又要加上虔敬；</a:t>
            </a:r>
            <a:r>
              <a:rPr lang="en-US" sz="2400" dirty="0">
                <a:solidFill>
                  <a:srgbClr val="7030A0"/>
                </a:solidFill>
                <a:latin typeface="KaiTi" panose="02010609060101010101" pitchFamily="49" charset="-122"/>
                <a:ea typeface="KaiTi" panose="02010609060101010101" pitchFamily="49" charset="-122"/>
              </a:rPr>
              <a:t>7</a:t>
            </a:r>
            <a:r>
              <a:rPr lang="zh-CN" altLang="en-US" sz="2400" dirty="0">
                <a:solidFill>
                  <a:srgbClr val="7030A0"/>
                </a:solidFill>
                <a:latin typeface="KaiTi" panose="02010609060101010101" pitchFamily="49" charset="-122"/>
                <a:ea typeface="KaiTi" panose="02010609060101010101" pitchFamily="49" charset="-122"/>
              </a:rPr>
              <a:t>有了</a:t>
            </a:r>
            <a:r>
              <a:rPr lang="zh-CN" altLang="en-US" sz="2400" b="1" dirty="0">
                <a:solidFill>
                  <a:srgbClr val="027843"/>
                </a:solidFill>
                <a:latin typeface="KaiTi" panose="02010609060101010101" pitchFamily="49" charset="-122"/>
                <a:ea typeface="KaiTi" panose="02010609060101010101" pitchFamily="49" charset="-122"/>
              </a:rPr>
              <a:t>虔敬</a:t>
            </a:r>
            <a:r>
              <a:rPr lang="zh-CN" altLang="en-US" sz="2400" dirty="0">
                <a:solidFill>
                  <a:srgbClr val="7030A0"/>
                </a:solidFill>
                <a:latin typeface="KaiTi" panose="02010609060101010101" pitchFamily="49" charset="-122"/>
                <a:ea typeface="KaiTi" panose="02010609060101010101" pitchFamily="49" charset="-122"/>
              </a:rPr>
              <a:t>，又要加上</a:t>
            </a:r>
            <a:r>
              <a:rPr lang="zh-CN" altLang="en-US" sz="2400" b="1" dirty="0">
                <a:solidFill>
                  <a:srgbClr val="027843"/>
                </a:solidFill>
                <a:latin typeface="KaiTi" panose="02010609060101010101" pitchFamily="49" charset="-122"/>
                <a:ea typeface="KaiTi" panose="02010609060101010101" pitchFamily="49" charset="-122"/>
              </a:rPr>
              <a:t>爱弟兄</a:t>
            </a:r>
            <a:r>
              <a:rPr lang="zh-CN" altLang="en-US" sz="2400" dirty="0">
                <a:solidFill>
                  <a:srgbClr val="7030A0"/>
                </a:solidFill>
                <a:latin typeface="KaiTi" panose="02010609060101010101" pitchFamily="49" charset="-122"/>
                <a:ea typeface="KaiTi" panose="02010609060101010101" pitchFamily="49" charset="-122"/>
              </a:rPr>
              <a:t>的心；有了爱弟兄的心，又要加上</a:t>
            </a:r>
            <a:r>
              <a:rPr lang="zh-CN" altLang="en-US" sz="2400" b="1" dirty="0">
                <a:solidFill>
                  <a:srgbClr val="027843"/>
                </a:solidFill>
                <a:latin typeface="KaiTi" panose="02010609060101010101" pitchFamily="49" charset="-122"/>
                <a:ea typeface="KaiTi" panose="02010609060101010101" pitchFamily="49" charset="-122"/>
              </a:rPr>
              <a:t>爱众人</a:t>
            </a:r>
            <a:r>
              <a:rPr lang="zh-CN" altLang="en-US" sz="2400" dirty="0">
                <a:solidFill>
                  <a:srgbClr val="7030A0"/>
                </a:solidFill>
                <a:latin typeface="KaiTi" panose="02010609060101010101" pitchFamily="49" charset="-122"/>
                <a:ea typeface="KaiTi" panose="02010609060101010101" pitchFamily="49" charset="-122"/>
              </a:rPr>
              <a:t>的心。</a:t>
            </a:r>
            <a:r>
              <a:rPr lang="en-US" sz="2400" dirty="0">
                <a:solidFill>
                  <a:srgbClr val="7030A0"/>
                </a:solidFill>
                <a:latin typeface="KaiTi" panose="02010609060101010101" pitchFamily="49" charset="-122"/>
                <a:ea typeface="KaiTi" panose="02010609060101010101" pitchFamily="49" charset="-122"/>
              </a:rPr>
              <a:t>8</a:t>
            </a:r>
            <a:r>
              <a:rPr lang="zh-CN" altLang="en-US" sz="2400" dirty="0">
                <a:solidFill>
                  <a:srgbClr val="7030A0"/>
                </a:solidFill>
                <a:latin typeface="KaiTi" panose="02010609060101010101" pitchFamily="49" charset="-122"/>
                <a:ea typeface="KaiTi" panose="02010609060101010101" pitchFamily="49" charset="-122"/>
              </a:rPr>
              <a:t>你们若充充足足地有这几样，就必使你们在认识我们的主耶稣基督上不至于闲懒不</a:t>
            </a:r>
            <a:r>
              <a:rPr lang="zh-CN" altLang="en-US" sz="2400" b="1" dirty="0">
                <a:solidFill>
                  <a:srgbClr val="027843"/>
                </a:solidFill>
                <a:latin typeface="KaiTi" panose="02010609060101010101" pitchFamily="49" charset="-122"/>
                <a:ea typeface="KaiTi" panose="02010609060101010101" pitchFamily="49" charset="-122"/>
              </a:rPr>
              <a:t>结果子</a:t>
            </a:r>
            <a:r>
              <a:rPr lang="zh-CN" altLang="en-US" sz="2400" dirty="0">
                <a:solidFill>
                  <a:srgbClr val="7030A0"/>
                </a:solidFill>
                <a:latin typeface="KaiTi" panose="02010609060101010101" pitchFamily="49" charset="-122"/>
                <a:ea typeface="KaiTi" panose="02010609060101010101" pitchFamily="49" charset="-122"/>
              </a:rPr>
              <a:t>。 </a:t>
            </a:r>
            <a:endParaRPr lang="en-US" altLang="zh-CN" sz="2000" dirty="0">
              <a:solidFill>
                <a:srgbClr val="7030A0"/>
              </a:solidFill>
              <a:latin typeface="KaiTi" panose="02010609060101010101" pitchFamily="49" charset="-122"/>
              <a:ea typeface="KaiTi" panose="02010609060101010101" pitchFamily="49" charset="-122"/>
            </a:endParaRPr>
          </a:p>
          <a:p>
            <a:r>
              <a:rPr lang="en-US" altLang="zh-CN" sz="2400" dirty="0">
                <a:solidFill>
                  <a:srgbClr val="0070C0"/>
                </a:solidFill>
                <a:latin typeface="Abadi" panose="020B0604020104020204" pitchFamily="34" charset="0"/>
                <a:cs typeface="Angsana New" panose="02020603050405020304" pitchFamily="18" charset="-34"/>
              </a:rPr>
              <a:t>      2Peter 1:3-8 (ESV)</a:t>
            </a:r>
          </a:p>
        </p:txBody>
      </p:sp>
    </p:spTree>
    <p:extLst>
      <p:ext uri="{BB962C8B-B14F-4D97-AF65-F5344CB8AC3E}">
        <p14:creationId xmlns:p14="http://schemas.microsoft.com/office/powerpoint/2010/main" val="62880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D667FC-D68A-9E72-BE1D-336959AB5EFC}"/>
              </a:ext>
            </a:extLst>
          </p:cNvPr>
          <p:cNvPicPr>
            <a:picLocks noChangeAspect="1"/>
          </p:cNvPicPr>
          <p:nvPr/>
        </p:nvPicPr>
        <p:blipFill>
          <a:blip r:embed="rId3">
            <a:alphaModFix amt="14000"/>
          </a:blip>
          <a:stretch>
            <a:fillRect/>
          </a:stretch>
        </p:blipFill>
        <p:spPr>
          <a:xfrm>
            <a:off x="6629400" y="0"/>
            <a:ext cx="5562600" cy="6858000"/>
          </a:xfrm>
          <a:prstGeom prst="rect">
            <a:avLst/>
          </a:prstGeom>
          <a:effectLst>
            <a:softEdge rad="406400"/>
          </a:effectLst>
        </p:spPr>
      </p:pic>
      <p:sp>
        <p:nvSpPr>
          <p:cNvPr id="3" name="Content Placeholder 2">
            <a:extLst>
              <a:ext uri="{FF2B5EF4-FFF2-40B4-BE49-F238E27FC236}">
                <a16:creationId xmlns:a16="http://schemas.microsoft.com/office/drawing/2014/main" id="{00BC20B9-CDD5-48A3-91FD-AD44FAECFCA4}"/>
              </a:ext>
            </a:extLst>
          </p:cNvPr>
          <p:cNvSpPr>
            <a:spLocks noGrp="1"/>
          </p:cNvSpPr>
          <p:nvPr>
            <p:ph idx="1"/>
          </p:nvPr>
        </p:nvSpPr>
        <p:spPr>
          <a:xfrm>
            <a:off x="0" y="0"/>
            <a:ext cx="124206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在神的光中行</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进生命台阶 结丰盛果实</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3200" b="1" dirty="0">
                <a:solidFill>
                  <a:srgbClr val="0070C0"/>
                </a:solidFill>
                <a:latin typeface="Arial Unicode MS"/>
                <a:ea typeface="KaiTi" panose="02010609060101010101" pitchFamily="49" charset="-122"/>
                <a:cs typeface="Times New Roman" panose="02020603050405020304" pitchFamily="18" charset="0"/>
              </a:rPr>
              <a:t>                Climb the Stairs</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of</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Life</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and</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Bear</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Abundant</a:t>
            </a:r>
            <a:r>
              <a:rPr lang="zh-CN" altLang="en-US" sz="3200" b="1" dirty="0">
                <a:solidFill>
                  <a:srgbClr val="0070C0"/>
                </a:solidFill>
                <a:latin typeface="Arial Unicode MS"/>
                <a:ea typeface="KaiTi" panose="02010609060101010101" pitchFamily="49" charset="-122"/>
                <a:cs typeface="Times New Roman" panose="02020603050405020304" pitchFamily="18" charset="0"/>
              </a:rPr>
              <a:t> </a:t>
            </a:r>
            <a:r>
              <a:rPr lang="en-US" altLang="zh-CN" sz="3200" b="1" dirty="0">
                <a:solidFill>
                  <a:srgbClr val="0070C0"/>
                </a:solidFill>
                <a:latin typeface="Arial Unicode MS"/>
                <a:ea typeface="KaiTi" panose="02010609060101010101" pitchFamily="49" charset="-122"/>
                <a:cs typeface="Times New Roman" panose="02020603050405020304" pitchFamily="18" charset="0"/>
              </a:rPr>
              <a:t>Fruit</a:t>
            </a:r>
          </a:p>
          <a:p>
            <a:pPr marL="0" indent="0">
              <a:spcBef>
                <a:spcPts val="0"/>
              </a:spcBef>
              <a:spcAft>
                <a:spcPts val="800"/>
              </a:spcAft>
              <a:buNone/>
            </a:pPr>
            <a:endParaRPr lang="en-US" altLang="zh-CN" sz="3600" b="1" dirty="0">
              <a:solidFill>
                <a:srgbClr val="0070C0"/>
              </a:solidFill>
              <a:latin typeface="KaiTi" panose="02010609060101010101" pitchFamily="49" charset="-122"/>
              <a:ea typeface="KaiTi" panose="02010609060101010101" pitchFamily="49" charset="-122"/>
              <a:cs typeface="Times New Roman" panose="02020603050405020304" pitchFamily="18" charset="0"/>
            </a:endParaRPr>
          </a:p>
          <a:p>
            <a:pPr marL="0" lvl="0" indent="0">
              <a:buNone/>
            </a:pPr>
            <a:r>
              <a:rPr lang="zh-CN" alt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rPr>
              <a:t>一、生命的起点：与神的性情有份</a:t>
            </a:r>
            <a:endParaRPr lang="en-US" dirty="0"/>
          </a:p>
          <a:p>
            <a:pPr marL="0" indent="0">
              <a:buNone/>
            </a:pPr>
            <a:r>
              <a:rPr lang="en-US" altLang="zh-CN" sz="2400" b="1" dirty="0">
                <a:solidFill>
                  <a:srgbClr val="0070C0"/>
                </a:solidFill>
                <a:latin typeface="Arial Unicode MS"/>
                <a:ea typeface="KaiTi" panose="02010609060101010101" pitchFamily="49" charset="-122"/>
                <a:cs typeface="Times New Roman" panose="02020603050405020304" pitchFamily="18" charset="0"/>
              </a:rPr>
              <a:t>          </a:t>
            </a:r>
            <a:r>
              <a:rPr lang="en-US" altLang="zh-CN" b="1" dirty="0">
                <a:solidFill>
                  <a:srgbClr val="0070C0"/>
                </a:solidFill>
                <a:latin typeface="Arial Unicode MS"/>
              </a:rPr>
              <a:t>T</a:t>
            </a:r>
            <a:r>
              <a:rPr lang="en-US" b="1" dirty="0">
                <a:solidFill>
                  <a:srgbClr val="0070C0"/>
                </a:solidFill>
                <a:latin typeface="Arial Unicode MS"/>
              </a:rPr>
              <a:t>he Starting Point of Life: Part</a:t>
            </a:r>
            <a:r>
              <a:rPr lang="en-US" altLang="zh-CN" b="1" dirty="0">
                <a:solidFill>
                  <a:srgbClr val="0070C0"/>
                </a:solidFill>
                <a:latin typeface="Arial Unicode MS"/>
              </a:rPr>
              <a:t>a</a:t>
            </a:r>
            <a:r>
              <a:rPr lang="en-US" b="1" dirty="0">
                <a:solidFill>
                  <a:srgbClr val="0070C0"/>
                </a:solidFill>
                <a:latin typeface="Arial Unicode MS"/>
              </a:rPr>
              <a:t>king in the Divine Nature</a:t>
            </a:r>
          </a:p>
          <a:p>
            <a:pPr marL="0" indent="0">
              <a:buNone/>
            </a:pPr>
            <a:r>
              <a:rPr lang="zh-CN" alt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rPr>
              <a:t>二、生命的成长：生命成长八进阶</a:t>
            </a:r>
            <a:endParaRPr lang="en-US" altLang="zh-CN" dirty="0"/>
          </a:p>
          <a:p>
            <a:pPr marL="0" indent="0">
              <a:buNone/>
            </a:pPr>
            <a:r>
              <a:rPr lang="en-US" altLang="zh-CN" sz="2400" b="1" dirty="0">
                <a:solidFill>
                  <a:srgbClr val="0070C0"/>
                </a:solidFill>
                <a:latin typeface="Arial Unicode MS"/>
                <a:ea typeface="KaiTi" panose="02010609060101010101" pitchFamily="49" charset="-122"/>
                <a:cs typeface="Times New Roman" panose="02020603050405020304" pitchFamily="18" charset="0"/>
              </a:rPr>
              <a:t>          Growth in Life: Eight Stairs of Life Growth</a:t>
            </a:r>
          </a:p>
          <a:p>
            <a:pPr marL="0" indent="0">
              <a:buNone/>
            </a:pPr>
            <a:r>
              <a:rPr lang="zh-CN" alt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rPr>
              <a:t>三、生命的果实：圣灵赐生命奖赏</a:t>
            </a:r>
            <a:endParaRPr lang="en-US" altLang="zh-CN"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a:p>
            <a:pPr marL="0" indent="0">
              <a:buNone/>
            </a:pPr>
            <a:r>
              <a:rPr lang="en-US" dirty="0"/>
              <a:t>            </a:t>
            </a:r>
            <a:r>
              <a:rPr lang="en-US" sz="2400" b="1" dirty="0">
                <a:solidFill>
                  <a:srgbClr val="0070C0"/>
                </a:solidFill>
                <a:latin typeface="Arial Unicode MS"/>
              </a:rPr>
              <a:t>The Fruit of Life: The Holy Spirit Gives Life-Giving Rewards</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236640FB-B1C5-ADE2-EA41-69B68806B0B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B4C3A640-FB65-C152-7572-BE107EF577F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264A2C53-992A-F8CD-3B82-3F369875886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B5523EB2-41C2-F32D-9356-F138275A7B62}"/>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70062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638C67DF-96D1-94A5-BC6F-A751B5A04B6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597624D-6016-FD32-EE27-909CECB1BD13}"/>
              </a:ext>
            </a:extLst>
          </p:cNvPr>
          <p:cNvSpPr txBox="1"/>
          <p:nvPr/>
        </p:nvSpPr>
        <p:spPr>
          <a:xfrm>
            <a:off x="3886200" y="1752600"/>
            <a:ext cx="8229600" cy="1815882"/>
          </a:xfrm>
          <a:prstGeom prst="rect">
            <a:avLst/>
          </a:prstGeom>
          <a:solidFill>
            <a:schemeClr val="bg2"/>
          </a:solidFill>
          <a:ln>
            <a:solidFill>
              <a:srgbClr val="0070C0"/>
            </a:solidFill>
          </a:ln>
        </p:spPr>
        <p:txBody>
          <a:bodyPr wrap="square" rtlCol="0">
            <a:spAutoFit/>
          </a:bodyPr>
          <a:lstStyle/>
          <a:p>
            <a:r>
              <a:rPr lang="zh-CN" altLang="en-US" sz="28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约翰福音</a:t>
            </a:r>
            <a:r>
              <a:rPr lang="en-US" altLang="zh-CN" sz="28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3:3 </a:t>
            </a:r>
            <a:r>
              <a:rPr lang="zh-CN" altLang="en-US" sz="28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耶稣回答说：“我实实在在地告诉你：人若不</a:t>
            </a:r>
            <a:r>
              <a:rPr lang="zh-CN" altLang="en-US" sz="2800" b="1" kern="100" dirty="0">
                <a:solidFill>
                  <a:srgbClr val="027843"/>
                </a:solidFill>
                <a:latin typeface="KaiTi" panose="02010609060101010101" pitchFamily="49" charset="-122"/>
                <a:ea typeface="KaiTi" panose="02010609060101010101" pitchFamily="49" charset="-122"/>
                <a:cs typeface="Times New Roman" panose="02020603050405020304" pitchFamily="18" charset="0"/>
              </a:rPr>
              <a:t>重生</a:t>
            </a:r>
            <a:r>
              <a:rPr lang="zh-CN" altLang="en-US" sz="28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，就不能见神的国。</a:t>
            </a:r>
            <a:r>
              <a:rPr lang="en-US" altLang="zh-CN" sz="28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a:t>
            </a:r>
            <a:endParaRPr lang="zh-TW" altLang="en-US" sz="2800" dirty="0">
              <a:solidFill>
                <a:srgbClr val="7030A0"/>
              </a:solidFill>
              <a:latin typeface="KaiTi" panose="02010609060101010101" pitchFamily="49" charset="-122"/>
              <a:ea typeface="KaiTi" panose="02010609060101010101" pitchFamily="49" charset="-122"/>
            </a:endParaRPr>
          </a:p>
          <a:p>
            <a:r>
              <a:rPr lang="en-US" sz="2800" dirty="0">
                <a:solidFill>
                  <a:srgbClr val="0070C0"/>
                </a:solidFill>
                <a:latin typeface="Perpetua (Body)"/>
                <a:cs typeface="Times New Roman" panose="02020603050405020304" pitchFamily="18" charset="0"/>
              </a:rPr>
              <a:t> </a:t>
            </a:r>
            <a:r>
              <a:rPr lang="en-US" altLang="zh-CN" sz="2800" dirty="0">
                <a:solidFill>
                  <a:srgbClr val="0070C0"/>
                </a:solidFill>
                <a:cs typeface="Times New Roman" panose="02020603050405020304" pitchFamily="18" charset="0"/>
              </a:rPr>
              <a:t>John</a:t>
            </a:r>
            <a:r>
              <a:rPr lang="en-US" altLang="en-US" sz="2800" dirty="0">
                <a:solidFill>
                  <a:srgbClr val="0070C0"/>
                </a:solidFill>
                <a:ea typeface="inherit"/>
              </a:rPr>
              <a:t> 3:</a:t>
            </a:r>
            <a:r>
              <a:rPr lang="en-US" altLang="zh-CN" sz="2800" dirty="0">
                <a:solidFill>
                  <a:srgbClr val="0070C0"/>
                </a:solidFill>
                <a:ea typeface="inherit"/>
              </a:rPr>
              <a:t>3</a:t>
            </a:r>
            <a:r>
              <a:rPr lang="en-US" altLang="zh-CN" sz="2800" dirty="0">
                <a:solidFill>
                  <a:srgbClr val="0070C0"/>
                </a:solidFill>
                <a:latin typeface="Abadi" panose="020B0604020104020204" pitchFamily="34" charset="0"/>
                <a:ea typeface="inherit"/>
              </a:rPr>
              <a:t> </a:t>
            </a:r>
            <a:r>
              <a:rPr lang="en-US" sz="2800" dirty="0">
                <a:solidFill>
                  <a:srgbClr val="0070C0"/>
                </a:solidFill>
              </a:rPr>
              <a:t>Jesus answered him, “Truly, truly, I say to you, unless one is born again he cannot see the kingdom of God.”</a:t>
            </a:r>
          </a:p>
        </p:txBody>
      </p:sp>
      <p:sp>
        <p:nvSpPr>
          <p:cNvPr id="5" name="TextBox 4">
            <a:extLst>
              <a:ext uri="{FF2B5EF4-FFF2-40B4-BE49-F238E27FC236}">
                <a16:creationId xmlns:a16="http://schemas.microsoft.com/office/drawing/2014/main" id="{ABA90850-0018-65E8-3466-0F3D8C4B5A09}"/>
              </a:ext>
            </a:extLst>
          </p:cNvPr>
          <p:cNvSpPr txBox="1"/>
          <p:nvPr/>
        </p:nvSpPr>
        <p:spPr>
          <a:xfrm>
            <a:off x="228600" y="381000"/>
            <a:ext cx="11582400" cy="1261884"/>
          </a:xfrm>
          <a:prstGeom prst="rect">
            <a:avLst/>
          </a:prstGeom>
          <a:noFill/>
        </p:spPr>
        <p:txBody>
          <a:bodyPr wrap="square" rtlCol="0">
            <a:spAutoFit/>
          </a:bodyPr>
          <a:lstStyle/>
          <a:p>
            <a:pPr lvl="0"/>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一、</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生命的起点：与神的性情有份</a:t>
            </a:r>
            <a:endParaRPr lang="en-US" sz="4000" b="1" dirty="0"/>
          </a:p>
          <a:p>
            <a:r>
              <a:rPr lang="en-US" altLang="zh-CN" sz="36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400" b="1" dirty="0">
                <a:solidFill>
                  <a:srgbClr val="0070C0"/>
                </a:solidFill>
                <a:latin typeface="Arial Unicode MS"/>
              </a:rPr>
              <a:t>T</a:t>
            </a:r>
            <a:r>
              <a:rPr lang="en-US" sz="2400" b="1" dirty="0">
                <a:solidFill>
                  <a:srgbClr val="0070C0"/>
                </a:solidFill>
                <a:latin typeface="Arial Unicode MS"/>
              </a:rPr>
              <a:t>he Starting Point of Life: Part</a:t>
            </a:r>
            <a:r>
              <a:rPr lang="en-US" altLang="zh-CN" sz="2400" b="1" dirty="0">
                <a:solidFill>
                  <a:srgbClr val="0070C0"/>
                </a:solidFill>
                <a:latin typeface="Arial Unicode MS"/>
              </a:rPr>
              <a:t>a</a:t>
            </a:r>
            <a:r>
              <a:rPr lang="en-US" sz="2400" b="1" dirty="0">
                <a:solidFill>
                  <a:srgbClr val="0070C0"/>
                </a:solidFill>
                <a:latin typeface="Arial Unicode MS"/>
              </a:rPr>
              <a:t>king in the Divine Nature</a:t>
            </a:r>
          </a:p>
        </p:txBody>
      </p:sp>
      <p:sp>
        <p:nvSpPr>
          <p:cNvPr id="10" name="Rectangle 1">
            <a:extLst>
              <a:ext uri="{FF2B5EF4-FFF2-40B4-BE49-F238E27FC236}">
                <a16:creationId xmlns:a16="http://schemas.microsoft.com/office/drawing/2014/main" id="{3AF06DF0-60E1-B4DE-EB44-49D6FE6DA3AF}"/>
              </a:ext>
            </a:extLst>
          </p:cNvPr>
          <p:cNvSpPr>
            <a:spLocks noChangeArrowheads="1"/>
          </p:cNvSpPr>
          <p:nvPr/>
        </p:nvSpPr>
        <p:spPr bwMode="auto">
          <a:xfrm>
            <a:off x="0" y="179864"/>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C4A2FD36-8225-796C-A769-C311CE6E46D7}"/>
              </a:ext>
            </a:extLst>
          </p:cNvPr>
          <p:cNvSpPr txBox="1"/>
          <p:nvPr/>
        </p:nvSpPr>
        <p:spPr>
          <a:xfrm>
            <a:off x="228600" y="1981200"/>
            <a:ext cx="3505200" cy="954107"/>
          </a:xfrm>
          <a:prstGeom prst="rect">
            <a:avLst/>
          </a:prstGeom>
          <a:solidFill>
            <a:schemeClr val="bg1"/>
          </a:solidFill>
          <a:ln>
            <a:solidFill>
              <a:schemeClr val="bg1"/>
            </a:solidFill>
          </a:ln>
        </p:spPr>
        <p:txBody>
          <a:bodyPr wrap="square" rtlCol="0">
            <a:spAutoFit/>
          </a:bodyPr>
          <a:lstStyle/>
          <a:p>
            <a:r>
              <a:rPr lang="zh-CN" altLang="en-US" sz="3200" b="1" dirty="0">
                <a:solidFill>
                  <a:srgbClr val="002060"/>
                </a:solidFill>
                <a:latin typeface="KaiTi" panose="02010609060101010101" pitchFamily="49" charset="-122"/>
                <a:ea typeface="KaiTi" panose="02010609060101010101" pitchFamily="49" charset="-122"/>
              </a:rPr>
              <a:t>（</a:t>
            </a:r>
            <a:r>
              <a:rPr lang="en-US" altLang="zh-CN" sz="3200" b="1" dirty="0">
                <a:solidFill>
                  <a:srgbClr val="002060"/>
                </a:solidFill>
                <a:latin typeface="KaiTi" panose="02010609060101010101" pitchFamily="49" charset="-122"/>
                <a:ea typeface="KaiTi" panose="02010609060101010101" pitchFamily="49" charset="-122"/>
              </a:rPr>
              <a:t>1</a:t>
            </a:r>
            <a:r>
              <a:rPr lang="zh-CN" altLang="en-US" sz="3200" b="1" dirty="0">
                <a:solidFill>
                  <a:srgbClr val="002060"/>
                </a:solidFill>
                <a:latin typeface="KaiTi" panose="02010609060101010101" pitchFamily="49" charset="-122"/>
                <a:ea typeface="KaiTi" panose="02010609060101010101" pitchFamily="49" charset="-122"/>
              </a:rPr>
              <a:t>）重生得赎</a:t>
            </a:r>
            <a:endParaRPr lang="en-US" altLang="zh-CN" sz="3200" b="1" dirty="0">
              <a:solidFill>
                <a:srgbClr val="002060"/>
              </a:solidFill>
              <a:latin typeface="KaiTi" panose="02010609060101010101" pitchFamily="49" charset="-122"/>
              <a:ea typeface="KaiTi" panose="02010609060101010101" pitchFamily="49" charset="-122"/>
            </a:endParaRPr>
          </a:p>
          <a:p>
            <a:r>
              <a:rPr lang="en-US" altLang="zh-CN" sz="2400" b="1" dirty="0">
                <a:solidFill>
                  <a:srgbClr val="0070C0"/>
                </a:solidFill>
                <a:latin typeface="KaiTi" panose="02010609060101010101" pitchFamily="49" charset="-122"/>
                <a:ea typeface="KaiTi" panose="02010609060101010101" pitchFamily="49" charset="-122"/>
              </a:rPr>
              <a:t>Born Again/Redemption</a:t>
            </a:r>
          </a:p>
        </p:txBody>
      </p:sp>
      <p:sp>
        <p:nvSpPr>
          <p:cNvPr id="9" name="Rectangle 1">
            <a:extLst>
              <a:ext uri="{FF2B5EF4-FFF2-40B4-BE49-F238E27FC236}">
                <a16:creationId xmlns:a16="http://schemas.microsoft.com/office/drawing/2014/main" id="{0E662BAB-FD91-28E7-FF1A-6D6E17350BA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786C16B2-F664-9D38-0BBF-1B4EAD1A6F12}"/>
              </a:ext>
            </a:extLst>
          </p:cNvPr>
          <p:cNvSpPr>
            <a:spLocks noChangeArrowheads="1"/>
          </p:cNvSpPr>
          <p:nvPr/>
        </p:nvSpPr>
        <p:spPr bwMode="auto">
          <a:xfrm>
            <a:off x="-304800" y="193311"/>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D31B446B-57A7-DF3C-3184-5CB5E00B33F5}"/>
              </a:ext>
            </a:extLst>
          </p:cNvPr>
          <p:cNvSpPr txBox="1"/>
          <p:nvPr/>
        </p:nvSpPr>
        <p:spPr>
          <a:xfrm>
            <a:off x="228600" y="4876800"/>
            <a:ext cx="3505200" cy="938719"/>
          </a:xfrm>
          <a:prstGeom prst="rect">
            <a:avLst/>
          </a:prstGeom>
          <a:solidFill>
            <a:schemeClr val="bg1"/>
          </a:solidFill>
          <a:ln>
            <a:solidFill>
              <a:schemeClr val="bg1"/>
            </a:solidFill>
          </a:ln>
        </p:spPr>
        <p:txBody>
          <a:bodyPr wrap="square" rtlCol="0">
            <a:spAutoFit/>
          </a:bodyPr>
          <a:lstStyle/>
          <a:p>
            <a:r>
              <a:rPr lang="zh-CN" altLang="en-US" sz="3200" b="1" dirty="0">
                <a:solidFill>
                  <a:srgbClr val="002060"/>
                </a:solidFill>
                <a:latin typeface="KaiTi" panose="02010609060101010101" pitchFamily="49" charset="-122"/>
                <a:ea typeface="KaiTi" panose="02010609060101010101" pitchFamily="49" charset="-122"/>
              </a:rPr>
              <a:t>（</a:t>
            </a:r>
            <a:r>
              <a:rPr lang="en-US" altLang="zh-CN" sz="3200" b="1" dirty="0">
                <a:solidFill>
                  <a:srgbClr val="002060"/>
                </a:solidFill>
                <a:latin typeface="KaiTi" panose="02010609060101010101" pitchFamily="49" charset="-122"/>
                <a:ea typeface="KaiTi" panose="02010609060101010101" pitchFamily="49" charset="-122"/>
              </a:rPr>
              <a:t>2</a:t>
            </a:r>
            <a:r>
              <a:rPr lang="zh-CN" altLang="en-US" sz="3200" b="1" dirty="0">
                <a:solidFill>
                  <a:srgbClr val="002060"/>
                </a:solidFill>
                <a:latin typeface="KaiTi" panose="02010609060101010101" pitchFamily="49" charset="-122"/>
                <a:ea typeface="KaiTi" panose="02010609060101010101" pitchFamily="49" charset="-122"/>
              </a:rPr>
              <a:t>）圣灵内住</a:t>
            </a:r>
            <a:endParaRPr lang="en-US" altLang="zh-CN" sz="3200" b="1" dirty="0">
              <a:solidFill>
                <a:srgbClr val="002060"/>
              </a:solidFill>
              <a:latin typeface="KaiTi" panose="02010609060101010101" pitchFamily="49" charset="-122"/>
              <a:ea typeface="KaiTi" panose="02010609060101010101" pitchFamily="49" charset="-122"/>
            </a:endParaRPr>
          </a:p>
          <a:p>
            <a:r>
              <a:rPr lang="en-US" altLang="zh-CN" sz="2300" b="1" dirty="0">
                <a:solidFill>
                  <a:srgbClr val="0070C0"/>
                </a:solidFill>
                <a:latin typeface="KaiTi" panose="02010609060101010101" pitchFamily="49" charset="-122"/>
                <a:ea typeface="KaiTi" panose="02010609060101010101" pitchFamily="49" charset="-122"/>
              </a:rPr>
              <a:t>Holy Spirit Indwelling</a:t>
            </a:r>
          </a:p>
        </p:txBody>
      </p:sp>
      <p:sp>
        <p:nvSpPr>
          <p:cNvPr id="12" name="TextBox 11">
            <a:extLst>
              <a:ext uri="{FF2B5EF4-FFF2-40B4-BE49-F238E27FC236}">
                <a16:creationId xmlns:a16="http://schemas.microsoft.com/office/drawing/2014/main" id="{0102A919-A206-72B4-50C8-143FD81C5865}"/>
              </a:ext>
            </a:extLst>
          </p:cNvPr>
          <p:cNvSpPr txBox="1"/>
          <p:nvPr/>
        </p:nvSpPr>
        <p:spPr>
          <a:xfrm>
            <a:off x="3886200" y="3657600"/>
            <a:ext cx="8153400" cy="3046988"/>
          </a:xfrm>
          <a:prstGeom prst="rect">
            <a:avLst/>
          </a:prstGeom>
          <a:solidFill>
            <a:schemeClr val="bg2"/>
          </a:solidFill>
          <a:ln>
            <a:solidFill>
              <a:srgbClr val="0070C0"/>
            </a:solidFill>
          </a:ln>
        </p:spPr>
        <p:txBody>
          <a:bodyPr wrap="square" rtlCol="0">
            <a:spAutoFit/>
          </a:bodyPr>
          <a:lstStyle/>
          <a:p>
            <a:r>
              <a:rPr lang="zh-CN" altLang="en-US" sz="24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约翰福音</a:t>
            </a:r>
            <a:r>
              <a:rPr lang="en-US" altLang="zh-CN" sz="24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14:16 </a:t>
            </a:r>
            <a:r>
              <a:rPr lang="zh-TW" altLang="en-US" sz="2400" dirty="0">
                <a:solidFill>
                  <a:srgbClr val="7030A0"/>
                </a:solidFill>
                <a:latin typeface="KaiTi" panose="02010609060101010101" pitchFamily="49" charset="-122"/>
                <a:ea typeface="KaiTi" panose="02010609060101010101" pitchFamily="49" charset="-122"/>
              </a:rPr>
              <a:t>我要求父，父就另外</a:t>
            </a:r>
            <a:r>
              <a:rPr lang="zh-CN" altLang="en-US" sz="2400" dirty="0">
                <a:solidFill>
                  <a:srgbClr val="7030A0"/>
                </a:solidFill>
                <a:latin typeface="KaiTi" panose="02010609060101010101" pitchFamily="49" charset="-122"/>
                <a:ea typeface="KaiTi" panose="02010609060101010101" pitchFamily="49" charset="-122"/>
              </a:rPr>
              <a:t>赐</a:t>
            </a:r>
            <a:r>
              <a:rPr lang="zh-TW" altLang="en-US" sz="2400" dirty="0">
                <a:solidFill>
                  <a:srgbClr val="7030A0"/>
                </a:solidFill>
                <a:latin typeface="KaiTi" panose="02010609060101010101" pitchFamily="49" charset="-122"/>
                <a:ea typeface="KaiTi" panose="02010609060101010101" pitchFamily="49" charset="-122"/>
              </a:rPr>
              <a:t>給你</a:t>
            </a:r>
            <a:r>
              <a:rPr lang="zh-CN" altLang="en-US" sz="2400" dirty="0">
                <a:solidFill>
                  <a:srgbClr val="7030A0"/>
                </a:solidFill>
                <a:latin typeface="KaiTi" panose="02010609060101010101" pitchFamily="49" charset="-122"/>
                <a:ea typeface="KaiTi" panose="02010609060101010101" pitchFamily="49" charset="-122"/>
              </a:rPr>
              <a:t>们</a:t>
            </a:r>
            <a:r>
              <a:rPr lang="zh-TW" altLang="en-US" sz="2400" dirty="0">
                <a:solidFill>
                  <a:srgbClr val="7030A0"/>
                </a:solidFill>
                <a:latin typeface="KaiTi" panose="02010609060101010101" pitchFamily="49" charset="-122"/>
                <a:ea typeface="KaiTi" panose="02010609060101010101" pitchFamily="49" charset="-122"/>
              </a:rPr>
              <a:t>一位保惠</a:t>
            </a:r>
            <a:r>
              <a:rPr lang="zh-CN" altLang="en-US" sz="2400" dirty="0">
                <a:solidFill>
                  <a:srgbClr val="7030A0"/>
                </a:solidFill>
                <a:latin typeface="KaiTi" panose="02010609060101010101" pitchFamily="49" charset="-122"/>
                <a:ea typeface="KaiTi" panose="02010609060101010101" pitchFamily="49" charset="-122"/>
              </a:rPr>
              <a:t>师</a:t>
            </a:r>
            <a:r>
              <a:rPr lang="zh-TW" altLang="en-US" sz="2400" dirty="0">
                <a:solidFill>
                  <a:srgbClr val="7030A0"/>
                </a:solidFill>
                <a:latin typeface="KaiTi" panose="02010609060101010101" pitchFamily="49" charset="-122"/>
                <a:ea typeface="KaiTi" panose="02010609060101010101" pitchFamily="49" charset="-122"/>
              </a:rPr>
              <a:t>，叫他永</a:t>
            </a:r>
            <a:r>
              <a:rPr lang="zh-CN" altLang="en-US" sz="2400" dirty="0">
                <a:solidFill>
                  <a:srgbClr val="7030A0"/>
                </a:solidFill>
                <a:latin typeface="KaiTi" panose="02010609060101010101" pitchFamily="49" charset="-122"/>
                <a:ea typeface="KaiTi" panose="02010609060101010101" pitchFamily="49" charset="-122"/>
              </a:rPr>
              <a:t>远与</a:t>
            </a:r>
            <a:r>
              <a:rPr lang="zh-TW" altLang="en-US" sz="2400" dirty="0">
                <a:solidFill>
                  <a:srgbClr val="7030A0"/>
                </a:solidFill>
                <a:latin typeface="KaiTi" panose="02010609060101010101" pitchFamily="49" charset="-122"/>
                <a:ea typeface="KaiTi" panose="02010609060101010101" pitchFamily="49" charset="-122"/>
              </a:rPr>
              <a:t>你</a:t>
            </a:r>
            <a:r>
              <a:rPr lang="zh-CN" altLang="en-US" sz="2400" dirty="0">
                <a:solidFill>
                  <a:srgbClr val="7030A0"/>
                </a:solidFill>
                <a:latin typeface="KaiTi" panose="02010609060101010101" pitchFamily="49" charset="-122"/>
                <a:ea typeface="KaiTi" panose="02010609060101010101" pitchFamily="49" charset="-122"/>
              </a:rPr>
              <a:t>们</a:t>
            </a:r>
            <a:r>
              <a:rPr lang="zh-TW" altLang="en-US" sz="2400" dirty="0">
                <a:solidFill>
                  <a:srgbClr val="7030A0"/>
                </a:solidFill>
                <a:latin typeface="KaiTi" panose="02010609060101010101" pitchFamily="49" charset="-122"/>
                <a:ea typeface="KaiTi" panose="02010609060101010101" pitchFamily="49" charset="-122"/>
              </a:rPr>
              <a:t>同在，</a:t>
            </a:r>
            <a:r>
              <a:rPr lang="en-US" altLang="zh-TW" sz="2400" dirty="0">
                <a:solidFill>
                  <a:srgbClr val="7030A0"/>
                </a:solidFill>
                <a:latin typeface="KaiTi" panose="02010609060101010101" pitchFamily="49" charset="-122"/>
                <a:ea typeface="KaiTi" panose="02010609060101010101" pitchFamily="49" charset="-122"/>
              </a:rPr>
              <a:t>17 </a:t>
            </a:r>
            <a:r>
              <a:rPr lang="zh-TW" altLang="en-US" sz="2400" dirty="0">
                <a:solidFill>
                  <a:srgbClr val="7030A0"/>
                </a:solidFill>
                <a:latin typeface="KaiTi" panose="02010609060101010101" pitchFamily="49" charset="-122"/>
                <a:ea typeface="KaiTi" panose="02010609060101010101" pitchFamily="49" charset="-122"/>
              </a:rPr>
              <a:t>就是真理的</a:t>
            </a:r>
            <a:r>
              <a:rPr lang="zh-CN" altLang="en-US" sz="2400" b="1" dirty="0">
                <a:solidFill>
                  <a:srgbClr val="027843"/>
                </a:solidFill>
                <a:latin typeface="KaiTi" panose="02010609060101010101" pitchFamily="49" charset="-122"/>
                <a:ea typeface="KaiTi" panose="02010609060101010101" pitchFamily="49" charset="-122"/>
              </a:rPr>
              <a:t>圣灵</a:t>
            </a:r>
            <a:r>
              <a:rPr lang="zh-TW" altLang="en-US" sz="2400" dirty="0">
                <a:solidFill>
                  <a:srgbClr val="7030A0"/>
                </a:solidFill>
                <a:latin typeface="KaiTi" panose="02010609060101010101" pitchFamily="49" charset="-122"/>
                <a:ea typeface="KaiTi" panose="02010609060101010101" pitchFamily="49" charset="-122"/>
              </a:rPr>
              <a:t>，乃世人不能接受的；因</a:t>
            </a:r>
            <a:r>
              <a:rPr lang="zh-CN" altLang="en-US" sz="2400" dirty="0">
                <a:solidFill>
                  <a:srgbClr val="7030A0"/>
                </a:solidFill>
                <a:latin typeface="KaiTi" panose="02010609060101010101" pitchFamily="49" charset="-122"/>
                <a:ea typeface="KaiTi" panose="02010609060101010101" pitchFamily="49" charset="-122"/>
              </a:rPr>
              <a:t>为</a:t>
            </a:r>
            <a:r>
              <a:rPr lang="zh-TW" altLang="en-US" sz="2400" dirty="0">
                <a:solidFill>
                  <a:srgbClr val="7030A0"/>
                </a:solidFill>
                <a:latin typeface="KaiTi" panose="02010609060101010101" pitchFamily="49" charset="-122"/>
                <a:ea typeface="KaiTi" panose="02010609060101010101" pitchFamily="49" charset="-122"/>
              </a:rPr>
              <a:t>不見他，也不</a:t>
            </a:r>
            <a:r>
              <a:rPr lang="zh-CN" altLang="en-US" sz="2400" dirty="0">
                <a:solidFill>
                  <a:srgbClr val="7030A0"/>
                </a:solidFill>
                <a:latin typeface="KaiTi" panose="02010609060101010101" pitchFamily="49" charset="-122"/>
                <a:ea typeface="KaiTi" panose="02010609060101010101" pitchFamily="49" charset="-122"/>
              </a:rPr>
              <a:t>认识</a:t>
            </a:r>
            <a:r>
              <a:rPr lang="zh-TW" altLang="en-US" sz="2400" dirty="0">
                <a:solidFill>
                  <a:srgbClr val="7030A0"/>
                </a:solidFill>
                <a:latin typeface="KaiTi" panose="02010609060101010101" pitchFamily="49" charset="-122"/>
                <a:ea typeface="KaiTi" panose="02010609060101010101" pitchFamily="49" charset="-122"/>
              </a:rPr>
              <a:t>他。你們</a:t>
            </a:r>
            <a:r>
              <a:rPr lang="zh-CN" altLang="en-US" sz="2400" dirty="0">
                <a:solidFill>
                  <a:srgbClr val="7030A0"/>
                </a:solidFill>
                <a:latin typeface="KaiTi" panose="02010609060101010101" pitchFamily="49" charset="-122"/>
                <a:ea typeface="KaiTi" panose="02010609060101010101" pitchFamily="49" charset="-122"/>
              </a:rPr>
              <a:t>却</a:t>
            </a:r>
            <a:r>
              <a:rPr lang="zh-CN" altLang="en-US" sz="2400" b="1" dirty="0">
                <a:solidFill>
                  <a:srgbClr val="027843"/>
                </a:solidFill>
                <a:latin typeface="KaiTi" panose="02010609060101010101" pitchFamily="49" charset="-122"/>
                <a:ea typeface="KaiTi" panose="02010609060101010101" pitchFamily="49" charset="-122"/>
              </a:rPr>
              <a:t>认识</a:t>
            </a:r>
            <a:r>
              <a:rPr lang="zh-TW" altLang="en-US" sz="2400" b="1" dirty="0">
                <a:solidFill>
                  <a:srgbClr val="027843"/>
                </a:solidFill>
                <a:latin typeface="KaiTi" panose="02010609060101010101" pitchFamily="49" charset="-122"/>
                <a:ea typeface="KaiTi" panose="02010609060101010101" pitchFamily="49" charset="-122"/>
              </a:rPr>
              <a:t>他</a:t>
            </a:r>
            <a:r>
              <a:rPr lang="zh-TW" altLang="en-US" sz="2400" dirty="0">
                <a:solidFill>
                  <a:srgbClr val="7030A0"/>
                </a:solidFill>
                <a:latin typeface="KaiTi" panose="02010609060101010101" pitchFamily="49" charset="-122"/>
                <a:ea typeface="KaiTi" panose="02010609060101010101" pitchFamily="49" charset="-122"/>
              </a:rPr>
              <a:t>，因他常</a:t>
            </a:r>
            <a:r>
              <a:rPr lang="zh-CN" altLang="en-US" sz="2400" dirty="0">
                <a:solidFill>
                  <a:srgbClr val="7030A0"/>
                </a:solidFill>
                <a:latin typeface="KaiTi" panose="02010609060101010101" pitchFamily="49" charset="-122"/>
                <a:ea typeface="KaiTi" panose="02010609060101010101" pitchFamily="49" charset="-122"/>
              </a:rPr>
              <a:t>与</a:t>
            </a:r>
            <a:r>
              <a:rPr lang="zh-TW" altLang="en-US" sz="2400" dirty="0">
                <a:solidFill>
                  <a:srgbClr val="7030A0"/>
                </a:solidFill>
                <a:latin typeface="KaiTi" panose="02010609060101010101" pitchFamily="49" charset="-122"/>
                <a:ea typeface="KaiTi" panose="02010609060101010101" pitchFamily="49" charset="-122"/>
              </a:rPr>
              <a:t>你</a:t>
            </a:r>
            <a:r>
              <a:rPr lang="zh-CN" altLang="en-US" sz="2400" dirty="0">
                <a:solidFill>
                  <a:srgbClr val="7030A0"/>
                </a:solidFill>
                <a:latin typeface="KaiTi" panose="02010609060101010101" pitchFamily="49" charset="-122"/>
                <a:ea typeface="KaiTi" panose="02010609060101010101" pitchFamily="49" charset="-122"/>
              </a:rPr>
              <a:t>们</a:t>
            </a:r>
            <a:r>
              <a:rPr lang="zh-TW" altLang="en-US" sz="2400" b="1" dirty="0">
                <a:solidFill>
                  <a:srgbClr val="027843"/>
                </a:solidFill>
                <a:latin typeface="KaiTi" panose="02010609060101010101" pitchFamily="49" charset="-122"/>
                <a:ea typeface="KaiTi" panose="02010609060101010101" pitchFamily="49" charset="-122"/>
              </a:rPr>
              <a:t>同在</a:t>
            </a:r>
            <a:r>
              <a:rPr lang="zh-TW" altLang="en-US" sz="2400" dirty="0">
                <a:solidFill>
                  <a:srgbClr val="7030A0"/>
                </a:solidFill>
                <a:latin typeface="KaiTi" panose="02010609060101010101" pitchFamily="49" charset="-122"/>
                <a:ea typeface="KaiTi" panose="02010609060101010101" pitchFamily="49" charset="-122"/>
              </a:rPr>
              <a:t>，也要</a:t>
            </a:r>
            <a:r>
              <a:rPr lang="zh-TW" altLang="en-US" sz="2400" b="1" dirty="0">
                <a:solidFill>
                  <a:srgbClr val="027843"/>
                </a:solidFill>
                <a:latin typeface="KaiTi" panose="02010609060101010101" pitchFamily="49" charset="-122"/>
                <a:ea typeface="KaiTi" panose="02010609060101010101" pitchFamily="49" charset="-122"/>
              </a:rPr>
              <a:t>在你</a:t>
            </a:r>
            <a:r>
              <a:rPr lang="zh-CN" altLang="en-US" sz="2400" b="1" dirty="0">
                <a:solidFill>
                  <a:srgbClr val="027843"/>
                </a:solidFill>
                <a:latin typeface="KaiTi" panose="02010609060101010101" pitchFamily="49" charset="-122"/>
                <a:ea typeface="KaiTi" panose="02010609060101010101" pitchFamily="49" charset="-122"/>
              </a:rPr>
              <a:t>们里</a:t>
            </a:r>
            <a:r>
              <a:rPr lang="zh-TW" altLang="en-US" sz="2400" b="1" dirty="0">
                <a:solidFill>
                  <a:srgbClr val="027843"/>
                </a:solidFill>
                <a:latin typeface="KaiTi" panose="02010609060101010101" pitchFamily="49" charset="-122"/>
                <a:ea typeface="KaiTi" panose="02010609060101010101" pitchFamily="49" charset="-122"/>
              </a:rPr>
              <a:t>面</a:t>
            </a:r>
            <a:r>
              <a:rPr lang="zh-TW" altLang="en-US" sz="2400" dirty="0">
                <a:solidFill>
                  <a:srgbClr val="7030A0"/>
                </a:solidFill>
                <a:latin typeface="KaiTi" panose="02010609060101010101" pitchFamily="49" charset="-122"/>
                <a:ea typeface="KaiTi" panose="02010609060101010101" pitchFamily="49" charset="-122"/>
              </a:rPr>
              <a:t>。</a:t>
            </a:r>
            <a:endParaRPr lang="en-US" altLang="zh-TW" sz="2400" dirty="0">
              <a:solidFill>
                <a:srgbClr val="7030A0"/>
              </a:solidFill>
              <a:latin typeface="KaiTi" panose="02010609060101010101" pitchFamily="49" charset="-122"/>
              <a:ea typeface="KaiTi" panose="02010609060101010101" pitchFamily="49" charset="-122"/>
            </a:endParaRPr>
          </a:p>
          <a:p>
            <a:r>
              <a:rPr lang="en-US" altLang="zh-CN" sz="2400" dirty="0">
                <a:solidFill>
                  <a:srgbClr val="0070C0"/>
                </a:solidFill>
                <a:cs typeface="Times New Roman" panose="02020603050405020304" pitchFamily="18" charset="0"/>
              </a:rPr>
              <a:t>John</a:t>
            </a:r>
            <a:r>
              <a:rPr lang="en-US" altLang="en-US" sz="2400" dirty="0">
                <a:solidFill>
                  <a:srgbClr val="0070C0"/>
                </a:solidFill>
                <a:ea typeface="inherit"/>
              </a:rPr>
              <a:t> 14:</a:t>
            </a:r>
            <a:r>
              <a:rPr lang="en-US" altLang="zh-CN" sz="2400" dirty="0">
                <a:solidFill>
                  <a:srgbClr val="0070C0"/>
                </a:solidFill>
                <a:ea typeface="inherit"/>
              </a:rPr>
              <a:t>16 </a:t>
            </a:r>
            <a:r>
              <a:rPr lang="en-US" sz="2400" dirty="0">
                <a:solidFill>
                  <a:srgbClr val="0070C0"/>
                </a:solidFill>
              </a:rPr>
              <a:t>And I will ask the Father, and he will give you another Helper, to </a:t>
            </a:r>
            <a:r>
              <a:rPr lang="en-US" sz="2400" b="1" dirty="0">
                <a:solidFill>
                  <a:srgbClr val="027843"/>
                </a:solidFill>
              </a:rPr>
              <a:t>be with you forever</a:t>
            </a:r>
            <a:r>
              <a:rPr lang="en-US" sz="2400" dirty="0">
                <a:solidFill>
                  <a:srgbClr val="0070C0"/>
                </a:solidFill>
              </a:rPr>
              <a:t>,17 even the </a:t>
            </a:r>
            <a:r>
              <a:rPr lang="en-US" sz="2400" b="1" dirty="0">
                <a:solidFill>
                  <a:srgbClr val="027843"/>
                </a:solidFill>
              </a:rPr>
              <a:t>Spirit</a:t>
            </a:r>
            <a:r>
              <a:rPr lang="en-US" sz="2400" dirty="0">
                <a:solidFill>
                  <a:srgbClr val="0070C0"/>
                </a:solidFill>
              </a:rPr>
              <a:t> of truth, whom the world cannot receive, because it neither sees him nor knows him. You know him, for he dwells with you and will be </a:t>
            </a:r>
            <a:r>
              <a:rPr lang="en-US" sz="2400" b="1" dirty="0">
                <a:solidFill>
                  <a:srgbClr val="027843"/>
                </a:solidFill>
              </a:rPr>
              <a:t>in you</a:t>
            </a:r>
            <a:r>
              <a:rPr lang="en-US" sz="2400" dirty="0">
                <a:solidFill>
                  <a:srgbClr val="0070C0"/>
                </a:solidFill>
              </a:rPr>
              <a:t>.</a:t>
            </a:r>
          </a:p>
        </p:txBody>
      </p:sp>
    </p:spTree>
    <p:extLst>
      <p:ext uri="{BB962C8B-B14F-4D97-AF65-F5344CB8AC3E}">
        <p14:creationId xmlns:p14="http://schemas.microsoft.com/office/powerpoint/2010/main" val="897044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984C832B-4E3B-1E9C-E417-70CEF466A2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10A59B7-37B6-4A6C-555D-29DE50C91F8D}"/>
              </a:ext>
            </a:extLst>
          </p:cNvPr>
          <p:cNvSpPr txBox="1"/>
          <p:nvPr/>
        </p:nvSpPr>
        <p:spPr>
          <a:xfrm>
            <a:off x="3886200" y="1752600"/>
            <a:ext cx="8229600" cy="2092881"/>
          </a:xfrm>
          <a:prstGeom prst="rect">
            <a:avLst/>
          </a:prstGeom>
          <a:solidFill>
            <a:schemeClr val="bg2"/>
          </a:solidFill>
          <a:ln>
            <a:solidFill>
              <a:srgbClr val="0070C0"/>
            </a:solidFill>
          </a:ln>
        </p:spPr>
        <p:txBody>
          <a:bodyPr wrap="square" rtlCol="0">
            <a:spAutoFit/>
          </a:bodyPr>
          <a:lstStyle/>
          <a:p>
            <a:r>
              <a:rPr lang="zh-CN" altLang="en-US" sz="27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罗马书</a:t>
            </a:r>
            <a:r>
              <a:rPr lang="en-US" altLang="zh-CN" sz="27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12:2</a:t>
            </a:r>
            <a:r>
              <a:rPr lang="zh-TW" altLang="en-US" sz="2700" dirty="0">
                <a:solidFill>
                  <a:srgbClr val="7030A0"/>
                </a:solidFill>
                <a:latin typeface="KaiTi" panose="02010609060101010101" pitchFamily="49" charset="-122"/>
                <a:ea typeface="KaiTi" panose="02010609060101010101" pitchFamily="49" charset="-122"/>
              </a:rPr>
              <a:t>不要效法</a:t>
            </a:r>
            <a:r>
              <a:rPr lang="zh-CN" altLang="en-US" sz="2700" dirty="0">
                <a:solidFill>
                  <a:srgbClr val="7030A0"/>
                </a:solidFill>
                <a:latin typeface="KaiTi" panose="02010609060101010101" pitchFamily="49" charset="-122"/>
                <a:ea typeface="KaiTi" panose="02010609060101010101" pitchFamily="49" charset="-122"/>
              </a:rPr>
              <a:t>这个</a:t>
            </a:r>
            <a:r>
              <a:rPr lang="zh-TW" altLang="en-US" sz="2700" dirty="0">
                <a:solidFill>
                  <a:srgbClr val="7030A0"/>
                </a:solidFill>
                <a:latin typeface="KaiTi" panose="02010609060101010101" pitchFamily="49" charset="-122"/>
                <a:ea typeface="KaiTi" panose="02010609060101010101" pitchFamily="49" charset="-122"/>
              </a:rPr>
              <a:t>世界，只要心意更新而</a:t>
            </a:r>
            <a:r>
              <a:rPr lang="zh-CN" altLang="en-US" sz="2700" dirty="0">
                <a:solidFill>
                  <a:srgbClr val="7030A0"/>
                </a:solidFill>
                <a:latin typeface="KaiTi" panose="02010609060101010101" pitchFamily="49" charset="-122"/>
                <a:ea typeface="KaiTi" panose="02010609060101010101" pitchFamily="49" charset="-122"/>
              </a:rPr>
              <a:t>变</a:t>
            </a:r>
            <a:r>
              <a:rPr lang="zh-TW" altLang="en-US" sz="2700" dirty="0">
                <a:solidFill>
                  <a:srgbClr val="7030A0"/>
                </a:solidFill>
                <a:latin typeface="KaiTi" panose="02010609060101010101" pitchFamily="49" charset="-122"/>
                <a:ea typeface="KaiTi" panose="02010609060101010101" pitchFamily="49" charset="-122"/>
              </a:rPr>
              <a:t>化</a:t>
            </a:r>
            <a:r>
              <a:rPr lang="zh-CN" altLang="en-US" sz="2700" dirty="0">
                <a:solidFill>
                  <a:srgbClr val="7030A0"/>
                </a:solidFill>
                <a:latin typeface="KaiTi" panose="02010609060101010101" pitchFamily="49" charset="-122"/>
                <a:ea typeface="KaiTi" panose="02010609060101010101" pitchFamily="49" charset="-122"/>
              </a:rPr>
              <a:t>，</a:t>
            </a:r>
            <a:r>
              <a:rPr lang="zh-TW" altLang="en-US" sz="2700" dirty="0">
                <a:solidFill>
                  <a:srgbClr val="7030A0"/>
                </a:solidFill>
                <a:latin typeface="KaiTi" panose="02010609060101010101" pitchFamily="49" charset="-122"/>
                <a:ea typeface="KaiTi" panose="02010609060101010101" pitchFamily="49" charset="-122"/>
              </a:rPr>
              <a:t>叫你</a:t>
            </a:r>
            <a:r>
              <a:rPr lang="zh-CN" altLang="en-US" sz="2700" dirty="0">
                <a:solidFill>
                  <a:srgbClr val="7030A0"/>
                </a:solidFill>
                <a:latin typeface="KaiTi" panose="02010609060101010101" pitchFamily="49" charset="-122"/>
                <a:ea typeface="KaiTi" panose="02010609060101010101" pitchFamily="49" charset="-122"/>
              </a:rPr>
              <a:t>们</a:t>
            </a:r>
            <a:r>
              <a:rPr lang="zh-TW" altLang="en-US" sz="2700" dirty="0">
                <a:solidFill>
                  <a:srgbClr val="7030A0"/>
                </a:solidFill>
                <a:latin typeface="KaiTi" panose="02010609060101010101" pitchFamily="49" charset="-122"/>
                <a:ea typeface="KaiTi" panose="02010609060101010101" pitchFamily="49" charset="-122"/>
              </a:rPr>
              <a:t>察</a:t>
            </a:r>
            <a:r>
              <a:rPr lang="zh-CN" altLang="en-US" sz="2700" dirty="0">
                <a:solidFill>
                  <a:srgbClr val="7030A0"/>
                </a:solidFill>
                <a:latin typeface="KaiTi" panose="02010609060101010101" pitchFamily="49" charset="-122"/>
                <a:ea typeface="KaiTi" panose="02010609060101010101" pitchFamily="49" charset="-122"/>
              </a:rPr>
              <a:t>验</a:t>
            </a:r>
            <a:r>
              <a:rPr lang="zh-TW" altLang="en-US" sz="2700" dirty="0">
                <a:solidFill>
                  <a:srgbClr val="7030A0"/>
                </a:solidFill>
                <a:latin typeface="KaiTi" panose="02010609060101010101" pitchFamily="49" charset="-122"/>
                <a:ea typeface="KaiTi" panose="02010609060101010101" pitchFamily="49" charset="-122"/>
              </a:rPr>
              <a:t>何</a:t>
            </a:r>
            <a:r>
              <a:rPr lang="zh-CN" altLang="en-US" sz="2700" dirty="0">
                <a:solidFill>
                  <a:srgbClr val="7030A0"/>
                </a:solidFill>
                <a:latin typeface="KaiTi" panose="02010609060101010101" pitchFamily="49" charset="-122"/>
                <a:ea typeface="KaiTi" panose="02010609060101010101" pitchFamily="49" charset="-122"/>
              </a:rPr>
              <a:t>为</a:t>
            </a:r>
            <a:r>
              <a:rPr lang="zh-TW" altLang="en-US" sz="2700" dirty="0">
                <a:solidFill>
                  <a:srgbClr val="7030A0"/>
                </a:solidFill>
                <a:latin typeface="KaiTi" panose="02010609060101010101" pitchFamily="49" charset="-122"/>
                <a:ea typeface="KaiTi" panose="02010609060101010101" pitchFamily="49" charset="-122"/>
              </a:rPr>
              <a:t>神的善良、</a:t>
            </a:r>
            <a:r>
              <a:rPr lang="zh-CN" altLang="en-US" sz="2700" dirty="0">
                <a:solidFill>
                  <a:srgbClr val="7030A0"/>
                </a:solidFill>
                <a:latin typeface="KaiTi" panose="02010609060101010101" pitchFamily="49" charset="-122"/>
                <a:ea typeface="KaiTi" panose="02010609060101010101" pitchFamily="49" charset="-122"/>
              </a:rPr>
              <a:t>纯</a:t>
            </a:r>
            <a:r>
              <a:rPr lang="zh-TW" altLang="en-US" sz="2700" dirty="0">
                <a:solidFill>
                  <a:srgbClr val="7030A0"/>
                </a:solidFill>
                <a:latin typeface="KaiTi" panose="02010609060101010101" pitchFamily="49" charset="-122"/>
                <a:ea typeface="KaiTi" panose="02010609060101010101" pitchFamily="49" charset="-122"/>
              </a:rPr>
              <a:t>全、可喜悅的旨意。</a:t>
            </a:r>
          </a:p>
          <a:p>
            <a:r>
              <a:rPr lang="en-US" altLang="zh-CN" sz="2800" dirty="0">
                <a:solidFill>
                  <a:srgbClr val="0070C0"/>
                </a:solidFill>
                <a:latin typeface="Perpetua (Body)"/>
                <a:cs typeface="Times New Roman" panose="02020603050405020304" pitchFamily="18" charset="0"/>
              </a:rPr>
              <a:t>Romans</a:t>
            </a:r>
            <a:r>
              <a:rPr lang="en-US" altLang="en-US" sz="2800" dirty="0">
                <a:solidFill>
                  <a:srgbClr val="0070C0"/>
                </a:solidFill>
                <a:ea typeface="inherit"/>
              </a:rPr>
              <a:t> 12:2</a:t>
            </a:r>
            <a:r>
              <a:rPr lang="en-US" altLang="zh-CN" sz="2800" dirty="0">
                <a:solidFill>
                  <a:srgbClr val="0070C0"/>
                </a:solidFill>
                <a:latin typeface="Abadi" panose="020B0604020104020204" pitchFamily="34" charset="0"/>
                <a:ea typeface="inherit"/>
              </a:rPr>
              <a:t> </a:t>
            </a:r>
            <a:r>
              <a:rPr lang="en-US" sz="2400" dirty="0">
                <a:solidFill>
                  <a:srgbClr val="0070C0"/>
                </a:solidFill>
              </a:rPr>
              <a:t>Do not be conformed to this world, but be transformed by the renewal of your mind, that by testing you may discern what is the will of God, what is good and acceptable and perfect.</a:t>
            </a:r>
          </a:p>
        </p:txBody>
      </p:sp>
      <p:sp>
        <p:nvSpPr>
          <p:cNvPr id="5" name="TextBox 4">
            <a:extLst>
              <a:ext uri="{FF2B5EF4-FFF2-40B4-BE49-F238E27FC236}">
                <a16:creationId xmlns:a16="http://schemas.microsoft.com/office/drawing/2014/main" id="{62D31DD1-2C00-3B0B-5A5B-BDD8EF397A40}"/>
              </a:ext>
            </a:extLst>
          </p:cNvPr>
          <p:cNvSpPr txBox="1"/>
          <p:nvPr/>
        </p:nvSpPr>
        <p:spPr>
          <a:xfrm>
            <a:off x="228600" y="381000"/>
            <a:ext cx="11582400" cy="1261884"/>
          </a:xfrm>
          <a:prstGeom prst="rect">
            <a:avLst/>
          </a:prstGeom>
          <a:noFill/>
        </p:spPr>
        <p:txBody>
          <a:bodyPr wrap="square" rtlCol="0">
            <a:spAutoFit/>
          </a:bodyPr>
          <a:lstStyle/>
          <a:p>
            <a:pPr lvl="0"/>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一、</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生命的起点：与神的性情有份</a:t>
            </a:r>
            <a:endParaRPr lang="en-US" sz="4000" b="1" dirty="0"/>
          </a:p>
          <a:p>
            <a:r>
              <a:rPr lang="en-US" altLang="zh-CN" sz="36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400" b="1" dirty="0">
                <a:solidFill>
                  <a:srgbClr val="0070C0"/>
                </a:solidFill>
                <a:latin typeface="Arial Unicode MS"/>
              </a:rPr>
              <a:t>T</a:t>
            </a:r>
            <a:r>
              <a:rPr lang="en-US" sz="2400" b="1" dirty="0">
                <a:solidFill>
                  <a:srgbClr val="0070C0"/>
                </a:solidFill>
                <a:latin typeface="Arial Unicode MS"/>
              </a:rPr>
              <a:t>he Starting Point of Life: Part</a:t>
            </a:r>
            <a:r>
              <a:rPr lang="en-US" altLang="zh-CN" sz="2400" b="1" dirty="0">
                <a:solidFill>
                  <a:srgbClr val="0070C0"/>
                </a:solidFill>
                <a:latin typeface="Arial Unicode MS"/>
              </a:rPr>
              <a:t>a</a:t>
            </a:r>
            <a:r>
              <a:rPr lang="en-US" sz="2400" b="1" dirty="0">
                <a:solidFill>
                  <a:srgbClr val="0070C0"/>
                </a:solidFill>
                <a:latin typeface="Arial Unicode MS"/>
              </a:rPr>
              <a:t>king in the Divine Nature</a:t>
            </a:r>
          </a:p>
        </p:txBody>
      </p:sp>
      <p:sp>
        <p:nvSpPr>
          <p:cNvPr id="10" name="Rectangle 1">
            <a:extLst>
              <a:ext uri="{FF2B5EF4-FFF2-40B4-BE49-F238E27FC236}">
                <a16:creationId xmlns:a16="http://schemas.microsoft.com/office/drawing/2014/main" id="{039701A3-7722-28C2-E6AF-BF998FA6D4C4}"/>
              </a:ext>
            </a:extLst>
          </p:cNvPr>
          <p:cNvSpPr>
            <a:spLocks noChangeArrowheads="1"/>
          </p:cNvSpPr>
          <p:nvPr/>
        </p:nvSpPr>
        <p:spPr bwMode="auto">
          <a:xfrm>
            <a:off x="0" y="179864"/>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44570C2B-DB0E-8985-7015-293CF53EA3E7}"/>
              </a:ext>
            </a:extLst>
          </p:cNvPr>
          <p:cNvSpPr txBox="1"/>
          <p:nvPr/>
        </p:nvSpPr>
        <p:spPr>
          <a:xfrm>
            <a:off x="152400" y="2057400"/>
            <a:ext cx="3581400" cy="1015663"/>
          </a:xfrm>
          <a:prstGeom prst="rect">
            <a:avLst/>
          </a:prstGeom>
          <a:solidFill>
            <a:schemeClr val="bg1"/>
          </a:solidFill>
          <a:ln>
            <a:solidFill>
              <a:schemeClr val="bg1"/>
            </a:solidFill>
          </a:ln>
        </p:spPr>
        <p:txBody>
          <a:bodyPr wrap="square" rtlCol="0">
            <a:spAutoFit/>
          </a:bodyPr>
          <a:lstStyle/>
          <a:p>
            <a:r>
              <a:rPr lang="zh-CN" altLang="en-US" sz="3200" b="1" dirty="0">
                <a:solidFill>
                  <a:srgbClr val="002060"/>
                </a:solidFill>
                <a:latin typeface="KaiTi" panose="02010609060101010101" pitchFamily="49" charset="-122"/>
                <a:ea typeface="KaiTi" panose="02010609060101010101" pitchFamily="49" charset="-122"/>
              </a:rPr>
              <a:t>（</a:t>
            </a:r>
            <a:r>
              <a:rPr lang="en-US" altLang="zh-CN" sz="3200" b="1" dirty="0">
                <a:solidFill>
                  <a:srgbClr val="002060"/>
                </a:solidFill>
                <a:latin typeface="KaiTi" panose="02010609060101010101" pitchFamily="49" charset="-122"/>
                <a:ea typeface="KaiTi" panose="02010609060101010101" pitchFamily="49" charset="-122"/>
              </a:rPr>
              <a:t>3</a:t>
            </a:r>
            <a:r>
              <a:rPr lang="zh-CN" altLang="en-US" sz="3200" b="1" dirty="0">
                <a:solidFill>
                  <a:srgbClr val="002060"/>
                </a:solidFill>
                <a:latin typeface="KaiTi" panose="02010609060101010101" pitchFamily="49" charset="-122"/>
                <a:ea typeface="KaiTi" panose="02010609060101010101" pitchFamily="49" charset="-122"/>
              </a:rPr>
              <a:t>）心意更新</a:t>
            </a:r>
            <a:endParaRPr lang="en-US" altLang="zh-CN" sz="3200" b="1" dirty="0">
              <a:solidFill>
                <a:srgbClr val="002060"/>
              </a:solidFill>
              <a:latin typeface="KaiTi" panose="02010609060101010101" pitchFamily="49" charset="-122"/>
              <a:ea typeface="KaiTi" panose="02010609060101010101" pitchFamily="49" charset="-122"/>
            </a:endParaRPr>
          </a:p>
          <a:p>
            <a:r>
              <a:rPr lang="en-US" altLang="zh-CN" sz="2800" b="1" dirty="0">
                <a:solidFill>
                  <a:srgbClr val="0070C0"/>
                </a:solidFill>
                <a:ea typeface="KaiTi" panose="02010609060101010101" pitchFamily="49" charset="-122"/>
              </a:rPr>
              <a:t>Renewal of Mind</a:t>
            </a:r>
          </a:p>
        </p:txBody>
      </p:sp>
      <p:sp>
        <p:nvSpPr>
          <p:cNvPr id="9" name="Rectangle 1">
            <a:extLst>
              <a:ext uri="{FF2B5EF4-FFF2-40B4-BE49-F238E27FC236}">
                <a16:creationId xmlns:a16="http://schemas.microsoft.com/office/drawing/2014/main" id="{FB38A1B6-F62E-B716-88AE-3E4F4B1F692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9BE1DCEA-05A1-4DDE-5D4D-082559ACFCD0}"/>
              </a:ext>
            </a:extLst>
          </p:cNvPr>
          <p:cNvSpPr>
            <a:spLocks noChangeArrowheads="1"/>
          </p:cNvSpPr>
          <p:nvPr/>
        </p:nvSpPr>
        <p:spPr bwMode="auto">
          <a:xfrm>
            <a:off x="-304800" y="193311"/>
            <a:ext cx="22442"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9F5D6D3-0113-D1C9-F6FA-200937B370BB}"/>
              </a:ext>
            </a:extLst>
          </p:cNvPr>
          <p:cNvSpPr txBox="1"/>
          <p:nvPr/>
        </p:nvSpPr>
        <p:spPr>
          <a:xfrm>
            <a:off x="228600" y="4495800"/>
            <a:ext cx="3581400" cy="1015663"/>
          </a:xfrm>
          <a:prstGeom prst="rect">
            <a:avLst/>
          </a:prstGeom>
          <a:solidFill>
            <a:schemeClr val="bg1"/>
          </a:solidFill>
          <a:ln>
            <a:solidFill>
              <a:schemeClr val="bg1"/>
            </a:solidFill>
          </a:ln>
        </p:spPr>
        <p:txBody>
          <a:bodyPr wrap="square" rtlCol="0">
            <a:spAutoFit/>
          </a:bodyPr>
          <a:lstStyle/>
          <a:p>
            <a:r>
              <a:rPr lang="zh-CN" altLang="en-US" sz="3200" b="1" dirty="0">
                <a:solidFill>
                  <a:srgbClr val="002060"/>
                </a:solidFill>
                <a:latin typeface="KaiTi" panose="02010609060101010101" pitchFamily="49" charset="-122"/>
                <a:ea typeface="KaiTi" panose="02010609060101010101" pitchFamily="49" charset="-122"/>
              </a:rPr>
              <a:t>（</a:t>
            </a:r>
            <a:r>
              <a:rPr lang="en-US" altLang="zh-CN" sz="3200" b="1" dirty="0">
                <a:solidFill>
                  <a:srgbClr val="002060"/>
                </a:solidFill>
                <a:latin typeface="KaiTi" panose="02010609060101010101" pitchFamily="49" charset="-122"/>
                <a:ea typeface="KaiTi" panose="02010609060101010101" pitchFamily="49" charset="-122"/>
              </a:rPr>
              <a:t>4</a:t>
            </a:r>
            <a:r>
              <a:rPr lang="zh-CN" altLang="en-US" sz="3200" b="1" dirty="0">
                <a:solidFill>
                  <a:srgbClr val="002060"/>
                </a:solidFill>
                <a:latin typeface="KaiTi" panose="02010609060101010101" pitchFamily="49" charset="-122"/>
                <a:ea typeface="KaiTi" panose="02010609060101010101" pitchFamily="49" charset="-122"/>
              </a:rPr>
              <a:t>）活出圣洁</a:t>
            </a:r>
            <a:endParaRPr lang="en-US" altLang="zh-CN" sz="3200" b="1" dirty="0">
              <a:solidFill>
                <a:srgbClr val="002060"/>
              </a:solidFill>
              <a:latin typeface="KaiTi" panose="02010609060101010101" pitchFamily="49" charset="-122"/>
              <a:ea typeface="KaiTi" panose="02010609060101010101" pitchFamily="49" charset="-122"/>
            </a:endParaRPr>
          </a:p>
          <a:p>
            <a:r>
              <a:rPr lang="en-US" altLang="zh-CN" sz="2800" b="1" dirty="0">
                <a:solidFill>
                  <a:srgbClr val="0070C0"/>
                </a:solidFill>
                <a:ea typeface="KaiTi" panose="02010609060101010101" pitchFamily="49" charset="-122"/>
              </a:rPr>
              <a:t>Live Holy</a:t>
            </a:r>
          </a:p>
        </p:txBody>
      </p:sp>
      <p:sp>
        <p:nvSpPr>
          <p:cNvPr id="12" name="TextBox 11">
            <a:extLst>
              <a:ext uri="{FF2B5EF4-FFF2-40B4-BE49-F238E27FC236}">
                <a16:creationId xmlns:a16="http://schemas.microsoft.com/office/drawing/2014/main" id="{0261011D-B7DA-C859-0193-602C335109B2}"/>
              </a:ext>
            </a:extLst>
          </p:cNvPr>
          <p:cNvSpPr txBox="1"/>
          <p:nvPr/>
        </p:nvSpPr>
        <p:spPr>
          <a:xfrm>
            <a:off x="3886200" y="4038600"/>
            <a:ext cx="8229600" cy="1815882"/>
          </a:xfrm>
          <a:prstGeom prst="rect">
            <a:avLst/>
          </a:prstGeom>
          <a:solidFill>
            <a:schemeClr val="bg2"/>
          </a:solidFill>
          <a:ln>
            <a:solidFill>
              <a:srgbClr val="0070C0"/>
            </a:solidFill>
          </a:ln>
        </p:spPr>
        <p:txBody>
          <a:bodyPr wrap="square" rtlCol="0">
            <a:spAutoFit/>
          </a:bodyPr>
          <a:lstStyle/>
          <a:p>
            <a:r>
              <a:rPr lang="zh-CN" altLang="en-US" sz="24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帖撒罗尼迦前书</a:t>
            </a:r>
            <a:r>
              <a:rPr lang="en-US" altLang="zh-CN" sz="2400" kern="100" dirty="0">
                <a:solidFill>
                  <a:srgbClr val="7030A0"/>
                </a:solidFill>
                <a:latin typeface="KaiTi" panose="02010609060101010101" pitchFamily="49" charset="-122"/>
                <a:ea typeface="KaiTi" panose="02010609060101010101" pitchFamily="49" charset="-122"/>
                <a:cs typeface="Times New Roman" panose="02020603050405020304" pitchFamily="18" charset="0"/>
              </a:rPr>
              <a:t>4:7 </a:t>
            </a:r>
            <a:r>
              <a:rPr lang="zh-TW" altLang="en-US" sz="2800" dirty="0">
                <a:solidFill>
                  <a:srgbClr val="7030A0"/>
                </a:solidFill>
                <a:latin typeface="KaiTi" panose="02010609060101010101" pitchFamily="49" charset="-122"/>
                <a:ea typeface="KaiTi" panose="02010609060101010101" pitchFamily="49" charset="-122"/>
              </a:rPr>
              <a:t>神召我們，本不是要我們沾染</a:t>
            </a:r>
            <a:r>
              <a:rPr lang="zh-CN" altLang="en-US" sz="2800" dirty="0">
                <a:solidFill>
                  <a:srgbClr val="7030A0"/>
                </a:solidFill>
                <a:latin typeface="KaiTi" panose="02010609060101010101" pitchFamily="49" charset="-122"/>
                <a:ea typeface="KaiTi" panose="02010609060101010101" pitchFamily="49" charset="-122"/>
              </a:rPr>
              <a:t>污秽</a:t>
            </a:r>
            <a:r>
              <a:rPr lang="zh-TW" altLang="en-US" sz="2800" dirty="0">
                <a:solidFill>
                  <a:srgbClr val="7030A0"/>
                </a:solidFill>
                <a:latin typeface="KaiTi" panose="02010609060101010101" pitchFamily="49" charset="-122"/>
                <a:ea typeface="KaiTi" panose="02010609060101010101" pitchFamily="49" charset="-122"/>
              </a:rPr>
              <a:t>，乃是要我</a:t>
            </a:r>
            <a:r>
              <a:rPr lang="zh-CN" altLang="en-US" sz="2800" dirty="0">
                <a:solidFill>
                  <a:srgbClr val="7030A0"/>
                </a:solidFill>
                <a:latin typeface="KaiTi" panose="02010609060101010101" pitchFamily="49" charset="-122"/>
                <a:ea typeface="KaiTi" panose="02010609060101010101" pitchFamily="49" charset="-122"/>
              </a:rPr>
              <a:t>们</a:t>
            </a:r>
            <a:r>
              <a:rPr lang="zh-TW" altLang="en-US" sz="2800" dirty="0">
                <a:solidFill>
                  <a:srgbClr val="7030A0"/>
                </a:solidFill>
                <a:latin typeface="KaiTi" panose="02010609060101010101" pitchFamily="49" charset="-122"/>
                <a:ea typeface="KaiTi" panose="02010609060101010101" pitchFamily="49" charset="-122"/>
              </a:rPr>
              <a:t>成</a:t>
            </a:r>
            <a:r>
              <a:rPr lang="zh-CN" altLang="en-US" sz="2800" dirty="0">
                <a:solidFill>
                  <a:srgbClr val="7030A0"/>
                </a:solidFill>
                <a:latin typeface="KaiTi" panose="02010609060101010101" pitchFamily="49" charset="-122"/>
                <a:ea typeface="KaiTi" panose="02010609060101010101" pitchFamily="49" charset="-122"/>
              </a:rPr>
              <a:t>为圣洁</a:t>
            </a:r>
            <a:r>
              <a:rPr lang="zh-TW" altLang="en-US" sz="2800" dirty="0">
                <a:solidFill>
                  <a:srgbClr val="7030A0"/>
                </a:solidFill>
                <a:latin typeface="KaiTi" panose="02010609060101010101" pitchFamily="49" charset="-122"/>
                <a:ea typeface="KaiTi" panose="02010609060101010101" pitchFamily="49" charset="-122"/>
              </a:rPr>
              <a:t>。</a:t>
            </a:r>
            <a:r>
              <a:rPr lang="zh-TW" altLang="en-US" sz="2800" b="1" dirty="0">
                <a:solidFill>
                  <a:srgbClr val="7030A0"/>
                </a:solidFill>
                <a:latin typeface="KaiTi" panose="02010609060101010101" pitchFamily="49" charset="-122"/>
                <a:ea typeface="KaiTi" panose="02010609060101010101" pitchFamily="49" charset="-122"/>
              </a:rPr>
              <a:t> </a:t>
            </a:r>
            <a:endParaRPr lang="en-US" altLang="zh-TW" sz="2800" b="1" dirty="0">
              <a:solidFill>
                <a:srgbClr val="7030A0"/>
              </a:solidFill>
              <a:latin typeface="KaiTi" panose="02010609060101010101" pitchFamily="49" charset="-122"/>
              <a:ea typeface="KaiTi" panose="02010609060101010101" pitchFamily="49" charset="-122"/>
            </a:endParaRPr>
          </a:p>
          <a:p>
            <a:r>
              <a:rPr lang="en-US" sz="2800" dirty="0">
                <a:solidFill>
                  <a:srgbClr val="0070C0"/>
                </a:solidFill>
              </a:rPr>
              <a:t>1 Thessalonians</a:t>
            </a:r>
            <a:r>
              <a:rPr lang="en-US" altLang="en-US" sz="2800" dirty="0">
                <a:solidFill>
                  <a:srgbClr val="0070C0"/>
                </a:solidFill>
                <a:ea typeface="inherit"/>
              </a:rPr>
              <a:t> 4:7</a:t>
            </a:r>
            <a:r>
              <a:rPr lang="en-US" altLang="zh-CN" sz="2800" dirty="0">
                <a:solidFill>
                  <a:srgbClr val="0070C0"/>
                </a:solidFill>
                <a:ea typeface="inherit"/>
              </a:rPr>
              <a:t> </a:t>
            </a:r>
            <a:r>
              <a:rPr lang="en-US" sz="2800" dirty="0">
                <a:solidFill>
                  <a:srgbClr val="0070C0"/>
                </a:solidFill>
              </a:rPr>
              <a:t>For God has not called us for impurity, but in holiness.</a:t>
            </a:r>
          </a:p>
        </p:txBody>
      </p:sp>
    </p:spTree>
    <p:extLst>
      <p:ext uri="{BB962C8B-B14F-4D97-AF65-F5344CB8AC3E}">
        <p14:creationId xmlns:p14="http://schemas.microsoft.com/office/powerpoint/2010/main" val="269966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159934E4-071E-EB0A-D8DF-A990553887B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7A94FE-AE8B-241D-F5FC-31FD146EDDF0}"/>
              </a:ext>
            </a:extLst>
          </p:cNvPr>
          <p:cNvSpPr>
            <a:spLocks noGrp="1"/>
          </p:cNvSpPr>
          <p:nvPr>
            <p:ph idx="1"/>
          </p:nvPr>
        </p:nvSpPr>
        <p:spPr>
          <a:xfrm>
            <a:off x="0" y="0"/>
            <a:ext cx="121920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1EA449E6-8143-E6BA-A8C7-FD8C7D79646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8960651D-CE91-6331-8273-93B635F5246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31A8ED81-1752-A4BB-606D-2BD553E8EF8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CDEF5D52-C7E2-8C7B-22E8-114CD907FAEF}"/>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CB010760-59C0-2EA4-8A22-0D49F8928201}"/>
              </a:ext>
            </a:extLst>
          </p:cNvPr>
          <p:cNvSpPr/>
          <p:nvPr/>
        </p:nvSpPr>
        <p:spPr>
          <a:xfrm>
            <a:off x="2971800" y="5638800"/>
            <a:ext cx="6934200" cy="6858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00"/>
              </a:solidFill>
            </a:endParaRPr>
          </a:p>
          <a:p>
            <a:pPr algn="ctr"/>
            <a:r>
              <a:rPr lang="zh-CN" altLang="en-US" sz="2400" b="1" dirty="0">
                <a:solidFill>
                  <a:srgbClr val="FFFF00"/>
                </a:solidFill>
              </a:rPr>
              <a:t>信心：生命根基</a:t>
            </a:r>
            <a:endParaRPr lang="en-US" sz="2400" b="1" dirty="0">
              <a:solidFill>
                <a:srgbClr val="FFFF00"/>
              </a:solidFill>
            </a:endParaRPr>
          </a:p>
          <a:p>
            <a:pPr algn="ctr"/>
            <a:endParaRPr lang="en-US" dirty="0"/>
          </a:p>
        </p:txBody>
      </p:sp>
      <p:sp>
        <p:nvSpPr>
          <p:cNvPr id="10" name="Rectangle 9">
            <a:extLst>
              <a:ext uri="{FF2B5EF4-FFF2-40B4-BE49-F238E27FC236}">
                <a16:creationId xmlns:a16="http://schemas.microsoft.com/office/drawing/2014/main" id="{1D9D298F-2612-E288-71C3-E26FE9177019}"/>
              </a:ext>
            </a:extLst>
          </p:cNvPr>
          <p:cNvSpPr/>
          <p:nvPr/>
        </p:nvSpPr>
        <p:spPr>
          <a:xfrm>
            <a:off x="3733800" y="5105400"/>
            <a:ext cx="6172200" cy="5334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05D0"/>
              </a:solidFill>
            </a:endParaRPr>
          </a:p>
          <a:p>
            <a:pPr algn="ctr"/>
            <a:r>
              <a:rPr lang="zh-CN" altLang="en-US" sz="2400" b="1" dirty="0">
                <a:solidFill>
                  <a:srgbClr val="0005D0"/>
                </a:solidFill>
              </a:rPr>
              <a:t>德行：行为品格</a:t>
            </a:r>
            <a:endParaRPr lang="en-US" sz="2400" b="1" dirty="0">
              <a:solidFill>
                <a:srgbClr val="0005D0"/>
              </a:solidFill>
            </a:endParaRPr>
          </a:p>
          <a:p>
            <a:pPr algn="ctr"/>
            <a:endParaRPr lang="en-US" dirty="0"/>
          </a:p>
        </p:txBody>
      </p:sp>
      <p:sp>
        <p:nvSpPr>
          <p:cNvPr id="11" name="Rectangle 10">
            <a:extLst>
              <a:ext uri="{FF2B5EF4-FFF2-40B4-BE49-F238E27FC236}">
                <a16:creationId xmlns:a16="http://schemas.microsoft.com/office/drawing/2014/main" id="{B9EEDD2F-0330-62B7-820D-BA1ABF51CDA7}"/>
              </a:ext>
            </a:extLst>
          </p:cNvPr>
          <p:cNvSpPr/>
          <p:nvPr/>
        </p:nvSpPr>
        <p:spPr>
          <a:xfrm>
            <a:off x="4267200" y="4495800"/>
            <a:ext cx="5638800" cy="609600"/>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C00000"/>
              </a:solidFill>
            </a:endParaRPr>
          </a:p>
          <a:p>
            <a:pPr algn="ctr"/>
            <a:r>
              <a:rPr lang="zh-CN" altLang="en-US" sz="2400" b="1" dirty="0">
                <a:solidFill>
                  <a:srgbClr val="C00000"/>
                </a:solidFill>
              </a:rPr>
              <a:t>知识：正确理解</a:t>
            </a:r>
            <a:endParaRPr lang="en-US" sz="2400" b="1" dirty="0">
              <a:solidFill>
                <a:srgbClr val="C00000"/>
              </a:solidFill>
            </a:endParaRPr>
          </a:p>
          <a:p>
            <a:pPr algn="ctr"/>
            <a:endParaRPr lang="en-US" dirty="0"/>
          </a:p>
        </p:txBody>
      </p:sp>
      <p:sp>
        <p:nvSpPr>
          <p:cNvPr id="12" name="Rectangle 11">
            <a:extLst>
              <a:ext uri="{FF2B5EF4-FFF2-40B4-BE49-F238E27FC236}">
                <a16:creationId xmlns:a16="http://schemas.microsoft.com/office/drawing/2014/main" id="{9982B4F8-4539-5DE1-1E11-0A1CF486F51F}"/>
              </a:ext>
            </a:extLst>
          </p:cNvPr>
          <p:cNvSpPr/>
          <p:nvPr/>
        </p:nvSpPr>
        <p:spPr>
          <a:xfrm>
            <a:off x="4800600" y="3886200"/>
            <a:ext cx="5105400" cy="609600"/>
          </a:xfrm>
          <a:prstGeom prst="rect">
            <a:avLst/>
          </a:prstGeom>
          <a:solidFill>
            <a:srgbClr val="02784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p>
          <a:p>
            <a:pPr algn="ctr"/>
            <a:r>
              <a:rPr lang="zh-CN" altLang="en-US" sz="2400" b="1" dirty="0"/>
              <a:t>节制：自我管控</a:t>
            </a:r>
            <a:endParaRPr lang="en-US" sz="2400" b="1" dirty="0"/>
          </a:p>
          <a:p>
            <a:pPr algn="ctr"/>
            <a:endParaRPr lang="en-US" dirty="0"/>
          </a:p>
        </p:txBody>
      </p:sp>
      <p:sp>
        <p:nvSpPr>
          <p:cNvPr id="13" name="Rectangle 12">
            <a:extLst>
              <a:ext uri="{FF2B5EF4-FFF2-40B4-BE49-F238E27FC236}">
                <a16:creationId xmlns:a16="http://schemas.microsoft.com/office/drawing/2014/main" id="{D26B0C92-45BD-BBD1-B889-1416200502D6}"/>
              </a:ext>
            </a:extLst>
          </p:cNvPr>
          <p:cNvSpPr/>
          <p:nvPr/>
        </p:nvSpPr>
        <p:spPr>
          <a:xfrm>
            <a:off x="5257800" y="3352800"/>
            <a:ext cx="4648200" cy="533400"/>
          </a:xfrm>
          <a:prstGeom prst="rect">
            <a:avLst/>
          </a:prstGeom>
          <a:solidFill>
            <a:srgbClr val="B9CC0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70C0"/>
              </a:solidFill>
            </a:endParaRPr>
          </a:p>
          <a:p>
            <a:pPr algn="ctr"/>
            <a:r>
              <a:rPr lang="zh-CN" altLang="en-US" sz="2400" b="1" dirty="0">
                <a:solidFill>
                  <a:srgbClr val="0070C0"/>
                </a:solidFill>
              </a:rPr>
              <a:t>忍耐：持守信心</a:t>
            </a:r>
            <a:endParaRPr lang="en-US" sz="2400" b="1" dirty="0">
              <a:solidFill>
                <a:srgbClr val="0070C0"/>
              </a:solidFill>
            </a:endParaRPr>
          </a:p>
          <a:p>
            <a:pPr algn="ctr"/>
            <a:endParaRPr lang="en-US" dirty="0"/>
          </a:p>
        </p:txBody>
      </p:sp>
      <p:sp>
        <p:nvSpPr>
          <p:cNvPr id="14" name="Rectangle 13">
            <a:extLst>
              <a:ext uri="{FF2B5EF4-FFF2-40B4-BE49-F238E27FC236}">
                <a16:creationId xmlns:a16="http://schemas.microsoft.com/office/drawing/2014/main" id="{B3CB3CB1-0B9D-F05C-6233-6566F7FBAFDA}"/>
              </a:ext>
            </a:extLst>
          </p:cNvPr>
          <p:cNvSpPr/>
          <p:nvPr/>
        </p:nvSpPr>
        <p:spPr>
          <a:xfrm>
            <a:off x="5715000" y="2819400"/>
            <a:ext cx="4191000" cy="533400"/>
          </a:xfrm>
          <a:prstGeom prst="rect">
            <a:avLst/>
          </a:prstGeom>
          <a:solidFill>
            <a:srgbClr val="00277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B9CC04"/>
              </a:solidFill>
            </a:endParaRPr>
          </a:p>
          <a:p>
            <a:pPr algn="ctr"/>
            <a:r>
              <a:rPr lang="zh-CN" altLang="en-US" sz="2400" b="1" dirty="0">
                <a:solidFill>
                  <a:srgbClr val="B9CC04"/>
                </a:solidFill>
              </a:rPr>
              <a:t>虔敬：尊主为大</a:t>
            </a:r>
            <a:endParaRPr lang="en-US" sz="2400" b="1" dirty="0">
              <a:solidFill>
                <a:srgbClr val="B9CC04"/>
              </a:solidFill>
            </a:endParaRPr>
          </a:p>
          <a:p>
            <a:pPr algn="ctr"/>
            <a:endParaRPr lang="en-US" dirty="0"/>
          </a:p>
        </p:txBody>
      </p:sp>
      <p:sp>
        <p:nvSpPr>
          <p:cNvPr id="15" name="Rectangle 14">
            <a:extLst>
              <a:ext uri="{FF2B5EF4-FFF2-40B4-BE49-F238E27FC236}">
                <a16:creationId xmlns:a16="http://schemas.microsoft.com/office/drawing/2014/main" id="{720F522A-4A5C-9B7C-45EB-FB5B0E5C711B}"/>
              </a:ext>
            </a:extLst>
          </p:cNvPr>
          <p:cNvSpPr/>
          <p:nvPr/>
        </p:nvSpPr>
        <p:spPr>
          <a:xfrm>
            <a:off x="6324600" y="2209800"/>
            <a:ext cx="3581400" cy="609600"/>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C000"/>
              </a:solidFill>
            </a:endParaRPr>
          </a:p>
          <a:p>
            <a:pPr algn="ctr"/>
            <a:r>
              <a:rPr lang="zh-CN" altLang="en-US" sz="2400" b="1" dirty="0">
                <a:solidFill>
                  <a:srgbClr val="FFC000"/>
                </a:solidFill>
              </a:rPr>
              <a:t>爱弟兄：肢体连接</a:t>
            </a:r>
            <a:endParaRPr lang="en-US" sz="2400" b="1" dirty="0">
              <a:solidFill>
                <a:srgbClr val="FFC000"/>
              </a:solidFill>
            </a:endParaRPr>
          </a:p>
          <a:p>
            <a:pPr algn="ctr"/>
            <a:endParaRPr lang="en-US" dirty="0"/>
          </a:p>
        </p:txBody>
      </p:sp>
      <p:sp>
        <p:nvSpPr>
          <p:cNvPr id="16" name="Rectangle 15">
            <a:extLst>
              <a:ext uri="{FF2B5EF4-FFF2-40B4-BE49-F238E27FC236}">
                <a16:creationId xmlns:a16="http://schemas.microsoft.com/office/drawing/2014/main" id="{5658B81E-7A08-B125-4266-D29F84DF2A48}"/>
              </a:ext>
            </a:extLst>
          </p:cNvPr>
          <p:cNvSpPr/>
          <p:nvPr/>
        </p:nvSpPr>
        <p:spPr>
          <a:xfrm>
            <a:off x="6858000" y="1676400"/>
            <a:ext cx="3048000" cy="533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27843"/>
              </a:solidFill>
            </a:endParaRPr>
          </a:p>
          <a:p>
            <a:pPr algn="ctr"/>
            <a:r>
              <a:rPr lang="zh-CN" altLang="en-US" sz="2400" b="1" dirty="0">
                <a:solidFill>
                  <a:srgbClr val="027843"/>
                </a:solidFill>
              </a:rPr>
              <a:t>爱众人：神性高峰</a:t>
            </a:r>
            <a:endParaRPr lang="en-US" sz="2400" b="1" dirty="0">
              <a:solidFill>
                <a:srgbClr val="027843"/>
              </a:solidFill>
            </a:endParaRPr>
          </a:p>
          <a:p>
            <a:pPr algn="ctr"/>
            <a:endParaRPr lang="en-US" dirty="0"/>
          </a:p>
        </p:txBody>
      </p:sp>
      <p:sp>
        <p:nvSpPr>
          <p:cNvPr id="17" name="TextBox 16">
            <a:extLst>
              <a:ext uri="{FF2B5EF4-FFF2-40B4-BE49-F238E27FC236}">
                <a16:creationId xmlns:a16="http://schemas.microsoft.com/office/drawing/2014/main" id="{0F148F6F-A0CF-A3BD-BBC4-CCDC38338226}"/>
              </a:ext>
            </a:extLst>
          </p:cNvPr>
          <p:cNvSpPr txBox="1"/>
          <p:nvPr/>
        </p:nvSpPr>
        <p:spPr>
          <a:xfrm>
            <a:off x="304800" y="228600"/>
            <a:ext cx="11582400" cy="1323439"/>
          </a:xfrm>
          <a:prstGeom prst="rect">
            <a:avLst/>
          </a:prstGeom>
          <a:noFill/>
        </p:spPr>
        <p:txBody>
          <a:bodyPr wrap="square" rtlCol="0">
            <a:spAutoFit/>
          </a:bodyPr>
          <a:lstStyle/>
          <a:p>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二、</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生命的成长：生命成长八进阶</a:t>
            </a:r>
            <a:endParaRPr lang="en-US" altLang="zh-CN" sz="4000" dirty="0"/>
          </a:p>
          <a:p>
            <a:r>
              <a:rPr lang="en-US" altLang="zh-CN" sz="40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Growth in Life: Eight Stairs of Life Growth</a:t>
            </a:r>
          </a:p>
        </p:txBody>
      </p:sp>
      <p:cxnSp>
        <p:nvCxnSpPr>
          <p:cNvPr id="19" name="Straight Arrow Connector 18">
            <a:extLst>
              <a:ext uri="{FF2B5EF4-FFF2-40B4-BE49-F238E27FC236}">
                <a16:creationId xmlns:a16="http://schemas.microsoft.com/office/drawing/2014/main" id="{25FCA301-BB40-AFD1-317E-EC1BFBAA4672}"/>
              </a:ext>
            </a:extLst>
          </p:cNvPr>
          <p:cNvCxnSpPr/>
          <p:nvPr/>
        </p:nvCxnSpPr>
        <p:spPr>
          <a:xfrm flipV="1">
            <a:off x="2362200" y="1828800"/>
            <a:ext cx="3429000" cy="4191000"/>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398613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1D11F12A-7705-C96F-E796-DFF72B287A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1751E-F465-05F5-BE3B-B82495DB451C}"/>
              </a:ext>
            </a:extLst>
          </p:cNvPr>
          <p:cNvSpPr>
            <a:spLocks noGrp="1"/>
          </p:cNvSpPr>
          <p:nvPr>
            <p:ph idx="1"/>
          </p:nvPr>
        </p:nvSpPr>
        <p:spPr>
          <a:xfrm>
            <a:off x="0" y="0"/>
            <a:ext cx="121920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7114131C-9295-0534-E38E-6CB0A51C2BDF}"/>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28C92C00-3541-2A44-7392-00B50311F29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68FD5A12-2ED2-FC7A-BC4A-17CA19CE2681}"/>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79F4738F-4D6A-CD1C-2E1D-DE3AD1748E66}"/>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9412FFE1-1DFB-F997-D6DF-6B312D63221E}"/>
              </a:ext>
            </a:extLst>
          </p:cNvPr>
          <p:cNvSpPr/>
          <p:nvPr/>
        </p:nvSpPr>
        <p:spPr>
          <a:xfrm>
            <a:off x="5257800" y="5715000"/>
            <a:ext cx="6934200" cy="6858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00"/>
              </a:solidFill>
            </a:endParaRPr>
          </a:p>
          <a:p>
            <a:pPr algn="ctr"/>
            <a:r>
              <a:rPr lang="zh-CN" altLang="en-US" sz="2400" b="1" dirty="0">
                <a:solidFill>
                  <a:srgbClr val="FFFF00"/>
                </a:solidFill>
              </a:rPr>
              <a:t>信心：生命根基</a:t>
            </a:r>
            <a:endParaRPr lang="en-US" sz="2400" b="1" dirty="0">
              <a:solidFill>
                <a:srgbClr val="FFFF00"/>
              </a:solidFill>
            </a:endParaRPr>
          </a:p>
          <a:p>
            <a:pPr algn="ctr"/>
            <a:endParaRPr lang="en-US" dirty="0"/>
          </a:p>
        </p:txBody>
      </p:sp>
      <p:sp>
        <p:nvSpPr>
          <p:cNvPr id="4" name="TextBox 3">
            <a:extLst>
              <a:ext uri="{FF2B5EF4-FFF2-40B4-BE49-F238E27FC236}">
                <a16:creationId xmlns:a16="http://schemas.microsoft.com/office/drawing/2014/main" id="{315A1417-F5B1-D88F-4934-2D8F58992687}"/>
              </a:ext>
            </a:extLst>
          </p:cNvPr>
          <p:cNvSpPr txBox="1"/>
          <p:nvPr/>
        </p:nvSpPr>
        <p:spPr>
          <a:xfrm>
            <a:off x="0" y="5867400"/>
            <a:ext cx="5257800" cy="461665"/>
          </a:xfrm>
          <a:prstGeom prst="rect">
            <a:avLst/>
          </a:prstGeom>
          <a:solidFill>
            <a:schemeClr val="bg1"/>
          </a:solidFill>
        </p:spPr>
        <p:txBody>
          <a:bodyPr wrap="square" rtlCol="0">
            <a:spAutoFit/>
          </a:bodyPr>
          <a:lstStyle/>
          <a:p>
            <a:r>
              <a:rPr lang="zh-CN" altLang="en-US" sz="2400" dirty="0">
                <a:solidFill>
                  <a:srgbClr val="7030A0"/>
                </a:solidFill>
                <a:latin typeface="KaiTi" panose="02010609060101010101" pitchFamily="49" charset="-122"/>
                <a:ea typeface="KaiTi" panose="02010609060101010101" pitchFamily="49" charset="-122"/>
              </a:rPr>
              <a:t>弗</a:t>
            </a:r>
            <a:r>
              <a:rPr lang="en-US" altLang="zh-CN" sz="2400" dirty="0">
                <a:solidFill>
                  <a:srgbClr val="7030A0"/>
                </a:solidFill>
                <a:latin typeface="KaiTi" panose="02010609060101010101" pitchFamily="49" charset="-122"/>
                <a:ea typeface="KaiTi" panose="02010609060101010101" pitchFamily="49" charset="-122"/>
              </a:rPr>
              <a:t>2:8a </a:t>
            </a:r>
            <a:r>
              <a:rPr lang="zh-CN" altLang="en-US" sz="2400" dirty="0">
                <a:solidFill>
                  <a:srgbClr val="7030A0"/>
                </a:solidFill>
                <a:latin typeface="KaiTi" panose="02010609060101010101" pitchFamily="49" charset="-122"/>
                <a:ea typeface="KaiTi" panose="02010609060101010101" pitchFamily="49" charset="-122"/>
              </a:rPr>
              <a:t>你们得救是本乎恩，也因着信；</a:t>
            </a:r>
            <a:endParaRPr lang="en-US" sz="2400" dirty="0">
              <a:solidFill>
                <a:srgbClr val="7030A0"/>
              </a:solidFill>
              <a:latin typeface="KaiTi" panose="02010609060101010101" pitchFamily="49" charset="-122"/>
              <a:ea typeface="KaiTi" panose="02010609060101010101" pitchFamily="49" charset="-122"/>
            </a:endParaRPr>
          </a:p>
        </p:txBody>
      </p:sp>
      <p:sp>
        <p:nvSpPr>
          <p:cNvPr id="8" name="TextBox 7">
            <a:extLst>
              <a:ext uri="{FF2B5EF4-FFF2-40B4-BE49-F238E27FC236}">
                <a16:creationId xmlns:a16="http://schemas.microsoft.com/office/drawing/2014/main" id="{B73D03C1-B979-319C-0321-466C97F6CAC4}"/>
              </a:ext>
            </a:extLst>
          </p:cNvPr>
          <p:cNvSpPr txBox="1"/>
          <p:nvPr/>
        </p:nvSpPr>
        <p:spPr>
          <a:xfrm>
            <a:off x="228600" y="152400"/>
            <a:ext cx="11582400" cy="1323439"/>
          </a:xfrm>
          <a:prstGeom prst="rect">
            <a:avLst/>
          </a:prstGeom>
          <a:noFill/>
        </p:spPr>
        <p:txBody>
          <a:bodyPr wrap="square" rtlCol="0">
            <a:spAutoFit/>
          </a:bodyPr>
          <a:lstStyle/>
          <a:p>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二、</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生命的成长：生命成长八进阶</a:t>
            </a:r>
            <a:endParaRPr lang="en-US" altLang="zh-CN" sz="4000" dirty="0"/>
          </a:p>
          <a:p>
            <a:r>
              <a:rPr lang="en-US" altLang="zh-CN" sz="40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Growth in Life: Eight Stairs of Life Growth</a:t>
            </a:r>
          </a:p>
        </p:txBody>
      </p:sp>
    </p:spTree>
    <p:extLst>
      <p:ext uri="{BB962C8B-B14F-4D97-AF65-F5344CB8AC3E}">
        <p14:creationId xmlns:p14="http://schemas.microsoft.com/office/powerpoint/2010/main" val="1920081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E9E58481-F5FE-18D5-0B3B-47EAEDC50A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D5259-8051-D474-A1ED-BD83D2B891CA}"/>
              </a:ext>
            </a:extLst>
          </p:cNvPr>
          <p:cNvSpPr>
            <a:spLocks noGrp="1"/>
          </p:cNvSpPr>
          <p:nvPr>
            <p:ph idx="1"/>
          </p:nvPr>
        </p:nvSpPr>
        <p:spPr>
          <a:xfrm>
            <a:off x="0" y="0"/>
            <a:ext cx="12192000" cy="6858000"/>
          </a:xfrm>
          <a:ln>
            <a:noFill/>
          </a:ln>
          <a:effectLst>
            <a:softEdge rad="0"/>
          </a:effectLst>
        </p:spPr>
        <p:txBody>
          <a:bodyPr>
            <a:normAutofit/>
          </a:bodyPr>
          <a:lstStyle/>
          <a:p>
            <a:pPr marL="0" indent="0">
              <a:spcBef>
                <a:spcPts val="0"/>
              </a:spcBef>
              <a:spcAft>
                <a:spcPts val="800"/>
              </a:spcAft>
              <a:buNone/>
            </a:pPr>
            <a:r>
              <a:rPr lang="zh-CN" altLang="en-US" sz="32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b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br>
            <a:r>
              <a:rPr lang="en-US" altLang="zh-CN" sz="54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endParaRPr lang="en-US" dirty="0"/>
          </a:p>
          <a:p>
            <a:pPr marL="0" lvl="0" indent="0">
              <a:buNone/>
            </a:pPr>
            <a:endParaRPr lang="en-US" altLang="en-US" sz="2400" b="1" dirty="0">
              <a:solidFill>
                <a:srgbClr val="0070C0"/>
              </a:solidFill>
              <a:latin typeface="Arial Unicode MS"/>
            </a:endParaRPr>
          </a:p>
          <a:p>
            <a:pPr marL="0" lvl="0" indent="0">
              <a:buNone/>
            </a:pPr>
            <a:endParaRPr lang="en-US" sz="2400" b="1" kern="100" dirty="0">
              <a:solidFill>
                <a:srgbClr val="002060"/>
              </a:solidFill>
              <a:effectLst/>
              <a:latin typeface="KaiTi" panose="02010609060101010101" pitchFamily="49" charset="-122"/>
              <a:ea typeface="KaiTi" panose="02010609060101010101" pitchFamily="49" charset="-122"/>
              <a:cs typeface="Times New Roman" panose="02020603050405020304" pitchFamily="18" charset="0"/>
            </a:endParaRPr>
          </a:p>
          <a:p>
            <a:pPr marL="0" indent="0">
              <a:lnSpc>
                <a:spcPct val="107000"/>
              </a:lnSpc>
              <a:spcBef>
                <a:spcPts val="0"/>
              </a:spcBef>
              <a:spcAft>
                <a:spcPts val="800"/>
              </a:spcAft>
              <a:buNone/>
            </a:pPr>
            <a:endParaRPr lang="en-US" sz="3600" b="1" dirty="0">
              <a:solidFill>
                <a:srgbClr val="002060"/>
              </a:solidFill>
              <a:latin typeface="KaiTi" panose="02010609060101010101" pitchFamily="49" charset="-122"/>
              <a:ea typeface="KaiTi" panose="02010609060101010101" pitchFamily="49" charset="-122"/>
              <a:cs typeface="Aldhabi" panose="01000000000000000000" pitchFamily="2" charset="-78"/>
            </a:endParaRPr>
          </a:p>
        </p:txBody>
      </p:sp>
      <p:sp>
        <p:nvSpPr>
          <p:cNvPr id="2" name="Rectangle 1">
            <a:extLst>
              <a:ext uri="{FF2B5EF4-FFF2-40B4-BE49-F238E27FC236}">
                <a16:creationId xmlns:a16="http://schemas.microsoft.com/office/drawing/2014/main" id="{74503DBA-8335-1D1A-746A-C6A05F89870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FC003B94-DF27-4FC8-0428-3E0253E3D3B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76FF29B5-B00E-1ED8-935C-AA673264E815}"/>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73CF3D44-0883-7ECF-2DB7-913DD5DD33F8}"/>
              </a:ext>
            </a:extLst>
          </p:cNvPr>
          <p:cNvSpPr>
            <a:spLocks noChangeArrowheads="1"/>
          </p:cNvSpPr>
          <p:nvPr/>
        </p:nvSpPr>
        <p:spPr bwMode="auto">
          <a:xfrm>
            <a:off x="-533400" y="127125"/>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7A85BD6C-35D5-BB51-2EB9-07E931C7473F}"/>
              </a:ext>
            </a:extLst>
          </p:cNvPr>
          <p:cNvSpPr/>
          <p:nvPr/>
        </p:nvSpPr>
        <p:spPr>
          <a:xfrm>
            <a:off x="5257800" y="5867400"/>
            <a:ext cx="6934200" cy="5334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FFFF00"/>
              </a:solidFill>
            </a:endParaRPr>
          </a:p>
          <a:p>
            <a:pPr algn="ctr"/>
            <a:r>
              <a:rPr lang="zh-CN" altLang="en-US" sz="2400" b="1" dirty="0">
                <a:solidFill>
                  <a:srgbClr val="FFFF00"/>
                </a:solidFill>
              </a:rPr>
              <a:t>信心：生命根基</a:t>
            </a:r>
            <a:endParaRPr lang="en-US" sz="2400" b="1" dirty="0">
              <a:solidFill>
                <a:srgbClr val="FFFF00"/>
              </a:solidFill>
            </a:endParaRPr>
          </a:p>
          <a:p>
            <a:pPr algn="ctr"/>
            <a:endParaRPr lang="en-US" dirty="0"/>
          </a:p>
        </p:txBody>
      </p:sp>
      <p:sp>
        <p:nvSpPr>
          <p:cNvPr id="4" name="TextBox 3">
            <a:extLst>
              <a:ext uri="{FF2B5EF4-FFF2-40B4-BE49-F238E27FC236}">
                <a16:creationId xmlns:a16="http://schemas.microsoft.com/office/drawing/2014/main" id="{9E3ADD35-927D-355C-2779-67438C9212FE}"/>
              </a:ext>
            </a:extLst>
          </p:cNvPr>
          <p:cNvSpPr txBox="1"/>
          <p:nvPr/>
        </p:nvSpPr>
        <p:spPr>
          <a:xfrm>
            <a:off x="0" y="5867400"/>
            <a:ext cx="5257800" cy="461665"/>
          </a:xfrm>
          <a:prstGeom prst="rect">
            <a:avLst/>
          </a:prstGeom>
          <a:solidFill>
            <a:schemeClr val="bg1"/>
          </a:solidFill>
        </p:spPr>
        <p:txBody>
          <a:bodyPr wrap="square" rtlCol="0">
            <a:spAutoFit/>
          </a:bodyPr>
          <a:lstStyle/>
          <a:p>
            <a:r>
              <a:rPr lang="zh-CN" altLang="en-US" sz="2400" dirty="0">
                <a:solidFill>
                  <a:srgbClr val="7030A0"/>
                </a:solidFill>
                <a:latin typeface="KaiTi" panose="02010609060101010101" pitchFamily="49" charset="-122"/>
                <a:ea typeface="KaiTi" panose="02010609060101010101" pitchFamily="49" charset="-122"/>
              </a:rPr>
              <a:t>弗</a:t>
            </a:r>
            <a:r>
              <a:rPr lang="en-US" altLang="zh-CN" sz="2400" dirty="0">
                <a:solidFill>
                  <a:srgbClr val="7030A0"/>
                </a:solidFill>
                <a:latin typeface="KaiTi" panose="02010609060101010101" pitchFamily="49" charset="-122"/>
                <a:ea typeface="KaiTi" panose="02010609060101010101" pitchFamily="49" charset="-122"/>
              </a:rPr>
              <a:t>2:8a </a:t>
            </a:r>
            <a:r>
              <a:rPr lang="zh-CN" altLang="en-US" sz="2400" dirty="0">
                <a:solidFill>
                  <a:srgbClr val="7030A0"/>
                </a:solidFill>
                <a:latin typeface="KaiTi" panose="02010609060101010101" pitchFamily="49" charset="-122"/>
                <a:ea typeface="KaiTi" panose="02010609060101010101" pitchFamily="49" charset="-122"/>
              </a:rPr>
              <a:t>你们得救是本乎恩，也因着信；</a:t>
            </a:r>
            <a:endParaRPr lang="en-US" sz="2400" dirty="0">
              <a:solidFill>
                <a:srgbClr val="7030A0"/>
              </a:solidFill>
              <a:latin typeface="KaiTi" panose="02010609060101010101" pitchFamily="49" charset="-122"/>
              <a:ea typeface="KaiTi" panose="02010609060101010101" pitchFamily="49" charset="-122"/>
            </a:endParaRPr>
          </a:p>
        </p:txBody>
      </p:sp>
      <p:sp>
        <p:nvSpPr>
          <p:cNvPr id="8" name="Rectangle 7">
            <a:extLst>
              <a:ext uri="{FF2B5EF4-FFF2-40B4-BE49-F238E27FC236}">
                <a16:creationId xmlns:a16="http://schemas.microsoft.com/office/drawing/2014/main" id="{4DAC1134-E8CF-E737-9D1A-6B9F121B6889}"/>
              </a:ext>
            </a:extLst>
          </p:cNvPr>
          <p:cNvSpPr/>
          <p:nvPr/>
        </p:nvSpPr>
        <p:spPr>
          <a:xfrm>
            <a:off x="6019800" y="5029200"/>
            <a:ext cx="6172200" cy="83820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2400" b="1" dirty="0">
              <a:solidFill>
                <a:srgbClr val="0005D0"/>
              </a:solidFill>
            </a:endParaRPr>
          </a:p>
          <a:p>
            <a:pPr algn="ctr"/>
            <a:r>
              <a:rPr lang="zh-CN" altLang="en-US" sz="2400" b="1" dirty="0">
                <a:solidFill>
                  <a:srgbClr val="0005D0"/>
                </a:solidFill>
              </a:rPr>
              <a:t>德行：行为品格</a:t>
            </a:r>
            <a:endParaRPr lang="en-US" sz="2400" b="1" dirty="0">
              <a:solidFill>
                <a:srgbClr val="0005D0"/>
              </a:solidFill>
            </a:endParaRPr>
          </a:p>
          <a:p>
            <a:pPr algn="ctr"/>
            <a:endParaRPr lang="en-US" dirty="0"/>
          </a:p>
        </p:txBody>
      </p:sp>
      <p:sp>
        <p:nvSpPr>
          <p:cNvPr id="10" name="TextBox 9">
            <a:extLst>
              <a:ext uri="{FF2B5EF4-FFF2-40B4-BE49-F238E27FC236}">
                <a16:creationId xmlns:a16="http://schemas.microsoft.com/office/drawing/2014/main" id="{E08D547F-9234-E62D-3BF2-74C04164C68C}"/>
              </a:ext>
            </a:extLst>
          </p:cNvPr>
          <p:cNvSpPr txBox="1"/>
          <p:nvPr/>
        </p:nvSpPr>
        <p:spPr>
          <a:xfrm>
            <a:off x="34066" y="5029200"/>
            <a:ext cx="5943600" cy="830997"/>
          </a:xfrm>
          <a:prstGeom prst="rect">
            <a:avLst/>
          </a:prstGeom>
          <a:solidFill>
            <a:schemeClr val="bg1"/>
          </a:solidFill>
        </p:spPr>
        <p:txBody>
          <a:bodyPr wrap="square" rtlCol="0">
            <a:spAutoFit/>
          </a:bodyPr>
          <a:lstStyle/>
          <a:p>
            <a:r>
              <a:rPr lang="zh-CN" altLang="en-US" sz="2400" dirty="0">
                <a:solidFill>
                  <a:srgbClr val="7030A0"/>
                </a:solidFill>
                <a:latin typeface="KaiTi" panose="02010609060101010101" pitchFamily="49" charset="-122"/>
                <a:ea typeface="KaiTi" panose="02010609060101010101" pitchFamily="49" charset="-122"/>
              </a:rPr>
              <a:t>太</a:t>
            </a:r>
            <a:r>
              <a:rPr lang="en-US" altLang="zh-CN" sz="2400" dirty="0">
                <a:solidFill>
                  <a:srgbClr val="7030A0"/>
                </a:solidFill>
                <a:latin typeface="KaiTi" panose="02010609060101010101" pitchFamily="49" charset="-122"/>
                <a:ea typeface="KaiTi" panose="02010609060101010101" pitchFamily="49" charset="-122"/>
              </a:rPr>
              <a:t>5:14a,16a</a:t>
            </a:r>
            <a:r>
              <a:rPr lang="zh-CN" altLang="en-US" sz="2400" dirty="0">
                <a:solidFill>
                  <a:srgbClr val="7030A0"/>
                </a:solidFill>
                <a:latin typeface="KaiTi" panose="02010609060101010101" pitchFamily="49" charset="-122"/>
                <a:ea typeface="KaiTi" panose="02010609060101010101" pitchFamily="49" charset="-122"/>
              </a:rPr>
              <a:t>你们是世界的光</a:t>
            </a:r>
            <a:r>
              <a:rPr lang="en-US" altLang="zh-CN" sz="2400" dirty="0">
                <a:solidFill>
                  <a:srgbClr val="7030A0"/>
                </a:solidFill>
                <a:latin typeface="KaiTi" panose="02010609060101010101" pitchFamily="49" charset="-122"/>
                <a:ea typeface="KaiTi" panose="02010609060101010101" pitchFamily="49" charset="-122"/>
              </a:rPr>
              <a:t>…</a:t>
            </a:r>
            <a:r>
              <a:rPr lang="zh-CN" altLang="en-US" sz="2400" dirty="0">
                <a:solidFill>
                  <a:srgbClr val="7030A0"/>
                </a:solidFill>
                <a:latin typeface="KaiTi" panose="02010609060101010101" pitchFamily="49" charset="-122"/>
                <a:ea typeface="KaiTi" panose="02010609060101010101" pitchFamily="49" charset="-122"/>
              </a:rPr>
              <a:t>叫他们看见你们的好行为。便将荣耀归给在天上的父。</a:t>
            </a:r>
            <a:endParaRPr lang="en-US" sz="2400" dirty="0">
              <a:solidFill>
                <a:srgbClr val="7030A0"/>
              </a:solidFill>
              <a:latin typeface="KaiTi" panose="02010609060101010101" pitchFamily="49" charset="-122"/>
              <a:ea typeface="KaiTi" panose="02010609060101010101" pitchFamily="49" charset="-122"/>
            </a:endParaRPr>
          </a:p>
        </p:txBody>
      </p:sp>
      <p:sp>
        <p:nvSpPr>
          <p:cNvPr id="13" name="TextBox 12">
            <a:extLst>
              <a:ext uri="{FF2B5EF4-FFF2-40B4-BE49-F238E27FC236}">
                <a16:creationId xmlns:a16="http://schemas.microsoft.com/office/drawing/2014/main" id="{405995DD-A96A-6164-9567-D09A40EB3BCC}"/>
              </a:ext>
            </a:extLst>
          </p:cNvPr>
          <p:cNvSpPr txBox="1"/>
          <p:nvPr/>
        </p:nvSpPr>
        <p:spPr>
          <a:xfrm>
            <a:off x="304800" y="228600"/>
            <a:ext cx="11582400" cy="1323439"/>
          </a:xfrm>
          <a:prstGeom prst="rect">
            <a:avLst/>
          </a:prstGeom>
          <a:noFill/>
        </p:spPr>
        <p:txBody>
          <a:bodyPr wrap="square" rtlCol="0">
            <a:spAutoFit/>
          </a:bodyPr>
          <a:lstStyle/>
          <a:p>
            <a:r>
              <a:rPr lang="en-US" altLang="zh-CN"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		</a:t>
            </a:r>
            <a:r>
              <a:rPr lang="zh-CN" altLang="en-US" sz="4000" b="1" dirty="0">
                <a:solidFill>
                  <a:srgbClr val="002060"/>
                </a:solidFill>
                <a:latin typeface="KaiTi" panose="02010609060101010101" pitchFamily="49" charset="-122"/>
                <a:ea typeface="KaiTi" panose="02010609060101010101" pitchFamily="49" charset="-122"/>
                <a:cs typeface="Times New Roman" panose="02020603050405020304" pitchFamily="18" charset="0"/>
              </a:rPr>
              <a:t>二、</a:t>
            </a:r>
            <a:r>
              <a:rPr lang="zh-CN" altLang="en-US" sz="4000" b="1" dirty="0">
                <a:solidFill>
                  <a:srgbClr val="002060"/>
                </a:solidFill>
                <a:latin typeface="KaiTi" panose="02010609060101010101" pitchFamily="49" charset="-122"/>
                <a:ea typeface="KaiTi" panose="02010609060101010101" pitchFamily="49" charset="-122"/>
                <a:cs typeface="Aldhabi" panose="01000000000000000000" pitchFamily="2" charset="-78"/>
              </a:rPr>
              <a:t>生命的成长：生命成长八进阶</a:t>
            </a:r>
            <a:endParaRPr lang="en-US" altLang="zh-CN" sz="4000" dirty="0"/>
          </a:p>
          <a:p>
            <a:r>
              <a:rPr lang="en-US" altLang="zh-CN" sz="4000" b="1" dirty="0">
                <a:solidFill>
                  <a:srgbClr val="0070C0"/>
                </a:solidFill>
                <a:latin typeface="Arial Unicode MS"/>
                <a:ea typeface="KaiTi" panose="02010609060101010101" pitchFamily="49" charset="-122"/>
                <a:cs typeface="Times New Roman" panose="02020603050405020304" pitchFamily="18" charset="0"/>
              </a:rPr>
              <a:t>               </a:t>
            </a:r>
            <a:r>
              <a:rPr lang="en-US" altLang="zh-CN" sz="2800" b="1" dirty="0">
                <a:solidFill>
                  <a:srgbClr val="0070C0"/>
                </a:solidFill>
                <a:latin typeface="Arial Unicode MS"/>
                <a:ea typeface="KaiTi" panose="02010609060101010101" pitchFamily="49" charset="-122"/>
                <a:cs typeface="Times New Roman" panose="02020603050405020304" pitchFamily="18" charset="0"/>
              </a:rPr>
              <a:t>Growth in Life: Eight Stairs of Life Growth</a:t>
            </a:r>
          </a:p>
        </p:txBody>
      </p:sp>
    </p:spTree>
    <p:extLst>
      <p:ext uri="{BB962C8B-B14F-4D97-AF65-F5344CB8AC3E}">
        <p14:creationId xmlns:p14="http://schemas.microsoft.com/office/powerpoint/2010/main" val="1520659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1851626-05c4-426e-b768-1c35733f6fea}" enabled="1" method="Standard" siteId="{fbc493a8-0d24-4454-a815-f4ca58e8c09d}" contentBits="0" removed="0"/>
</clbl:labelList>
</file>

<file path=docProps/app.xml><?xml version="1.0" encoding="utf-8"?>
<Properties xmlns="http://schemas.openxmlformats.org/officeDocument/2006/extended-properties" xmlns:vt="http://schemas.openxmlformats.org/officeDocument/2006/docPropsVTypes">
  <Template>Equity</Template>
  <TotalTime>35229</TotalTime>
  <Words>2761</Words>
  <Application>Microsoft Office PowerPoint</Application>
  <PresentationFormat>Widescreen</PresentationFormat>
  <Paragraphs>276</Paragraphs>
  <Slides>18</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 Unicode MS</vt:lpstr>
      <vt:lpstr>inherit</vt:lpstr>
      <vt:lpstr>KaiTi</vt:lpstr>
      <vt:lpstr>Perpetua (Body)</vt:lpstr>
      <vt:lpstr>Abadi</vt:lpstr>
      <vt:lpstr>Arial</vt:lpstr>
      <vt:lpstr>Calibri</vt:lpstr>
      <vt:lpstr>Franklin Gothic Book</vt:lpstr>
      <vt:lpstr>Perpetua</vt:lpstr>
      <vt:lpstr>Times New Roman</vt:lpstr>
      <vt:lpstr>Wingdings 2</vt:lpstr>
      <vt:lpstr>Equity</vt:lpstr>
      <vt:lpstr>在神的光中行        进生命台阶 结丰盛果实       Climb the Stairs of Life and Bear Abundant Fruit                   （彼得后书1:4-8)                                             10/19/2025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Dong, Joseph</dc:creator>
  <cp:lastModifiedBy>Greater KC Chinese Christian Church A</cp:lastModifiedBy>
  <cp:revision>503</cp:revision>
  <dcterms:created xsi:type="dcterms:W3CDTF">2006-08-16T00:00:00Z</dcterms:created>
  <dcterms:modified xsi:type="dcterms:W3CDTF">2025-10-19T17:14:40Z</dcterms:modified>
</cp:coreProperties>
</file>