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4454" r:id="rId2"/>
    <p:sldId id="4329" r:id="rId3"/>
    <p:sldId id="4466" r:id="rId4"/>
    <p:sldId id="4467" r:id="rId5"/>
    <p:sldId id="4468" r:id="rId6"/>
    <p:sldId id="4469" r:id="rId7"/>
    <p:sldId id="4471" r:id="rId8"/>
    <p:sldId id="4470" r:id="rId9"/>
    <p:sldId id="4472" r:id="rId10"/>
    <p:sldId id="4343" r:id="rId11"/>
    <p:sldId id="4473" r:id="rId12"/>
    <p:sldId id="4502" r:id="rId13"/>
    <p:sldId id="4456" r:id="rId14"/>
    <p:sldId id="4348" r:id="rId15"/>
    <p:sldId id="4475" r:id="rId16"/>
    <p:sldId id="4476" r:id="rId17"/>
    <p:sldId id="4477" r:id="rId18"/>
    <p:sldId id="4478" r:id="rId19"/>
    <p:sldId id="4479" r:id="rId20"/>
    <p:sldId id="4480" r:id="rId21"/>
    <p:sldId id="4481" r:id="rId22"/>
    <p:sldId id="4356" r:id="rId23"/>
    <p:sldId id="4357" r:id="rId24"/>
    <p:sldId id="4482" r:id="rId25"/>
    <p:sldId id="4483" r:id="rId26"/>
    <p:sldId id="4484" r:id="rId27"/>
    <p:sldId id="4360" r:id="rId28"/>
    <p:sldId id="4485" r:id="rId29"/>
    <p:sldId id="4486" r:id="rId30"/>
    <p:sldId id="4487" r:id="rId31"/>
    <p:sldId id="4488" r:id="rId32"/>
    <p:sldId id="4489" r:id="rId33"/>
    <p:sldId id="4490" r:id="rId34"/>
    <p:sldId id="4491" r:id="rId35"/>
    <p:sldId id="4493" r:id="rId36"/>
    <p:sldId id="4501" r:id="rId37"/>
    <p:sldId id="4494" r:id="rId38"/>
    <p:sldId id="4370" r:id="rId39"/>
    <p:sldId id="4495" r:id="rId40"/>
    <p:sldId id="4496" r:id="rId41"/>
    <p:sldId id="4497" r:id="rId42"/>
    <p:sldId id="4376" r:id="rId43"/>
    <p:sldId id="4498" r:id="rId44"/>
    <p:sldId id="4499" r:id="rId45"/>
    <p:sldId id="4500" r:id="rId46"/>
    <p:sldId id="4463" r:id="rId47"/>
    <p:sldId id="4464" r:id="rId48"/>
    <p:sldId id="4465" r:id="rId4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58A"/>
    <a:srgbClr val="003366"/>
    <a:srgbClr val="336699"/>
    <a:srgbClr val="996633"/>
    <a:srgbClr val="CC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5" autoAdjust="0"/>
    <p:restoredTop sz="94660"/>
  </p:normalViewPr>
  <p:slideViewPr>
    <p:cSldViewPr>
      <p:cViewPr varScale="1">
        <p:scale>
          <a:sx n="56" d="100"/>
          <a:sy n="56" d="100"/>
        </p:scale>
        <p:origin x="980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B3BFEF-06B8-4981-9CA5-BA2F910A43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1F426-A8BA-4FA0-A4AE-E50A872D528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B14165F-EC63-4BAC-B8EA-87E844F92A0D}" type="datetimeFigureOut">
              <a:rPr lang="en-US"/>
              <a:pPr>
                <a:defRPr/>
              </a:pPr>
              <a:t>8/25/2024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FB74D86-FE6F-48B1-9FE9-B7FEA696E1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9B1EBA0-025D-4156-A4F4-102CEB8D21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3B1B8-919E-4941-B1BF-63E1FB3EC43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AA7003-176E-408C-87D6-F229417F8E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3CE93D2-80B8-46EC-A7AF-F8CD169A2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05A23F69-5DDD-4F1B-B27C-DD8D12FB85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ECCC0EF9-ED07-439E-B117-54AA1FB690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F9300BC1-B152-428D-AF33-9A23333393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fld id="{F367BE21-CCEE-441E-9723-4ACF3312A7DF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E93D2-80B8-46EC-A7AF-F8CD169A20E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82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7C6F46-6ED3-4F1A-A066-6613C44A50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38F07-A048-4736-BFE4-E10D0F79AFFC}" type="datetimeFigureOut">
              <a:rPr lang="en-US" altLang="en-US"/>
              <a:pPr>
                <a:defRPr/>
              </a:pPr>
              <a:t>8/25/2024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30FB84-B031-4D6D-B680-A10BE7A16B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4306C7-BA79-4AD0-B4E3-CBC1C35B60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976E0-0FEA-4D1C-8BAD-DB8BCDC449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8352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AA7D59-0B2E-41DE-AB9D-E4AD9F86B7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BF53A-1C0C-49D8-B3F4-8DDCB1C6E7A4}" type="datetimeFigureOut">
              <a:rPr lang="en-US" altLang="en-US"/>
              <a:pPr>
                <a:defRPr/>
              </a:pPr>
              <a:t>8/25/2024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AFDC6E-43BB-4A57-9769-704E9FB48C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828B0D-5C16-4FEC-9FD8-1690300D72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558B-4B81-46E6-A1DB-582A11D9B6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3039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9874ED-6F51-4831-8113-E36C264A02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B18CB-AFEE-440B-A20A-3CFF9EADCE8A}" type="datetimeFigureOut">
              <a:rPr lang="en-US" altLang="en-US"/>
              <a:pPr>
                <a:defRPr/>
              </a:pPr>
              <a:t>8/25/2024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0821FF-EE0C-46F8-9B48-7949233CC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32DC64-53C6-47B9-8132-BB9C097FE2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0B72C-5E03-4C52-AE66-50FAD9BE2B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36688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1152C7-1141-4B51-A875-4C0FC38D15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77037-3FBE-49F4-B217-DB2C3A8EB1DA}" type="datetimeFigureOut">
              <a:rPr lang="en-US" altLang="en-US"/>
              <a:pPr>
                <a:defRPr/>
              </a:pPr>
              <a:t>8/25/2024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71E8AE-0F19-4A6B-A900-A7B219304F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5DD1E5-D5A4-4906-89A8-DCF82ABB92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BE07B-A016-4305-A0CD-85DE1FC00D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5766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E56F09-4B9E-4370-B0D1-92B6B19557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B673A-8056-4160-9EE9-095301FB78DA}" type="datetimeFigureOut">
              <a:rPr lang="en-US" altLang="en-US"/>
              <a:pPr>
                <a:defRPr/>
              </a:pPr>
              <a:t>8/25/2024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CC9241-8A7A-45E9-9650-BC2D033252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BD7589-345F-4F96-9527-F32363B504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184BA-B1B8-4161-80AF-0F525637CF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51579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B23214-FF24-464B-8788-CD47390A30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1D1DA-C3EE-445D-8E43-2B4C7756AE92}" type="datetimeFigureOut">
              <a:rPr lang="en-US" altLang="en-US"/>
              <a:pPr>
                <a:defRPr/>
              </a:pPr>
              <a:t>8/25/2024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DBA266-0457-4342-8298-FE4BC15A64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857492-631C-4380-A811-CC0642287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A4292-0A72-47C3-81A8-5247BFCA5F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84862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85F4BF8-9784-4864-A71B-3E11216517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F3CCB-A111-4908-80F9-066DA19FB381}" type="datetimeFigureOut">
              <a:rPr lang="en-US" altLang="en-US"/>
              <a:pPr>
                <a:defRPr/>
              </a:pPr>
              <a:t>8/25/2024</a:t>
            </a:fld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4B34CC8-169F-4569-9AD3-1A0B73216F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4438524-9F3F-47A0-ACE0-AB9FD8E3A9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DEA32-F153-4C6C-8352-11B5ECE488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75350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5D75DB8-F94E-472E-8F65-8D9F603BAC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6B06-34A2-4CB0-BB39-63E03084B7D6}" type="datetimeFigureOut">
              <a:rPr lang="en-US" altLang="en-US"/>
              <a:pPr>
                <a:defRPr/>
              </a:pPr>
              <a:t>8/25/2024</a:t>
            </a:fld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26DE4C-6A48-42E6-B474-A5D45E28E0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6528FA-3DC3-415E-A937-63F6D96E8B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E64F8-A85E-443F-A12B-4E63041C26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432513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2FC8D8B-528E-45C7-AA83-7CB44FF2B1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220B4-DF2A-4FAC-854D-94E8D1452605}" type="datetimeFigureOut">
              <a:rPr lang="en-US" altLang="en-US"/>
              <a:pPr>
                <a:defRPr/>
              </a:pPr>
              <a:t>8/25/2024</a:t>
            </a:fld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8C6313E-40B9-40ED-A5AA-F652F99CD8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551E7C-F48A-44F4-92E3-4049211171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E5F91-8016-4586-99FA-B5D7E334D2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11739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361AE0-4437-4421-94BA-B198BDAB2C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5739B-28E6-4847-A164-D944E8890F0E}" type="datetimeFigureOut">
              <a:rPr lang="en-US" altLang="en-US"/>
              <a:pPr>
                <a:defRPr/>
              </a:pPr>
              <a:t>8/25/2024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2B0D77-878F-407F-962D-11F25106CF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A957C6-1FA6-4888-A249-47F75C0E8C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7E48A-C63B-4560-B03D-14E5714D52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65356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6A7EF7-CAA2-4D96-9743-F705026284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F6F5-A2C9-442A-B334-CD7CCE78C686}" type="datetimeFigureOut">
              <a:rPr lang="en-US" altLang="en-US"/>
              <a:pPr>
                <a:defRPr/>
              </a:pPr>
              <a:t>8/25/2024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FD970F-C529-4346-A969-824D55B663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7511E8-ED4A-44E9-A648-868CFCCFE2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106CD-0549-4AC6-9A1B-0EE29F68C7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96243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03B3C84-8E6C-4882-85A0-5C903ED651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905D1EA-D12D-446C-8422-19E580F7BA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7018500" name="Rectangle 4">
            <a:extLst>
              <a:ext uri="{FF2B5EF4-FFF2-40B4-BE49-F238E27FC236}">
                <a16:creationId xmlns:a16="http://schemas.microsoft.com/office/drawing/2014/main" id="{5C9570D0-EFC2-4D3C-90B1-A7DD48598E6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9C49B8D-2C6A-4EB7-9B30-5B66C595FD4E}" type="datetimeFigureOut">
              <a:rPr lang="en-US" altLang="en-US"/>
              <a:pPr>
                <a:defRPr/>
              </a:pPr>
              <a:t>8/25/2024</a:t>
            </a:fld>
            <a:endParaRPr lang="en-US" altLang="en-US"/>
          </a:p>
        </p:txBody>
      </p:sp>
      <p:sp>
        <p:nvSpPr>
          <p:cNvPr id="7018501" name="Rectangle 5">
            <a:extLst>
              <a:ext uri="{FF2B5EF4-FFF2-40B4-BE49-F238E27FC236}">
                <a16:creationId xmlns:a16="http://schemas.microsoft.com/office/drawing/2014/main" id="{CAEABEAE-BD4B-46AE-B7C4-7F6E0D842D4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018502" name="Rectangle 6">
            <a:extLst>
              <a:ext uri="{FF2B5EF4-FFF2-40B4-BE49-F238E27FC236}">
                <a16:creationId xmlns:a16="http://schemas.microsoft.com/office/drawing/2014/main" id="{FD1E2D39-F2F6-457F-8814-723E611870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EAA97A4-10F5-48D8-8EB5-C38CFFD072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3" descr="C:\Users\George\Desktop\thy word is a lamp.jpg">
            <a:extLst>
              <a:ext uri="{FF2B5EF4-FFF2-40B4-BE49-F238E27FC236}">
                <a16:creationId xmlns:a16="http://schemas.microsoft.com/office/drawing/2014/main" id="{C77EE91C-B66C-4EC2-B07D-14FB10ABA6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3809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PMingLiU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anose="02020500000000000000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PMingLiU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PMingLiU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PMingLiU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PMingLiU" panose="02020500000000000000" pitchFamily="18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CA8E2C-8486-42E4-BE37-D7689E38F2E3}"/>
              </a:ext>
            </a:extLst>
          </p:cNvPr>
          <p:cNvSpPr/>
          <p:nvPr/>
        </p:nvSpPr>
        <p:spPr>
          <a:xfrm>
            <a:off x="2550991" y="1447086"/>
            <a:ext cx="7027885" cy="4801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zh-CN" altLang="en-US" sz="60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DFKai-SB" panose="03000509000000000000" pitchFamily="65" charset="-120"/>
                <a:cs typeface="Calibri" pitchFamily="34" charset="0"/>
              </a:rPr>
              <a:t>福音的机会</a:t>
            </a:r>
            <a:endParaRPr lang="en-US" altLang="zh-CN" sz="6000" b="1" dirty="0">
              <a:solidFill>
                <a:srgbClr val="FFFF00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DFKai-SB" panose="03000509000000000000" pitchFamily="65" charset="-120"/>
              <a:cs typeface="Calibri" pitchFamily="34" charset="0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en-US" altLang="zh-CN" sz="60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DFKai-SB" panose="03000509000000000000" pitchFamily="65" charset="-120"/>
                <a:cs typeface="Calibri" pitchFamily="34" charset="0"/>
              </a:rPr>
              <a:t>Gospel Opportunities</a:t>
            </a:r>
          </a:p>
          <a:p>
            <a:pPr algn="ctr" eaLnBrk="1" hangingPunct="1">
              <a:spcAft>
                <a:spcPts val="1200"/>
              </a:spcAf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DFKai-SB" panose="03000509000000000000" pitchFamily="65" charset="-120"/>
                <a:cs typeface="Calibri" pitchFamily="34" charset="0"/>
              </a:rPr>
              <a:t>(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DFKai-SB" panose="03000509000000000000" pitchFamily="65" charset="-120"/>
                <a:cs typeface="Calibri" pitchFamily="34" charset="0"/>
              </a:rPr>
              <a:t>徒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DFKai-SB" panose="03000509000000000000" pitchFamily="65" charset="-120"/>
                <a:cs typeface="Calibri" pitchFamily="34" charset="0"/>
              </a:rPr>
              <a:t>25-26)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DFKai-SB" panose="03000509000000000000" pitchFamily="65" charset="-120"/>
                <a:cs typeface="Calibri" pitchFamily="34" charset="0"/>
              </a:rPr>
              <a:t> </a:t>
            </a:r>
            <a:r>
              <a:rPr lang="zh-CN" altLang="en-US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DFKai-SB" panose="03000509000000000000" pitchFamily="65" charset="-120"/>
                <a:cs typeface="Calibri" pitchFamily="34" charset="0"/>
              </a:rPr>
              <a:t>罗马官员布道会</a:t>
            </a:r>
            <a:endParaRPr lang="en-US" altLang="zh-CN" sz="4400" b="1" dirty="0">
              <a:solidFill>
                <a:srgbClr val="FFFF00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DFKai-SB" panose="03000509000000000000" pitchFamily="65" charset="-120"/>
              <a:cs typeface="Calibri" pitchFamily="34" charset="0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en-US" altLang="zh-CN" sz="44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DFKai-SB" panose="03000509000000000000" pitchFamily="65" charset="-120"/>
                <a:cs typeface="Calibri" pitchFamily="34" charset="0"/>
              </a:rPr>
              <a:t>Evangelistic Meeting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en-US" altLang="zh-CN" sz="44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DFKai-SB" panose="03000509000000000000" pitchFamily="65" charset="-120"/>
                <a:cs typeface="Calibri" pitchFamily="34" charset="0"/>
              </a:rPr>
              <a:t>For Roman Officials</a:t>
            </a:r>
            <a:endParaRPr lang="en-US" sz="48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DFKai-SB" panose="03000509000000000000" pitchFamily="65" charset="-120"/>
              <a:cs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04A42A67-7386-4EAE-BBDD-4ACCCA3A0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11887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zh-CN" altLang="en-US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引言</a:t>
            </a:r>
            <a:endParaRPr lang="en-US" altLang="zh-CN" sz="4400" b="1" dirty="0">
              <a:solidFill>
                <a:srgbClr val="FFFF00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主对亚拿尼亚说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 “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你只管去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他是我所拣选的器皿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要在</a:t>
            </a:r>
            <a:r>
              <a:rPr lang="zh-CN" altLang="en-US" sz="4000" i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外邦人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和</a:t>
            </a:r>
            <a:r>
              <a:rPr lang="zh-CN" altLang="en-US" sz="4000" i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君王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并</a:t>
            </a:r>
            <a:r>
              <a:rPr lang="zh-CN" altLang="en-US" sz="4000" i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以色列人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面前宣扬我的名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11544300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徒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9:15)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保罗在大马色遇见耶稣后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立刻随走随传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将</a:t>
            </a:r>
            <a:endParaRPr lang="en-US" altLang="zh-CN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zh-CN" altLang="en-US" sz="4000" u="sng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耶稣是弥赛亚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的信息在多次的宣教旅程中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传给了各</a:t>
            </a:r>
            <a:endParaRPr lang="en-US" altLang="zh-CN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地的犹太人与外邦人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当他带着众教会周济的款项到</a:t>
            </a:r>
            <a:endParaRPr lang="en-US" altLang="zh-CN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了耶路撒冷时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也得到了众使徒与门徒们的信任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614B6577-ADF2-4F42-8911-87826AFD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063" y="6496053"/>
            <a:ext cx="14478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tabLst>
                <a:tab pos="3657600" algn="l"/>
                <a:tab pos="5486400" algn="l"/>
              </a:tabLst>
              <a:defRPr/>
            </a:pPr>
            <a:endParaRPr lang="en-US" sz="39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515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04A42A67-7386-4EAE-BBDD-4ACCCA3A0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11887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zh-CN" altLang="en-US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引言</a:t>
            </a:r>
            <a:endParaRPr lang="en-US" altLang="zh-CN" sz="4400" b="1" dirty="0">
              <a:solidFill>
                <a:srgbClr val="FFFF00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他的见证不仅在民间使多人信服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他甚至在公会中也</a:t>
            </a:r>
            <a:endParaRPr lang="en-US" altLang="zh-CN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向公会里的法利赛人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撒都该人与大祭司传福音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(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起码</a:t>
            </a:r>
            <a:r>
              <a:rPr lang="zh-CN" altLang="en-US" sz="3600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尼哥底母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与</a:t>
            </a:r>
            <a:r>
              <a:rPr lang="zh-CN" altLang="en-US" sz="3600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亚利马太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的</a:t>
            </a:r>
            <a:r>
              <a:rPr lang="zh-CN" altLang="en-US" sz="3600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约瑟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听进去了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因着犹太人的骚乱与罗马的千夫长介入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保罗突然成</a:t>
            </a:r>
            <a:endParaRPr lang="en-US" altLang="zh-CN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了罗马的阶下囚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(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徒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22)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保罗在为自己辩护时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却不忘把焦点放在</a:t>
            </a:r>
            <a:r>
              <a:rPr lang="zh-CN" altLang="en-US" sz="4000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传福音给他</a:t>
            </a:r>
            <a:endParaRPr lang="en-US" altLang="zh-CN" sz="4000" u="sng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zh-CN" altLang="en-US" sz="4000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的审判者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—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巡抚</a:t>
            </a:r>
            <a:r>
              <a:rPr lang="zh-CN" altLang="en-US" sz="4000" b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腓力斯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b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非斯都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与</a:t>
            </a:r>
            <a:r>
              <a:rPr lang="zh-CN" altLang="en-US" sz="4000" b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亚基帕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王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614B6577-ADF2-4F42-8911-87826AFD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063" y="6496053"/>
            <a:ext cx="14478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tabLst>
                <a:tab pos="3657600" algn="l"/>
                <a:tab pos="5486400" algn="l"/>
              </a:tabLst>
              <a:defRPr/>
            </a:pPr>
            <a:endParaRPr lang="en-US" sz="39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31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04A42A67-7386-4EAE-BBDD-4ACCCA3A0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11887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zh-CN" altLang="en-US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引言</a:t>
            </a:r>
            <a:endParaRPr lang="en-US" altLang="zh-CN" sz="4400" b="1" dirty="0">
              <a:solidFill>
                <a:srgbClr val="FFFF00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虽然他们是统治者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为讨好犹太人而勉强拘禁保罗</a:t>
            </a:r>
            <a:endParaRPr lang="en-US" altLang="zh-CN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以维持地方的和平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;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却又因欲加之罪却无词而烦恼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在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24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章中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1-9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节描述公会对保罗的控告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其余是保罗</a:t>
            </a:r>
            <a:endParaRPr lang="en-US" altLang="zh-CN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的申辩与见证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以及腓力斯的不安与拖延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614B6577-ADF2-4F42-8911-87826AFD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063" y="6496053"/>
            <a:ext cx="14478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tabLst>
                <a:tab pos="3657600" algn="l"/>
                <a:tab pos="5486400" algn="l"/>
              </a:tabLst>
              <a:defRPr/>
            </a:pPr>
            <a:endParaRPr lang="en-US" sz="39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350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04A42A67-7386-4EAE-BBDD-4ACCCA3A0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11887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zh-CN" altLang="en-US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主旨</a:t>
            </a:r>
            <a:endParaRPr lang="en-US" altLang="zh-CN" sz="4400" b="1" dirty="0">
              <a:solidFill>
                <a:srgbClr val="FFFF00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tabLst>
                <a:tab pos="457200" algn="l"/>
                <a:tab pos="1371600" algn="l"/>
              </a:tabLst>
            </a:pPr>
            <a:r>
              <a:rPr lang="en-US" altLang="zh-CN" sz="44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4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</a:t>
            </a:r>
            <a:r>
              <a:rPr lang="en-US" sz="44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400" b="1" u="sng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非斯都</a:t>
            </a:r>
            <a:r>
              <a:rPr lang="zh-CN" altLang="en-US" sz="44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讨好公会 </a:t>
            </a:r>
            <a:r>
              <a:rPr lang="en-US" sz="4400" kern="1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(v.25:1-12)</a:t>
            </a:r>
            <a:endParaRPr lang="en-US" sz="4400" kern="1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tabLst>
                <a:tab pos="457200" algn="l"/>
                <a:tab pos="1371600" algn="l"/>
              </a:tabLst>
            </a:pPr>
            <a:r>
              <a:rPr lang="en-US" altLang="zh-CN" sz="44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4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二</a:t>
            </a:r>
            <a:r>
              <a:rPr lang="en-US" sz="44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400" b="1" u="sng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亚基帕</a:t>
            </a:r>
            <a:r>
              <a:rPr lang="zh-CN" altLang="en-US" sz="44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王的参与</a:t>
            </a:r>
            <a:r>
              <a:rPr lang="zh-CN" altLang="en-US" sz="4400" b="1" kern="1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sz="4400" kern="1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(v.25:13-27)</a:t>
            </a:r>
            <a:endParaRPr lang="en-US" sz="4400" kern="1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457200" algn="l"/>
                <a:tab pos="1371600" algn="l"/>
              </a:tabLst>
            </a:pPr>
            <a:r>
              <a:rPr lang="en-US" altLang="zh-CN" sz="44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4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三</a:t>
            </a:r>
            <a:r>
              <a:rPr lang="en-US" sz="44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4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罗马官员布道会 </a:t>
            </a:r>
            <a:r>
              <a:rPr lang="en-US" sz="4400" kern="1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(v.26:1-32)</a:t>
            </a:r>
            <a:endParaRPr lang="en-US" sz="4400" kern="1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614B6577-ADF2-4F42-8911-87826AFD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063" y="6496053"/>
            <a:ext cx="14478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tabLst>
                <a:tab pos="3657600" algn="l"/>
                <a:tab pos="5486400" algn="l"/>
              </a:tabLst>
              <a:defRPr/>
            </a:pPr>
            <a:endParaRPr lang="en-US" sz="39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3123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04A42A67-7386-4EAE-BBDD-4ACCCA3A0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11887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tabLst>
                <a:tab pos="685800" algn="l"/>
              </a:tabLst>
            </a:pPr>
            <a:r>
              <a:rPr lang="zh-CN" alt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</a:t>
            </a:r>
            <a:r>
              <a:rPr 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b="1" u="sng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非斯都</a:t>
            </a:r>
            <a:r>
              <a:rPr lang="zh-CN" alt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讨好公会 </a:t>
            </a:r>
            <a:r>
              <a:rPr lang="en-US" sz="4000" kern="1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(v.25:1-12)</a:t>
            </a:r>
            <a:endParaRPr lang="en-US" sz="4000" kern="1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波求非斯都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(Porcius Festus)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于公元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55-60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年间接替</a:t>
            </a:r>
            <a:endParaRPr lang="en-US" altLang="zh-CN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腓力斯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历史称他为人尚属公平合理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非斯都之于</a:t>
            </a:r>
            <a:endParaRPr lang="en-US" altLang="zh-CN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保罗与彼拉多之于耶稣有类似之处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他重视犹太地区的和平过于公义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他只当了两年总督</a:t>
            </a:r>
            <a:endParaRPr lang="en-US" altLang="zh-CN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就去世了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  <a:endParaRPr lang="en-US" altLang="zh-CN" sz="40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614B6577-ADF2-4F42-8911-87826AFD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063" y="6496053"/>
            <a:ext cx="14478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tabLst>
                <a:tab pos="3657600" algn="l"/>
                <a:tab pos="5486400" algn="l"/>
              </a:tabLst>
              <a:defRPr/>
            </a:pPr>
            <a:endParaRPr lang="en-US" sz="39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4239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04A42A67-7386-4EAE-BBDD-4ACCCA3A0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11887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tabLst>
                <a:tab pos="685800" algn="l"/>
              </a:tabLst>
            </a:pPr>
            <a:r>
              <a:rPr lang="zh-CN" alt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</a:t>
            </a:r>
            <a:r>
              <a:rPr 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b="1" u="sng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非斯都</a:t>
            </a:r>
            <a:r>
              <a:rPr lang="zh-CN" alt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讨好公会 </a:t>
            </a:r>
            <a:r>
              <a:rPr lang="en-US" sz="4000" kern="1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(v.25:1-12)</a:t>
            </a:r>
            <a:endParaRPr lang="en-US" sz="4000" kern="1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祭司长的计谋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2057400" algn="l"/>
                <a:tab pos="2692400" algn="l"/>
                <a:tab pos="8797925" algn="r"/>
              </a:tabLst>
              <a:defRPr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1.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阳谋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— Plan A (v.25:1-2)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2057400" algn="l"/>
                <a:tab pos="26924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借</a:t>
            </a:r>
            <a:r>
              <a:rPr lang="zh-CN" altLang="en-US" sz="4000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非斯都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除掉保罗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2057400" algn="l"/>
                <a:tab pos="26924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非斯都到了任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过了三天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就从该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撒利亚上</a:t>
            </a:r>
            <a:endParaRPr lang="en-US" altLang="zh-CN" sz="40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2057400" algn="l"/>
                <a:tab pos="26924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耶路撒冷去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祭司长和犹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太人的首领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向他控告</a:t>
            </a:r>
            <a:endParaRPr lang="en-US" altLang="zh-CN" sz="40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371600" algn="l"/>
                <a:tab pos="2057400" algn="l"/>
                <a:tab pos="26924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保罗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2057400" algn="l"/>
                <a:tab pos="26924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但保罗学问渊博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逻辑清晰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能言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善辨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法庭上</a:t>
            </a:r>
            <a:endParaRPr lang="en-US" altLang="zh-CN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2057400" algn="l"/>
                <a:tab pos="26924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毫无胜算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 </a:t>
            </a: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614B6577-ADF2-4F42-8911-87826AFD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063" y="6496053"/>
            <a:ext cx="14478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tabLst>
                <a:tab pos="3657600" algn="l"/>
                <a:tab pos="5486400" algn="l"/>
              </a:tabLst>
              <a:defRPr/>
            </a:pPr>
            <a:endParaRPr lang="en-US" sz="39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851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04A42A67-7386-4EAE-BBDD-4ACCCA3A0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11887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tabLst>
                <a:tab pos="685800" algn="l"/>
              </a:tabLst>
            </a:pPr>
            <a:r>
              <a:rPr lang="zh-CN" alt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</a:t>
            </a:r>
            <a:r>
              <a:rPr 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b="1" u="sng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非斯都</a:t>
            </a:r>
            <a:r>
              <a:rPr lang="zh-CN" alt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讨好公会 </a:t>
            </a:r>
            <a:r>
              <a:rPr lang="en-US" sz="4000" kern="1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(v.25:1-12)</a:t>
            </a:r>
            <a:endParaRPr lang="en-US" sz="4000" kern="1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祭司长的计谋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2057400" algn="l"/>
                <a:tab pos="2692400" algn="l"/>
                <a:tab pos="8797925" algn="r"/>
              </a:tabLst>
              <a:defRPr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1.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阳谋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— Plan A (v.25:1-2)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371600" algn="l"/>
                <a:tab pos="2057400" algn="l"/>
                <a:tab pos="2692400" algn="l"/>
                <a:tab pos="8797925" algn="r"/>
              </a:tabLst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2.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阴谋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— Plan B (v.25:3)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2057400" algn="l"/>
                <a:tab pos="26924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“…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求他的情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将保罗提到耶路撒冷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来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他们要在</a:t>
            </a:r>
            <a:endParaRPr lang="en-US" altLang="zh-CN" sz="40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2057400" algn="l"/>
                <a:tab pos="26924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路上埋伏杀害他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</a:t>
            </a: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614B6577-ADF2-4F42-8911-87826AFD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063" y="6496053"/>
            <a:ext cx="14478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tabLst>
                <a:tab pos="3657600" algn="l"/>
                <a:tab pos="5486400" algn="l"/>
              </a:tabLst>
              <a:defRPr/>
            </a:pPr>
            <a:endParaRPr lang="en-US" sz="39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487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04A42A67-7386-4EAE-BBDD-4ACCCA3A0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11887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tabLst>
                <a:tab pos="685800" algn="l"/>
              </a:tabLst>
            </a:pPr>
            <a:r>
              <a:rPr lang="zh-CN" alt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</a:t>
            </a:r>
            <a:r>
              <a:rPr 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b="1" u="sng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非斯都</a:t>
            </a:r>
            <a:r>
              <a:rPr lang="zh-CN" alt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讨好公会 </a:t>
            </a:r>
            <a:r>
              <a:rPr lang="en-US" sz="4000" kern="1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(v.25:1-12)</a:t>
            </a:r>
            <a:endParaRPr lang="en-US" sz="4000" kern="1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祭司长的计谋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2057400" algn="l"/>
                <a:tab pos="2692400" algn="l"/>
                <a:tab pos="8797925" algn="r"/>
              </a:tabLst>
              <a:defRPr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1.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阳谋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— Plan A (v.25:1-2)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371600" algn="l"/>
                <a:tab pos="2057400" algn="l"/>
                <a:tab pos="2692400" algn="l"/>
                <a:tab pos="8797925" algn="r"/>
              </a:tabLst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2.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阴谋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— Plan B (v.25:3)</a:t>
            </a:r>
            <a:endParaRPr lang="en-US" altLang="zh-CN" sz="40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2057400" algn="l"/>
                <a:tab pos="26924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3.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非斯都的想法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(v.4-5)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2057400" algn="l"/>
                <a:tab pos="26924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我刚上任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里当在总部开庭</a:t>
            </a:r>
            <a:endParaRPr lang="en-US" altLang="zh-CN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2057400" algn="l"/>
                <a:tab pos="26924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非斯都却回答说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保罗押在该撒利亚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我自己</a:t>
            </a:r>
            <a:endParaRPr lang="en-US" altLang="zh-CN" sz="40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2057400" algn="l"/>
                <a:tab pos="26924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快要往那里去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又说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们中间有权势的人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与</a:t>
            </a:r>
            <a:endParaRPr lang="en-US" altLang="zh-CN" sz="40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2057400" algn="l"/>
                <a:tab pos="26924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我一同下去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那人若有什么不是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就可以告他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2057400" algn="l"/>
                <a:tab pos="2692400" algn="l"/>
                <a:tab pos="8797925" algn="r"/>
              </a:tabLst>
              <a:defRPr/>
            </a:pPr>
            <a:endParaRPr lang="en-US" altLang="zh-CN" sz="40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614B6577-ADF2-4F42-8911-87826AFD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063" y="6496053"/>
            <a:ext cx="14478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tabLst>
                <a:tab pos="3657600" algn="l"/>
                <a:tab pos="5486400" algn="l"/>
              </a:tabLst>
              <a:defRPr/>
            </a:pPr>
            <a:endParaRPr lang="en-US" sz="39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677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04A42A67-7386-4EAE-BBDD-4ACCCA3A0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11887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tabLst>
                <a:tab pos="685800" algn="l"/>
              </a:tabLst>
            </a:pPr>
            <a:r>
              <a:rPr lang="zh-CN" alt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</a:t>
            </a:r>
            <a:r>
              <a:rPr 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b="1" u="sng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非斯都</a:t>
            </a:r>
            <a:r>
              <a:rPr lang="zh-CN" alt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讨好公会 </a:t>
            </a:r>
            <a:r>
              <a:rPr lang="en-US" sz="4000" kern="1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(v.25:1-12)</a:t>
            </a:r>
            <a:endParaRPr lang="en-US" sz="4000" kern="1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祭司长的计谋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2057400" algn="l"/>
                <a:tab pos="26924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对薄公堂于该撒利亚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371600" algn="l"/>
                <a:tab pos="2057400" algn="l"/>
                <a:tab pos="26924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1.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控方陈述保罗的罪状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(v.6-7)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2057400" algn="l"/>
                <a:tab pos="26924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非斯都在他们那里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住了不过十天八天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就下</a:t>
            </a:r>
            <a:endParaRPr lang="en-US" altLang="zh-CN" sz="40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2057400" algn="l"/>
                <a:tab pos="26924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该撒利亚去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第二天坐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堂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吩咐将保罗提上来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2057400" algn="l"/>
                <a:tab pos="26924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保罗来了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那些从耶路撒冷下来的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犹太人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周围</a:t>
            </a:r>
            <a:endParaRPr lang="en-US" altLang="zh-CN" sz="40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2057400" algn="l"/>
                <a:tab pos="26924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站着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将许多重大的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事控告他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都是不能证实的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2057400" algn="l"/>
                <a:tab pos="2692400" algn="l"/>
                <a:tab pos="8797925" algn="r"/>
              </a:tabLst>
              <a:defRPr/>
            </a:pPr>
            <a:endParaRPr lang="en-US" altLang="zh-CN" sz="40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614B6577-ADF2-4F42-8911-87826AFD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063" y="6496053"/>
            <a:ext cx="14478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tabLst>
                <a:tab pos="3657600" algn="l"/>
                <a:tab pos="5486400" algn="l"/>
              </a:tabLst>
              <a:defRPr/>
            </a:pPr>
            <a:endParaRPr lang="en-US" sz="39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669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04A42A67-7386-4EAE-BBDD-4ACCCA3A0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11887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tabLst>
                <a:tab pos="685800" algn="l"/>
              </a:tabLst>
            </a:pPr>
            <a:r>
              <a:rPr lang="zh-CN" alt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</a:t>
            </a:r>
            <a:r>
              <a:rPr 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b="1" u="sng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非斯都</a:t>
            </a:r>
            <a:r>
              <a:rPr lang="zh-CN" alt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讨好公会 </a:t>
            </a:r>
            <a:r>
              <a:rPr lang="en-US" sz="4000" kern="1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(v.25:1-12)</a:t>
            </a:r>
            <a:endParaRPr lang="en-US" sz="4000" kern="1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祭司长的计谋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2057400" algn="l"/>
                <a:tab pos="26924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对薄公堂于该撒利亚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371600" algn="l"/>
                <a:tab pos="2057400" algn="l"/>
                <a:tab pos="26924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1.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控方陈述保罗的罪状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(v.6-7)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2057400" algn="l"/>
                <a:tab pos="26924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2.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辩方的反驳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(v.8)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2057400" algn="l"/>
                <a:tab pos="26924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保罗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犹太人的律法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或是圣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殿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或是该撒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2057400" algn="l"/>
                <a:tab pos="26924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我都没有干犯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2057400" algn="l"/>
                <a:tab pos="2692400" algn="l"/>
                <a:tab pos="8797925" algn="r"/>
              </a:tabLst>
              <a:defRPr/>
            </a:pPr>
            <a:endParaRPr lang="en-US" altLang="zh-CN" sz="40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614B6577-ADF2-4F42-8911-87826AFD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063" y="6496053"/>
            <a:ext cx="14478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tabLst>
                <a:tab pos="3657600" algn="l"/>
                <a:tab pos="5486400" algn="l"/>
              </a:tabLst>
              <a:defRPr/>
            </a:pPr>
            <a:endParaRPr lang="en-US" sz="39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01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04A42A67-7386-4EAE-BBDD-4ACCCA3A0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2"/>
            <a:ext cx="11887200" cy="670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i="1" spc="-5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25:</a:t>
            </a:r>
            <a:r>
              <a:rPr lang="zh-CN" altLang="en-US" sz="4000" b="1" i="1" spc="-5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4000" b="1" i="1" spc="-50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</a:t>
            </a:r>
            <a:r>
              <a:rPr lang="zh-CN" altLang="en-US" sz="4000" i="1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非斯都到了任</a:t>
            </a:r>
            <a:r>
              <a:rPr lang="en-US" altLang="zh-CN" sz="4000" i="1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过了三天</a:t>
            </a:r>
            <a:r>
              <a:rPr lang="en-US" altLang="zh-CN" sz="4000" i="1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就从该撒利亚上耶路撒冷去</a:t>
            </a:r>
            <a:r>
              <a:rPr lang="en-US" altLang="zh-CN" sz="4000" i="1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spc="-50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 </a:t>
            </a:r>
            <a:r>
              <a:rPr lang="zh-CN" altLang="en-US" sz="4000" i="1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祭司长和犹太人的首领向他控告保罗</a:t>
            </a:r>
            <a:r>
              <a:rPr lang="en-US" altLang="zh-CN" sz="4000" i="1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en-US" altLang="zh-CN" sz="4000" b="1" i="1" spc="-50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</a:t>
            </a:r>
            <a:r>
              <a:rPr lang="en-US" altLang="zh-CN" sz="4000" i="1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又</a:t>
            </a:r>
            <a:r>
              <a:rPr lang="en-US" altLang="zh-CN" sz="4000" i="1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求他</a:t>
            </a:r>
            <a:r>
              <a:rPr lang="en-US" altLang="zh-CN" sz="3600" i="1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将保罗提到耶路撒冷来</a:t>
            </a:r>
            <a:r>
              <a:rPr lang="en-US" altLang="zh-CN" sz="4000" i="1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他们要在路上埋伏杀害他</a:t>
            </a:r>
            <a:r>
              <a:rPr lang="en-US" altLang="zh-CN" sz="4000" i="1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spc="-50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4 </a:t>
            </a:r>
            <a:r>
              <a:rPr lang="zh-CN" altLang="en-US" sz="4000" i="1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非斯都却</a:t>
            </a:r>
            <a:r>
              <a:rPr lang="en-US" altLang="zh-CN" sz="4000" i="1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说</a:t>
            </a:r>
            <a:r>
              <a:rPr lang="en-US" altLang="zh-CN" sz="4000" i="1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保罗押在该撒利亚</a:t>
            </a:r>
            <a:r>
              <a:rPr lang="en-US" altLang="zh-CN" sz="4000" i="1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4000" i="1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我自己快要往那里去</a:t>
            </a:r>
            <a:r>
              <a:rPr lang="en-US" altLang="zh-CN" sz="4000" i="1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spc="-50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5</a:t>
            </a:r>
            <a:r>
              <a:rPr lang="en-US" altLang="zh-CN" sz="4000" i="1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你们</a:t>
            </a:r>
            <a:r>
              <a:rPr lang="en-US" altLang="zh-CN" sz="4000" i="1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与我一同下去</a:t>
            </a:r>
            <a:r>
              <a:rPr lang="en-US" altLang="zh-CN" sz="4000" i="1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,…</a:t>
            </a:r>
            <a:r>
              <a:rPr lang="zh-CN" altLang="en-US" sz="4000" i="1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就可以告他</a:t>
            </a:r>
            <a:r>
              <a:rPr lang="en-US" altLang="zh-CN" sz="4000" i="1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spc="-50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6</a:t>
            </a:r>
            <a:r>
              <a:rPr lang="en-US" altLang="zh-CN" sz="4000" i="1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非斯都在</a:t>
            </a:r>
            <a:r>
              <a:rPr lang="en-US" altLang="zh-CN" sz="4000" i="1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那里</a:t>
            </a:r>
            <a:r>
              <a:rPr lang="en-US" altLang="zh-CN" sz="4000" i="1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住了</a:t>
            </a:r>
            <a:r>
              <a:rPr lang="en-US" altLang="zh-CN" sz="4000" i="1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十天八天</a:t>
            </a:r>
            <a:r>
              <a:rPr lang="en-US" altLang="zh-CN" sz="4000" i="1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就下该</a:t>
            </a:r>
            <a:r>
              <a:rPr lang="zh-CN" altLang="en-US" sz="4000" i="1" spc="-1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撒利亚去</a:t>
            </a:r>
            <a:r>
              <a:rPr lang="en-US" altLang="zh-CN" sz="4000" i="1" spc="-1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spc="-1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第二天</a:t>
            </a:r>
            <a:r>
              <a:rPr lang="en-US" altLang="zh-CN" sz="4000" i="1" spc="-1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spc="-1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将保罗提上来</a:t>
            </a:r>
            <a:r>
              <a:rPr lang="en-US" altLang="zh-CN" sz="4000" i="1" spc="-1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b="1" i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7 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那些从耶路撒冷下来的犹太人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将许多重大的事控告他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都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不能证实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...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8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保罗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无论犹太人的律法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或是圣殿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或是该撒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我都没有干犯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9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但非斯都要讨犹太人的喜欢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就问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你愿意上耶路撒冷去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听我审断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么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  <a:endParaRPr lang="en-US" altLang="zh-CN" sz="4000" i="1" spc="-5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614B6577-ADF2-4F42-8911-87826AFD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063" y="6496053"/>
            <a:ext cx="14478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tabLst>
                <a:tab pos="3657600" algn="l"/>
                <a:tab pos="5486400" algn="l"/>
              </a:tabLst>
              <a:defRPr/>
            </a:pPr>
            <a:endParaRPr lang="en-US" sz="39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778951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04A42A67-7386-4EAE-BBDD-4ACCCA3A0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11887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tabLst>
                <a:tab pos="685800" algn="l"/>
              </a:tabLst>
            </a:pPr>
            <a:r>
              <a:rPr lang="zh-CN" alt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</a:t>
            </a:r>
            <a:r>
              <a:rPr 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b="1" u="sng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非斯都</a:t>
            </a:r>
            <a:r>
              <a:rPr lang="zh-CN" alt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讨好公会 </a:t>
            </a:r>
            <a:r>
              <a:rPr lang="en-US" sz="4000" kern="1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(v.25:1-12)</a:t>
            </a:r>
            <a:endParaRPr lang="en-US" sz="4000" kern="1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祭司长的计谋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2057400" algn="l"/>
                <a:tab pos="26924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对薄公堂于该撒利亚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371600" algn="l"/>
                <a:tab pos="2057400" algn="l"/>
                <a:tab pos="26924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1.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控方陈述保罗的罪状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(v.6-7)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2057400" algn="l"/>
                <a:tab pos="26924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2.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辩方的反驳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(v.8) </a:t>
            </a:r>
            <a:endParaRPr lang="en-US" altLang="zh-CN" sz="40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2057400" algn="l"/>
                <a:tab pos="26924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3.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判方的提议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(v.9)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2057400" algn="l"/>
                <a:tab pos="26924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非斯都建议到耶路撒冷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控方的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势力范围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开庭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2057400" algn="l"/>
                <a:tab pos="26924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但非斯都要讨犹太人的喜欢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就问保罗说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2057400" algn="l"/>
                <a:tab pos="26924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你愿意上耶路撒冷去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在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那里听我审断这事么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</a:t>
            </a: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614B6577-ADF2-4F42-8911-87826AFD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063" y="6496053"/>
            <a:ext cx="14478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tabLst>
                <a:tab pos="3657600" algn="l"/>
                <a:tab pos="5486400" algn="l"/>
              </a:tabLst>
              <a:defRPr/>
            </a:pPr>
            <a:endParaRPr lang="en-US" sz="39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183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04A42A67-7386-4EAE-BBDD-4ACCCA3A0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11887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tabLst>
                <a:tab pos="685800" algn="l"/>
              </a:tabLst>
            </a:pPr>
            <a:r>
              <a:rPr lang="zh-CN" alt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</a:t>
            </a:r>
            <a:r>
              <a:rPr 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b="1" u="sng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非斯都</a:t>
            </a:r>
            <a:r>
              <a:rPr lang="zh-CN" alt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讨好公会 </a:t>
            </a:r>
            <a:r>
              <a:rPr lang="en-US" sz="4000" kern="1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(v.25:1-12)</a:t>
            </a:r>
            <a:endParaRPr lang="en-US" sz="4000" kern="1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祭司长的计谋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2057400" algn="l"/>
                <a:tab pos="26924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对薄公堂于该撒利亚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371600" algn="l"/>
                <a:tab pos="2057400" algn="l"/>
                <a:tab pos="26924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1.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控方陈述保罗的罪状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(v.6-7)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2057400" algn="l"/>
                <a:tab pos="26924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2.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辩方的反驳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(v.8) </a:t>
            </a:r>
            <a:endParaRPr lang="en-US" altLang="zh-CN" sz="40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2057400" algn="l"/>
                <a:tab pos="26924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3.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判方的提议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(v.9)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2057400" algn="l"/>
                <a:tab pos="26924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4.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保罗上告该撒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(v.10-12)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2057400" algn="l"/>
                <a:tab pos="26924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他在耶路撒冷得不到公正的审判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就说罗马公</a:t>
            </a:r>
            <a:endParaRPr lang="en-US" altLang="zh-CN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2057400" algn="l"/>
                <a:tab pos="26924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民就当在该撒的堂前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受审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不可把我交给犹太</a:t>
            </a:r>
            <a:endParaRPr lang="en-US" altLang="zh-CN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2057400" algn="l"/>
                <a:tab pos="26924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人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i="1" spc="-1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</a:t>
            </a:r>
            <a:r>
              <a:rPr lang="zh-CN" altLang="en-US" sz="4000" i="1" spc="-1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非斯都</a:t>
            </a:r>
            <a:r>
              <a:rPr lang="en-US" altLang="zh-CN" sz="3600" i="1" spc="-1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spc="-1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说</a:t>
            </a:r>
            <a:r>
              <a:rPr lang="en-US" altLang="zh-CN" sz="3600" i="1" spc="-1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spc="-1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你可以往该撒那里去</a:t>
            </a:r>
            <a:r>
              <a:rPr lang="en-US" altLang="zh-CN" sz="4000" i="1" spc="-1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!”</a:t>
            </a: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614B6577-ADF2-4F42-8911-87826AFD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063" y="6496053"/>
            <a:ext cx="14478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tabLst>
                <a:tab pos="3657600" algn="l"/>
                <a:tab pos="5486400" algn="l"/>
              </a:tabLst>
              <a:defRPr/>
            </a:pPr>
            <a:endParaRPr lang="en-US" sz="39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254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04A42A67-7386-4EAE-BBDD-4ACCCA3A0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11887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tabLst>
                <a:tab pos="685800" algn="l"/>
              </a:tabLst>
            </a:pPr>
            <a:r>
              <a:rPr lang="zh-CN" alt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二</a:t>
            </a:r>
            <a:r>
              <a:rPr 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b="1" u="sng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亚基帕</a:t>
            </a:r>
            <a:r>
              <a:rPr lang="zh-CN" alt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王的参与</a:t>
            </a:r>
            <a:r>
              <a:rPr lang="zh-CN" altLang="en-US" sz="4000" b="1" kern="1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sz="4000" kern="1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(v.25:13-27)</a:t>
            </a:r>
            <a:endParaRPr lang="en-US" sz="4000" kern="1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zh-CN" altLang="en-US" sz="4000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非斯都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是罗马朝廷所指派的省长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亚基帕二世则是负</a:t>
            </a:r>
            <a:endParaRPr lang="en-US" altLang="zh-CN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责在他的管区内的事务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他有犹太血统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熟悉犹太习俗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信仰和律法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他早已耳闻保罗这位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名人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”,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为了维持与犹太人的关</a:t>
            </a:r>
            <a:endParaRPr lang="en-US" altLang="zh-CN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系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外加个人的好奇心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他必须关注此案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614B6577-ADF2-4F42-8911-87826AFD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063" y="6496053"/>
            <a:ext cx="14478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tabLst>
                <a:tab pos="3657600" algn="l"/>
                <a:tab pos="5486400" algn="l"/>
              </a:tabLst>
              <a:defRPr/>
            </a:pPr>
            <a:endParaRPr lang="en-US" sz="39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4257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>
            <a:extLst>
              <a:ext uri="{FF2B5EF4-FFF2-40B4-BE49-F238E27FC236}">
                <a16:creationId xmlns:a16="http://schemas.microsoft.com/office/drawing/2014/main" id="{8EC629C7-6CA9-0700-D87E-60C98AF49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819400"/>
            <a:ext cx="1295400" cy="6858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zh-TW" altLang="en-US" sz="2800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大希律</a:t>
            </a:r>
          </a:p>
        </p:txBody>
      </p:sp>
      <p:sp>
        <p:nvSpPr>
          <p:cNvPr id="589827" name="Rectangle 3">
            <a:extLst>
              <a:ext uri="{FF2B5EF4-FFF2-40B4-BE49-F238E27FC236}">
                <a16:creationId xmlns:a16="http://schemas.microsoft.com/office/drawing/2014/main" id="{0207FDC6-E0DA-1420-DC40-3D17EAFC0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838200"/>
            <a:ext cx="1371600" cy="685800"/>
          </a:xfrm>
          <a:prstGeom prst="rect">
            <a:avLst/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zh-TW" altLang="en-US" sz="2800" dirty="0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安提帕特</a:t>
            </a:r>
          </a:p>
        </p:txBody>
      </p:sp>
      <p:sp>
        <p:nvSpPr>
          <p:cNvPr id="589828" name="Rectangle 4">
            <a:extLst>
              <a:ext uri="{FF2B5EF4-FFF2-40B4-BE49-F238E27FC236}">
                <a16:creationId xmlns:a16="http://schemas.microsoft.com/office/drawing/2014/main" id="{7FC8CCC5-554D-14DD-8504-8BBDEC65B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676400"/>
            <a:ext cx="1371600" cy="6858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zh-TW" altLang="en-US" sz="2800" dirty="0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亚里多布</a:t>
            </a:r>
          </a:p>
        </p:txBody>
      </p:sp>
      <p:sp>
        <p:nvSpPr>
          <p:cNvPr id="589829" name="Rectangle 5">
            <a:extLst>
              <a:ext uri="{FF2B5EF4-FFF2-40B4-BE49-F238E27FC236}">
                <a16:creationId xmlns:a16="http://schemas.microsoft.com/office/drawing/2014/main" id="{C92DE991-0479-C820-1BB7-98425ED50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514600"/>
            <a:ext cx="1370013" cy="6858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zh-TW" altLang="en-US" sz="2800" dirty="0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亚历山大</a:t>
            </a:r>
          </a:p>
        </p:txBody>
      </p:sp>
      <p:sp>
        <p:nvSpPr>
          <p:cNvPr id="589830" name="Rectangle 6">
            <a:extLst>
              <a:ext uri="{FF2B5EF4-FFF2-40B4-BE49-F238E27FC236}">
                <a16:creationId xmlns:a16="http://schemas.microsoft.com/office/drawing/2014/main" id="{BC58FF52-FD48-661C-E269-73E496118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352800"/>
            <a:ext cx="1370012" cy="685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zh-TW" altLang="en-US" sz="2800" dirty="0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腓力</a:t>
            </a:r>
            <a:r>
              <a:rPr kumimoji="1" lang="en-US" altLang="zh-TW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-I</a:t>
            </a:r>
            <a:endParaRPr lang="en-US" altLang="zh-TW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9831" name="Rectangle 7">
            <a:extLst>
              <a:ext uri="{FF2B5EF4-FFF2-40B4-BE49-F238E27FC236}">
                <a16:creationId xmlns:a16="http://schemas.microsoft.com/office/drawing/2014/main" id="{CC01DD14-F085-D06E-5C85-8226FCC9D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191000"/>
            <a:ext cx="1370012" cy="6858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zh-TW" altLang="en-US" sz="2800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亚基老</a:t>
            </a:r>
            <a:endParaRPr lang="zh-TW" altLang="en-US" sz="2800"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589832" name="Rectangle 8">
            <a:extLst>
              <a:ext uri="{FF2B5EF4-FFF2-40B4-BE49-F238E27FC236}">
                <a16:creationId xmlns:a16="http://schemas.microsoft.com/office/drawing/2014/main" id="{9761CA1D-127C-A2E7-FC7B-8F25D126F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029200"/>
            <a:ext cx="1370012" cy="6858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zh-TW" altLang="en-US" sz="2800" dirty="0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安提帕</a:t>
            </a:r>
          </a:p>
        </p:txBody>
      </p:sp>
      <p:sp>
        <p:nvSpPr>
          <p:cNvPr id="589833" name="Rectangle 9">
            <a:extLst>
              <a:ext uri="{FF2B5EF4-FFF2-40B4-BE49-F238E27FC236}">
                <a16:creationId xmlns:a16="http://schemas.microsoft.com/office/drawing/2014/main" id="{6FF8CB2D-15A5-995B-4EE4-4772B4960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867400"/>
            <a:ext cx="1295400" cy="6858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zh-TW" altLang="en-US" sz="2800" dirty="0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腓力</a:t>
            </a:r>
            <a:r>
              <a:rPr kumimoji="1" lang="en-US" altLang="zh-TW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-II</a:t>
            </a:r>
            <a:endParaRPr lang="en-US" altLang="zh-TW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9834" name="Rectangle 10">
            <a:extLst>
              <a:ext uri="{FF2B5EF4-FFF2-40B4-BE49-F238E27FC236}">
                <a16:creationId xmlns:a16="http://schemas.microsoft.com/office/drawing/2014/main" id="{48B8B70A-8D62-2029-B1F8-E32AC2C43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600200"/>
            <a:ext cx="1295400" cy="8382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10000"/>
              </a:spcAft>
            </a:pPr>
            <a:r>
              <a:rPr kumimoji="1" lang="zh-CN" altLang="en-US" sz="2800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亚基帕</a:t>
            </a:r>
          </a:p>
          <a:p>
            <a:pPr algn="ctr">
              <a:spcAft>
                <a:spcPct val="10000"/>
              </a:spcAft>
            </a:pPr>
            <a:r>
              <a:rPr kumimoji="1" lang="zh-CN" altLang="en-US" sz="2800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一世</a:t>
            </a:r>
            <a:endParaRPr lang="zh-TW" altLang="en-US" sz="2800"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589835" name="Rectangle 11">
            <a:extLst>
              <a:ext uri="{FF2B5EF4-FFF2-40B4-BE49-F238E27FC236}">
                <a16:creationId xmlns:a16="http://schemas.microsoft.com/office/drawing/2014/main" id="{0F4E97DE-80CB-6D94-D761-874E2F848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733800"/>
            <a:ext cx="1295400" cy="838200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10000"/>
              </a:spcAft>
            </a:pPr>
            <a:r>
              <a:rPr kumimoji="1" lang="zh-TW" altLang="en-US" sz="2800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加希斯</a:t>
            </a:r>
          </a:p>
          <a:p>
            <a:pPr algn="ctr">
              <a:spcAft>
                <a:spcPct val="10000"/>
              </a:spcAft>
            </a:pPr>
            <a:r>
              <a:rPr kumimoji="1" lang="zh-TW" altLang="en-US" sz="2800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的希律</a:t>
            </a:r>
          </a:p>
        </p:txBody>
      </p:sp>
      <p:sp>
        <p:nvSpPr>
          <p:cNvPr id="589836" name="Rectangle 12">
            <a:extLst>
              <a:ext uri="{FF2B5EF4-FFF2-40B4-BE49-F238E27FC236}">
                <a16:creationId xmlns:a16="http://schemas.microsoft.com/office/drawing/2014/main" id="{408B3BBD-A546-ACFE-0E00-6ADF45DAE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724400"/>
            <a:ext cx="1295400" cy="6858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zh-TW" altLang="en-US" sz="2800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希罗底</a:t>
            </a:r>
          </a:p>
        </p:txBody>
      </p:sp>
      <p:sp>
        <p:nvSpPr>
          <p:cNvPr id="589837" name="Rectangle 13">
            <a:extLst>
              <a:ext uri="{FF2B5EF4-FFF2-40B4-BE49-F238E27FC236}">
                <a16:creationId xmlns:a16="http://schemas.microsoft.com/office/drawing/2014/main" id="{58062DA8-2919-7003-F228-159156FE3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1600200"/>
            <a:ext cx="1295400" cy="838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10000"/>
              </a:spcAft>
            </a:pPr>
            <a:r>
              <a:rPr kumimoji="1" lang="zh-CN" altLang="en-US" sz="2800" dirty="0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亚基帕</a:t>
            </a:r>
          </a:p>
          <a:p>
            <a:pPr algn="ctr">
              <a:spcAft>
                <a:spcPct val="10000"/>
              </a:spcAft>
            </a:pPr>
            <a:r>
              <a:rPr kumimoji="1" lang="zh-CN" altLang="en-US" sz="2800" dirty="0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二世</a:t>
            </a:r>
            <a:endParaRPr kumimoji="1" lang="zh-TW" altLang="en-US" sz="2800" dirty="0"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589838" name="Rectangle 14">
            <a:extLst>
              <a:ext uri="{FF2B5EF4-FFF2-40B4-BE49-F238E27FC236}">
                <a16:creationId xmlns:a16="http://schemas.microsoft.com/office/drawing/2014/main" id="{2CCDFCC4-EE49-E022-FE09-74DF718A6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590800"/>
            <a:ext cx="1295400" cy="6858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zh-TW" altLang="en-US" sz="2800" dirty="0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百尼基</a:t>
            </a:r>
          </a:p>
        </p:txBody>
      </p:sp>
      <p:sp>
        <p:nvSpPr>
          <p:cNvPr id="589839" name="Rectangle 15">
            <a:extLst>
              <a:ext uri="{FF2B5EF4-FFF2-40B4-BE49-F238E27FC236}">
                <a16:creationId xmlns:a16="http://schemas.microsoft.com/office/drawing/2014/main" id="{56514BDC-A126-C180-0BFD-9C08EB14D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429000"/>
            <a:ext cx="1295400" cy="6858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zh-TW" altLang="en-US" sz="2800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土西拉</a:t>
            </a:r>
            <a:endParaRPr lang="zh-TW" altLang="en-US" sz="2800"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589840" name="Rectangle 16">
            <a:extLst>
              <a:ext uri="{FF2B5EF4-FFF2-40B4-BE49-F238E27FC236}">
                <a16:creationId xmlns:a16="http://schemas.microsoft.com/office/drawing/2014/main" id="{804CB9F1-CB3D-B79A-6BB1-9699D2C68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724400"/>
            <a:ext cx="1295400" cy="6858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zh-TW" altLang="en-US" sz="2800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撒罗米</a:t>
            </a:r>
            <a:endParaRPr lang="zh-TW" altLang="en-US" sz="2800"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cxnSp>
        <p:nvCxnSpPr>
          <p:cNvPr id="589841" name="AutoShape 17">
            <a:extLst>
              <a:ext uri="{FF2B5EF4-FFF2-40B4-BE49-F238E27FC236}">
                <a16:creationId xmlns:a16="http://schemas.microsoft.com/office/drawing/2014/main" id="{D3F75C9F-16A0-F9F8-CBEA-3104556F1B13}"/>
              </a:ext>
            </a:extLst>
          </p:cNvPr>
          <p:cNvCxnSpPr>
            <a:cxnSpLocks noChangeShapeType="1"/>
            <a:stCxn id="589826" idx="3"/>
            <a:endCxn id="589827" idx="1"/>
          </p:cNvCxnSpPr>
          <p:nvPr/>
        </p:nvCxnSpPr>
        <p:spPr bwMode="auto">
          <a:xfrm flipV="1">
            <a:off x="3200400" y="1181100"/>
            <a:ext cx="609600" cy="198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9842" name="AutoShape 18">
            <a:extLst>
              <a:ext uri="{FF2B5EF4-FFF2-40B4-BE49-F238E27FC236}">
                <a16:creationId xmlns:a16="http://schemas.microsoft.com/office/drawing/2014/main" id="{16A63598-372B-046A-FCC8-503FA3ABD895}"/>
              </a:ext>
            </a:extLst>
          </p:cNvPr>
          <p:cNvCxnSpPr>
            <a:cxnSpLocks noChangeShapeType="1"/>
            <a:stCxn id="589826" idx="3"/>
            <a:endCxn id="589828" idx="1"/>
          </p:cNvCxnSpPr>
          <p:nvPr/>
        </p:nvCxnSpPr>
        <p:spPr bwMode="auto">
          <a:xfrm flipV="1">
            <a:off x="3200400" y="2019300"/>
            <a:ext cx="609600" cy="1143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9843" name="AutoShape 19">
            <a:extLst>
              <a:ext uri="{FF2B5EF4-FFF2-40B4-BE49-F238E27FC236}">
                <a16:creationId xmlns:a16="http://schemas.microsoft.com/office/drawing/2014/main" id="{0AB662E1-34B0-9728-721F-CF630CAA6123}"/>
              </a:ext>
            </a:extLst>
          </p:cNvPr>
          <p:cNvCxnSpPr>
            <a:cxnSpLocks noChangeShapeType="1"/>
            <a:stCxn id="589826" idx="3"/>
            <a:endCxn id="589829" idx="1"/>
          </p:cNvCxnSpPr>
          <p:nvPr/>
        </p:nvCxnSpPr>
        <p:spPr bwMode="auto">
          <a:xfrm flipV="1">
            <a:off x="3200401" y="2857500"/>
            <a:ext cx="609599" cy="304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9844" name="AutoShape 20">
            <a:extLst>
              <a:ext uri="{FF2B5EF4-FFF2-40B4-BE49-F238E27FC236}">
                <a16:creationId xmlns:a16="http://schemas.microsoft.com/office/drawing/2014/main" id="{3BCE7441-A448-BF25-797F-A24F2B2DA342}"/>
              </a:ext>
            </a:extLst>
          </p:cNvPr>
          <p:cNvCxnSpPr>
            <a:cxnSpLocks noChangeShapeType="1"/>
            <a:stCxn id="589826" idx="3"/>
            <a:endCxn id="589830" idx="1"/>
          </p:cNvCxnSpPr>
          <p:nvPr/>
        </p:nvCxnSpPr>
        <p:spPr bwMode="auto">
          <a:xfrm>
            <a:off x="3200400" y="3162300"/>
            <a:ext cx="609600" cy="5334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9845" name="AutoShape 21">
            <a:extLst>
              <a:ext uri="{FF2B5EF4-FFF2-40B4-BE49-F238E27FC236}">
                <a16:creationId xmlns:a16="http://schemas.microsoft.com/office/drawing/2014/main" id="{81AB5F07-0918-4065-65A1-2CFA938E0F55}"/>
              </a:ext>
            </a:extLst>
          </p:cNvPr>
          <p:cNvCxnSpPr>
            <a:cxnSpLocks noChangeShapeType="1"/>
            <a:stCxn id="589826" idx="3"/>
            <a:endCxn id="589831" idx="1"/>
          </p:cNvCxnSpPr>
          <p:nvPr/>
        </p:nvCxnSpPr>
        <p:spPr bwMode="auto">
          <a:xfrm>
            <a:off x="3200400" y="3162300"/>
            <a:ext cx="609600" cy="1371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9846" name="AutoShape 22">
            <a:extLst>
              <a:ext uri="{FF2B5EF4-FFF2-40B4-BE49-F238E27FC236}">
                <a16:creationId xmlns:a16="http://schemas.microsoft.com/office/drawing/2014/main" id="{A3FCFEAF-8C88-99C3-F372-7AD69FA6D920}"/>
              </a:ext>
            </a:extLst>
          </p:cNvPr>
          <p:cNvCxnSpPr>
            <a:cxnSpLocks noChangeShapeType="1"/>
            <a:stCxn id="589826" idx="3"/>
            <a:endCxn id="589832" idx="1"/>
          </p:cNvCxnSpPr>
          <p:nvPr/>
        </p:nvCxnSpPr>
        <p:spPr bwMode="auto">
          <a:xfrm>
            <a:off x="3200400" y="3162300"/>
            <a:ext cx="609600" cy="2209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9847" name="AutoShape 23">
            <a:extLst>
              <a:ext uri="{FF2B5EF4-FFF2-40B4-BE49-F238E27FC236}">
                <a16:creationId xmlns:a16="http://schemas.microsoft.com/office/drawing/2014/main" id="{7DEF3EA1-B11A-0804-858B-DBE561E8EA28}"/>
              </a:ext>
            </a:extLst>
          </p:cNvPr>
          <p:cNvCxnSpPr>
            <a:cxnSpLocks noChangeShapeType="1"/>
            <a:stCxn id="589826" idx="3"/>
            <a:endCxn id="589833" idx="1"/>
          </p:cNvCxnSpPr>
          <p:nvPr/>
        </p:nvCxnSpPr>
        <p:spPr bwMode="auto">
          <a:xfrm>
            <a:off x="3200400" y="3162300"/>
            <a:ext cx="609600" cy="3048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9848" name="AutoShape 24">
            <a:extLst>
              <a:ext uri="{FF2B5EF4-FFF2-40B4-BE49-F238E27FC236}">
                <a16:creationId xmlns:a16="http://schemas.microsoft.com/office/drawing/2014/main" id="{B2B5E317-5B20-ABC3-4E26-9717BF2866A1}"/>
              </a:ext>
            </a:extLst>
          </p:cNvPr>
          <p:cNvCxnSpPr>
            <a:cxnSpLocks noChangeShapeType="1"/>
            <a:stCxn id="589828" idx="3"/>
            <a:endCxn id="589834" idx="1"/>
          </p:cNvCxnSpPr>
          <p:nvPr/>
        </p:nvCxnSpPr>
        <p:spPr bwMode="auto">
          <a:xfrm>
            <a:off x="5181600" y="2019300"/>
            <a:ext cx="533400" cy="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9849" name="AutoShape 25">
            <a:extLst>
              <a:ext uri="{FF2B5EF4-FFF2-40B4-BE49-F238E27FC236}">
                <a16:creationId xmlns:a16="http://schemas.microsoft.com/office/drawing/2014/main" id="{C2DAADBE-C6ED-B4E4-B326-1CD1C5F08819}"/>
              </a:ext>
            </a:extLst>
          </p:cNvPr>
          <p:cNvCxnSpPr>
            <a:cxnSpLocks noChangeShapeType="1"/>
            <a:stCxn id="589828" idx="3"/>
            <a:endCxn id="589835" idx="1"/>
          </p:cNvCxnSpPr>
          <p:nvPr/>
        </p:nvCxnSpPr>
        <p:spPr bwMode="auto">
          <a:xfrm>
            <a:off x="5181600" y="2019300"/>
            <a:ext cx="533400" cy="2133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9850" name="AutoShape 26">
            <a:extLst>
              <a:ext uri="{FF2B5EF4-FFF2-40B4-BE49-F238E27FC236}">
                <a16:creationId xmlns:a16="http://schemas.microsoft.com/office/drawing/2014/main" id="{F8842B85-113C-79C8-5F81-85D00565EA36}"/>
              </a:ext>
            </a:extLst>
          </p:cNvPr>
          <p:cNvCxnSpPr>
            <a:cxnSpLocks noChangeShapeType="1"/>
            <a:stCxn id="589828" idx="3"/>
            <a:endCxn id="589836" idx="1"/>
          </p:cNvCxnSpPr>
          <p:nvPr/>
        </p:nvCxnSpPr>
        <p:spPr bwMode="auto">
          <a:xfrm>
            <a:off x="5181600" y="2019300"/>
            <a:ext cx="533400" cy="3048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9851" name="AutoShape 27">
            <a:extLst>
              <a:ext uri="{FF2B5EF4-FFF2-40B4-BE49-F238E27FC236}">
                <a16:creationId xmlns:a16="http://schemas.microsoft.com/office/drawing/2014/main" id="{EBF6F84F-F80D-56CC-84D5-D511B9DA8C72}"/>
              </a:ext>
            </a:extLst>
          </p:cNvPr>
          <p:cNvCxnSpPr>
            <a:cxnSpLocks noChangeShapeType="1"/>
            <a:stCxn id="589834" idx="3"/>
            <a:endCxn id="589837" idx="1"/>
          </p:cNvCxnSpPr>
          <p:nvPr/>
        </p:nvCxnSpPr>
        <p:spPr bwMode="auto">
          <a:xfrm>
            <a:off x="7010400" y="2019300"/>
            <a:ext cx="609600" cy="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9852" name="AutoShape 28">
            <a:extLst>
              <a:ext uri="{FF2B5EF4-FFF2-40B4-BE49-F238E27FC236}">
                <a16:creationId xmlns:a16="http://schemas.microsoft.com/office/drawing/2014/main" id="{51860038-13F8-08EA-DE80-6E1810823A33}"/>
              </a:ext>
            </a:extLst>
          </p:cNvPr>
          <p:cNvCxnSpPr>
            <a:cxnSpLocks noChangeShapeType="1"/>
            <a:stCxn id="589834" idx="3"/>
            <a:endCxn id="589838" idx="1"/>
          </p:cNvCxnSpPr>
          <p:nvPr/>
        </p:nvCxnSpPr>
        <p:spPr bwMode="auto">
          <a:xfrm>
            <a:off x="7010400" y="2019300"/>
            <a:ext cx="609600" cy="9144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9853" name="AutoShape 29">
            <a:extLst>
              <a:ext uri="{FF2B5EF4-FFF2-40B4-BE49-F238E27FC236}">
                <a16:creationId xmlns:a16="http://schemas.microsoft.com/office/drawing/2014/main" id="{0475F5CF-2E51-51C0-1941-C51703C7FE14}"/>
              </a:ext>
            </a:extLst>
          </p:cNvPr>
          <p:cNvCxnSpPr>
            <a:cxnSpLocks noChangeShapeType="1"/>
            <a:stCxn id="589834" idx="3"/>
            <a:endCxn id="589839" idx="1"/>
          </p:cNvCxnSpPr>
          <p:nvPr/>
        </p:nvCxnSpPr>
        <p:spPr bwMode="auto">
          <a:xfrm>
            <a:off x="7010400" y="2019300"/>
            <a:ext cx="609600" cy="1752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9854" name="AutoShape 30">
            <a:extLst>
              <a:ext uri="{FF2B5EF4-FFF2-40B4-BE49-F238E27FC236}">
                <a16:creationId xmlns:a16="http://schemas.microsoft.com/office/drawing/2014/main" id="{13E8E8A6-4D82-2E1C-F024-5DB19A6CB09B}"/>
              </a:ext>
            </a:extLst>
          </p:cNvPr>
          <p:cNvCxnSpPr>
            <a:cxnSpLocks noChangeShapeType="1"/>
            <a:stCxn id="589836" idx="3"/>
            <a:endCxn id="589840" idx="1"/>
          </p:cNvCxnSpPr>
          <p:nvPr/>
        </p:nvCxnSpPr>
        <p:spPr bwMode="auto">
          <a:xfrm>
            <a:off x="7010400" y="5067300"/>
            <a:ext cx="609600" cy="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9855" name="AutoShape 31">
            <a:extLst>
              <a:ext uri="{FF2B5EF4-FFF2-40B4-BE49-F238E27FC236}">
                <a16:creationId xmlns:a16="http://schemas.microsoft.com/office/drawing/2014/main" id="{F8487EFD-C818-FEEA-82A5-A00494F34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1" y="3657601"/>
            <a:ext cx="1458913" cy="727075"/>
          </a:xfrm>
          <a:prstGeom prst="wedgeRectCallout">
            <a:avLst>
              <a:gd name="adj1" fmla="val -21431"/>
              <a:gd name="adj2" fmla="val -70523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Aft>
                <a:spcPct val="10000"/>
              </a:spcAft>
            </a:pPr>
            <a:r>
              <a:rPr kumimoji="1" lang="zh-CN" altLang="en-US" sz="24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屠杀伯利</a:t>
            </a:r>
          </a:p>
          <a:p>
            <a:pPr algn="ctr">
              <a:spcAft>
                <a:spcPct val="10000"/>
              </a:spcAft>
            </a:pPr>
            <a:r>
              <a:rPr kumimoji="1" lang="zh-CN" altLang="en-US" sz="24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恒的婴孩</a:t>
            </a:r>
            <a:endParaRPr kumimoji="1" lang="zh-TW" altLang="en-US" sz="2400" dirty="0">
              <a:solidFill>
                <a:schemeClr val="bg1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589856" name="AutoShape 32">
            <a:extLst>
              <a:ext uri="{FF2B5EF4-FFF2-40B4-BE49-F238E27FC236}">
                <a16:creationId xmlns:a16="http://schemas.microsoft.com/office/drawing/2014/main" id="{E1DA2E01-5C2C-04F8-CA59-8BCA5FCE0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2" y="2590801"/>
            <a:ext cx="1523999" cy="723900"/>
          </a:xfrm>
          <a:prstGeom prst="wedgeRectCallout">
            <a:avLst>
              <a:gd name="adj1" fmla="val 21745"/>
              <a:gd name="adj2" fmla="val -65079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Aft>
                <a:spcPct val="10000"/>
              </a:spcAft>
            </a:pPr>
            <a:r>
              <a:rPr kumimoji="1" lang="zh-CN" altLang="en-US" sz="2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杀雅各</a:t>
            </a:r>
            <a:r>
              <a:rPr kumimoji="1" lang="en-US" altLang="zh-CN" sz="2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kumimoji="1" lang="zh-CN" altLang="en-US" sz="2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捉彼得</a:t>
            </a:r>
            <a:r>
              <a:rPr kumimoji="1" lang="en-US" altLang="zh-CN" sz="2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kumimoji="1" lang="zh-CN" altLang="en-US" sz="2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被虫咬死</a:t>
            </a:r>
            <a:endParaRPr kumimoji="1" lang="zh-TW" altLang="en-US" sz="2000" dirty="0">
              <a:solidFill>
                <a:schemeClr val="bg1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589857" name="AutoShape 33">
            <a:extLst>
              <a:ext uri="{FF2B5EF4-FFF2-40B4-BE49-F238E27FC236}">
                <a16:creationId xmlns:a16="http://schemas.microsoft.com/office/drawing/2014/main" id="{B0CD2BEA-D84C-66DA-7DE2-D027576A3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1752600"/>
            <a:ext cx="1524000" cy="457200"/>
          </a:xfrm>
          <a:prstGeom prst="wedgeRectCallout">
            <a:avLst>
              <a:gd name="adj1" fmla="val -70000"/>
              <a:gd name="adj2" fmla="val -21181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Aft>
                <a:spcPct val="10000"/>
              </a:spcAft>
            </a:pPr>
            <a:r>
              <a:rPr kumimoji="1" lang="zh-TW" altLang="en-US" sz="24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审问保罗</a:t>
            </a:r>
          </a:p>
        </p:txBody>
      </p:sp>
      <p:sp>
        <p:nvSpPr>
          <p:cNvPr id="589858" name="AutoShape 34">
            <a:extLst>
              <a:ext uri="{FF2B5EF4-FFF2-40B4-BE49-F238E27FC236}">
                <a16:creationId xmlns:a16="http://schemas.microsoft.com/office/drawing/2014/main" id="{EA0A3A90-5347-56B8-8312-7C8ED3925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4076700"/>
            <a:ext cx="1524000" cy="609600"/>
          </a:xfrm>
          <a:prstGeom prst="wedgeRectCallout">
            <a:avLst>
              <a:gd name="adj1" fmla="val -70944"/>
              <a:gd name="adj2" fmla="val -82504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Aft>
                <a:spcPct val="10000"/>
              </a:spcAft>
            </a:pPr>
            <a:r>
              <a:rPr kumimoji="1" lang="zh-TW" altLang="en-US" sz="24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嫁腓力斯</a:t>
            </a:r>
          </a:p>
        </p:txBody>
      </p:sp>
      <p:sp>
        <p:nvSpPr>
          <p:cNvPr id="589859" name="AutoShape 35">
            <a:extLst>
              <a:ext uri="{FF2B5EF4-FFF2-40B4-BE49-F238E27FC236}">
                <a16:creationId xmlns:a16="http://schemas.microsoft.com/office/drawing/2014/main" id="{5E59D7FF-6278-CCEF-2B2B-D7B49D9FD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2428876"/>
            <a:ext cx="1524000" cy="1228725"/>
          </a:xfrm>
          <a:prstGeom prst="wedgeRectCallout">
            <a:avLst>
              <a:gd name="adj1" fmla="val -63333"/>
              <a:gd name="adj2" fmla="val -3236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Aft>
                <a:spcPct val="10000"/>
              </a:spcAft>
            </a:pPr>
            <a:r>
              <a:rPr kumimoji="1" lang="zh-CN" altLang="en-US" sz="24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后来作</a:t>
            </a:r>
          </a:p>
          <a:p>
            <a:pPr algn="ctr">
              <a:spcAft>
                <a:spcPct val="10000"/>
              </a:spcAft>
            </a:pPr>
            <a:r>
              <a:rPr kumimoji="1" lang="zh-CN" altLang="en-US" sz="24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提多太子</a:t>
            </a:r>
          </a:p>
          <a:p>
            <a:pPr algn="ctr">
              <a:spcAft>
                <a:spcPct val="10000"/>
              </a:spcAft>
            </a:pPr>
            <a:r>
              <a:rPr kumimoji="1" lang="zh-CN" altLang="en-US" sz="24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的情妇</a:t>
            </a:r>
            <a:endParaRPr kumimoji="1" lang="zh-TW" altLang="en-US" sz="2400" dirty="0">
              <a:solidFill>
                <a:schemeClr val="bg1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589860" name="Rectangle 36">
            <a:extLst>
              <a:ext uri="{FF2B5EF4-FFF2-40B4-BE49-F238E27FC236}">
                <a16:creationId xmlns:a16="http://schemas.microsoft.com/office/drawing/2014/main" id="{14C2A99C-2E59-12DF-3B28-139921727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209800"/>
            <a:ext cx="1295400" cy="457200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zh-TW" altLang="en-US" sz="280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第一代</a:t>
            </a:r>
          </a:p>
        </p:txBody>
      </p:sp>
      <p:sp>
        <p:nvSpPr>
          <p:cNvPr id="589861" name="Rectangle 37">
            <a:extLst>
              <a:ext uri="{FF2B5EF4-FFF2-40B4-BE49-F238E27FC236}">
                <a16:creationId xmlns:a16="http://schemas.microsoft.com/office/drawing/2014/main" id="{4CA3FD9B-A820-A835-3239-6F5FB7BAF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28600"/>
            <a:ext cx="1295400" cy="457200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zh-TW" altLang="en-US" sz="280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第二代</a:t>
            </a:r>
          </a:p>
        </p:txBody>
      </p:sp>
      <p:sp>
        <p:nvSpPr>
          <p:cNvPr id="589862" name="Rectangle 38">
            <a:extLst>
              <a:ext uri="{FF2B5EF4-FFF2-40B4-BE49-F238E27FC236}">
                <a16:creationId xmlns:a16="http://schemas.microsoft.com/office/drawing/2014/main" id="{28373D61-117A-0DA9-262D-888A06F0D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990600"/>
            <a:ext cx="1295400" cy="457200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zh-TW" altLang="en-US" sz="280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第三代</a:t>
            </a:r>
          </a:p>
        </p:txBody>
      </p:sp>
      <p:sp>
        <p:nvSpPr>
          <p:cNvPr id="589863" name="Rectangle 39">
            <a:extLst>
              <a:ext uri="{FF2B5EF4-FFF2-40B4-BE49-F238E27FC236}">
                <a16:creationId xmlns:a16="http://schemas.microsoft.com/office/drawing/2014/main" id="{004AB8D6-A6BD-B292-8B67-9892A6B09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990600"/>
            <a:ext cx="1295400" cy="457200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zh-TW" altLang="en-US" sz="280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第四代</a:t>
            </a:r>
          </a:p>
        </p:txBody>
      </p:sp>
      <p:sp>
        <p:nvSpPr>
          <p:cNvPr id="589864" name="AutoShape 40">
            <a:extLst>
              <a:ext uri="{FF2B5EF4-FFF2-40B4-BE49-F238E27FC236}">
                <a16:creationId xmlns:a16="http://schemas.microsoft.com/office/drawing/2014/main" id="{071D4FA0-9E8C-6B45-FA3F-7D2A5DA4A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04800"/>
            <a:ext cx="1295400" cy="1219200"/>
          </a:xfrm>
          <a:prstGeom prst="plaque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10000"/>
              </a:spcAft>
            </a:pPr>
            <a:r>
              <a:rPr lang="zh-TW" altLang="en-US" sz="320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希律</a:t>
            </a:r>
          </a:p>
          <a:p>
            <a:pPr algn="ctr">
              <a:spcAft>
                <a:spcPct val="10000"/>
              </a:spcAft>
            </a:pPr>
            <a:r>
              <a:rPr lang="zh-TW" altLang="en-US" sz="320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王朝</a:t>
            </a:r>
          </a:p>
        </p:txBody>
      </p:sp>
      <p:sp>
        <p:nvSpPr>
          <p:cNvPr id="589865" name="Line 41">
            <a:extLst>
              <a:ext uri="{FF2B5EF4-FFF2-40B4-BE49-F238E27FC236}">
                <a16:creationId xmlns:a16="http://schemas.microsoft.com/office/drawing/2014/main" id="{28F9E858-A01D-625A-47FC-ADDD42378F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838200"/>
            <a:ext cx="12954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9866" name="Line 42">
            <a:extLst>
              <a:ext uri="{FF2B5EF4-FFF2-40B4-BE49-F238E27FC236}">
                <a16:creationId xmlns:a16="http://schemas.microsoft.com/office/drawing/2014/main" id="{077398DF-CD17-E0F3-65A1-97660B3DDA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0" y="838200"/>
            <a:ext cx="12954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9867" name="Line 43">
            <a:extLst>
              <a:ext uri="{FF2B5EF4-FFF2-40B4-BE49-F238E27FC236}">
                <a16:creationId xmlns:a16="http://schemas.microsoft.com/office/drawing/2014/main" id="{A7807FA2-F057-E593-237E-2C287A79919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1676400"/>
            <a:ext cx="12954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9868" name="Line 44">
            <a:extLst>
              <a:ext uri="{FF2B5EF4-FFF2-40B4-BE49-F238E27FC236}">
                <a16:creationId xmlns:a16="http://schemas.microsoft.com/office/drawing/2014/main" id="{115840C1-9C19-0893-1566-70AA748F98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0" y="1676400"/>
            <a:ext cx="12954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9869" name="Line 45">
            <a:extLst>
              <a:ext uri="{FF2B5EF4-FFF2-40B4-BE49-F238E27FC236}">
                <a16:creationId xmlns:a16="http://schemas.microsoft.com/office/drawing/2014/main" id="{CE6125FD-E4C3-9DA1-3085-B8B47779F4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2514600"/>
            <a:ext cx="12954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9870" name="Line 46">
            <a:extLst>
              <a:ext uri="{FF2B5EF4-FFF2-40B4-BE49-F238E27FC236}">
                <a16:creationId xmlns:a16="http://schemas.microsoft.com/office/drawing/2014/main" id="{8CB40959-A2DE-28E8-F0F9-F7A5D69647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0" y="2514600"/>
            <a:ext cx="12954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9871" name="AutoShape 47">
            <a:extLst>
              <a:ext uri="{FF2B5EF4-FFF2-40B4-BE49-F238E27FC236}">
                <a16:creationId xmlns:a16="http://schemas.microsoft.com/office/drawing/2014/main" id="{0C852C5A-734E-2F49-92E7-81449D4AA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0759" y="5257800"/>
            <a:ext cx="1767682" cy="1295400"/>
          </a:xfrm>
          <a:prstGeom prst="wedgeRectCallout">
            <a:avLst>
              <a:gd name="adj1" fmla="val 79444"/>
              <a:gd name="adj2" fmla="val -29335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Aft>
                <a:spcPct val="10000"/>
              </a:spcAft>
            </a:pPr>
            <a:r>
              <a:rPr kumimoji="1" lang="zh-CN" altLang="en-US" sz="24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囚禁和杀害</a:t>
            </a:r>
          </a:p>
          <a:p>
            <a:pPr algn="ctr">
              <a:spcAft>
                <a:spcPct val="10000"/>
              </a:spcAft>
            </a:pPr>
            <a:r>
              <a:rPr kumimoji="1" lang="zh-CN" altLang="en-US" sz="24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施洗约翰</a:t>
            </a:r>
          </a:p>
          <a:p>
            <a:pPr algn="ctr">
              <a:spcAft>
                <a:spcPct val="10000"/>
              </a:spcAft>
            </a:pPr>
            <a:r>
              <a:rPr kumimoji="1" lang="zh-CN" altLang="en-US" sz="24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戏弄耶稣</a:t>
            </a:r>
            <a:endParaRPr kumimoji="1" lang="zh-TW" altLang="en-US" sz="2400" dirty="0">
              <a:solidFill>
                <a:schemeClr val="bg1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589872" name="Rectangle 48">
            <a:extLst>
              <a:ext uri="{FF2B5EF4-FFF2-40B4-BE49-F238E27FC236}">
                <a16:creationId xmlns:a16="http://schemas.microsoft.com/office/drawing/2014/main" id="{A147D865-3105-48CF-62A6-973DCD804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1587501"/>
            <a:ext cx="1295400" cy="171449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175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9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9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9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58" grpId="0" animBg="1"/>
      <p:bldP spid="58987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04A42A67-7386-4EAE-BBDD-4ACCCA3A0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11887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tabLst>
                <a:tab pos="685800" algn="l"/>
              </a:tabLst>
            </a:pPr>
            <a:r>
              <a:rPr lang="zh-CN" alt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二</a:t>
            </a:r>
            <a:r>
              <a:rPr 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b="1" u="sng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亚基帕</a:t>
            </a:r>
            <a:r>
              <a:rPr lang="zh-CN" alt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王的参与</a:t>
            </a:r>
            <a:r>
              <a:rPr lang="zh-CN" altLang="en-US" sz="4000" b="1" kern="1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sz="4000" kern="1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(v.25:13-27)</a:t>
            </a:r>
            <a:endParaRPr lang="en-US" sz="4000" kern="1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208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非斯都求助于亚基帕王</a:t>
            </a:r>
            <a:endParaRPr lang="en-US" altLang="zh-CN" sz="40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208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1.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腓力斯留下来一个犯人保罗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208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祭司长告他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我发现他们在信仰上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有分歧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3208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并不涉及罗马的法律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208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为他们自己敬鬼神的事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又为一个人名叫耶稣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208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是已经死了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保罗却说他是活着的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(v.19)</a:t>
            </a: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614B6577-ADF2-4F42-8911-87826AFD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063" y="6496053"/>
            <a:ext cx="14478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tabLst>
                <a:tab pos="3657600" algn="l"/>
                <a:tab pos="5486400" algn="l"/>
              </a:tabLst>
              <a:defRPr/>
            </a:pPr>
            <a:endParaRPr lang="en-US" sz="39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481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04A42A67-7386-4EAE-BBDD-4ACCCA3A0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11887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tabLst>
                <a:tab pos="685800" algn="l"/>
              </a:tabLst>
            </a:pPr>
            <a:r>
              <a:rPr lang="zh-CN" alt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二</a:t>
            </a:r>
            <a:r>
              <a:rPr 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b="1" u="sng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亚基帕</a:t>
            </a:r>
            <a:r>
              <a:rPr lang="zh-CN" alt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王的参与</a:t>
            </a:r>
            <a:r>
              <a:rPr lang="zh-CN" altLang="en-US" sz="4000" b="1" kern="1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sz="4000" kern="1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(v.25:13-27)</a:t>
            </a:r>
            <a:endParaRPr lang="en-US" sz="4000" kern="1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208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非斯都求助于亚基帕王</a:t>
            </a:r>
            <a:endParaRPr lang="en-US" altLang="zh-CN" sz="40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208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1.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腓力斯留下来一个犯人保罗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208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2.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我对犹太人的事不清楚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208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要保罗到耶路撒冷去受审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他坚持上告凯撒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endParaRPr lang="zh-CN" altLang="en-US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20800" algn="l"/>
                <a:tab pos="2057400" algn="l"/>
                <a:tab pos="2514600" algn="l"/>
                <a:tab pos="8797925" algn="r"/>
              </a:tabLst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我只好准备解他去罗马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(v.20-21)</a:t>
            </a: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614B6577-ADF2-4F42-8911-87826AFD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063" y="6496053"/>
            <a:ext cx="14478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tabLst>
                <a:tab pos="3657600" algn="l"/>
                <a:tab pos="5486400" algn="l"/>
              </a:tabLst>
              <a:defRPr/>
            </a:pPr>
            <a:endParaRPr lang="en-US" sz="39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973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04A42A67-7386-4EAE-BBDD-4ACCCA3A0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11887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tabLst>
                <a:tab pos="685800" algn="l"/>
              </a:tabLst>
            </a:pPr>
            <a:r>
              <a:rPr lang="zh-CN" alt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二</a:t>
            </a:r>
            <a:r>
              <a:rPr 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b="1" u="sng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亚基帕</a:t>
            </a:r>
            <a:r>
              <a:rPr lang="zh-CN" alt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王的参与</a:t>
            </a:r>
            <a:r>
              <a:rPr lang="zh-CN" altLang="en-US" sz="4000" b="1" kern="1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sz="4000" kern="1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(v.25:13-27)</a:t>
            </a:r>
            <a:endParaRPr lang="en-US" sz="4000" kern="1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208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非斯都求助于亚基帕王</a:t>
            </a:r>
            <a:endParaRPr lang="en-US" altLang="zh-CN" sz="40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208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亚基帕王想见保罗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20800" algn="l"/>
                <a:tab pos="2057400" algn="l"/>
                <a:tab pos="2514600" algn="l"/>
                <a:tab pos="8797925" algn="r"/>
              </a:tabLst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1.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非斯都的开场白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(v.22-25)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208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这就是保罗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犹太人想置于死地的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3208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但我查明他没有犯该死的罪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208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2.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他要上告皇帝 </a:t>
            </a:r>
            <a:r>
              <a:rPr lang="en-US" altLang="zh-CN" sz="4000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(v.26-27)</a:t>
            </a:r>
            <a:endParaRPr lang="en-US" altLang="zh-CN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208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“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我没有确实的事可以奏明主上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208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请为我找出押他到皇上的理由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208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我不</a:t>
            </a:r>
            <a:r>
              <a:rPr lang="zh-CN" altLang="en-US" sz="4000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能解他去罗马而无控诉状</a:t>
            </a:r>
            <a:r>
              <a:rPr lang="en-US" altLang="zh-CN" sz="4000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614B6577-ADF2-4F42-8911-87826AFD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063" y="6496053"/>
            <a:ext cx="14478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tabLst>
                <a:tab pos="3657600" algn="l"/>
                <a:tab pos="5486400" algn="l"/>
              </a:tabLst>
              <a:defRPr/>
            </a:pPr>
            <a:endParaRPr lang="en-US" sz="39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357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04A42A67-7386-4EAE-BBDD-4ACCCA3A0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11887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tabLst>
                <a:tab pos="685800" algn="l"/>
              </a:tabLst>
            </a:pPr>
            <a:r>
              <a:rPr lang="zh-CN" alt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三</a:t>
            </a:r>
            <a:r>
              <a:rPr 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罗马官员布道会 </a:t>
            </a:r>
            <a:r>
              <a:rPr lang="en-US" sz="4000" kern="1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(v.26:1-32)</a:t>
            </a:r>
            <a:endParaRPr lang="en-US" sz="4000" kern="1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保罗的开场白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(v.26:1-3)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“…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 </a:t>
            </a:r>
            <a:r>
              <a:rPr lang="en-US" altLang="zh-CN" sz="32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zh-CN" altLang="en-US" sz="32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亚基帕王</a:t>
            </a:r>
            <a:r>
              <a:rPr lang="en-US" altLang="zh-CN" sz="32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熟悉犹太人的规矩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zh-CN" altLang="en-US" sz="32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习俗</a:t>
            </a:r>
            <a:r>
              <a:rPr lang="en-US" altLang="zh-CN" sz="32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和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辩论</a:t>
            </a:r>
            <a:r>
              <a:rPr lang="en-US" altLang="zh-CN" sz="32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zh-CN" altLang="en-US" sz="32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争议</a:t>
            </a:r>
            <a:r>
              <a:rPr lang="en-US" altLang="zh-CN" sz="32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所以求你耐心听我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”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(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希律家族从大希律王之前就已归犹太教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614B6577-ADF2-4F42-8911-87826AFD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063" y="6496053"/>
            <a:ext cx="14478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tabLst>
                <a:tab pos="3657600" algn="l"/>
                <a:tab pos="5486400" algn="l"/>
              </a:tabLst>
              <a:defRPr/>
            </a:pPr>
            <a:endParaRPr lang="en-US" sz="39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6598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04A42A67-7386-4EAE-BBDD-4ACCCA3A0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11887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tabLst>
                <a:tab pos="685800" algn="l"/>
              </a:tabLst>
            </a:pPr>
            <a:r>
              <a:rPr lang="zh-CN" alt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三</a:t>
            </a:r>
            <a:r>
              <a:rPr 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罗马官员布道会 </a:t>
            </a:r>
            <a:r>
              <a:rPr lang="en-US" sz="4000" kern="1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(v.26:1-32)</a:t>
            </a:r>
            <a:endParaRPr lang="en-US" sz="4000" kern="1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我原是你所熟悉的法利赛人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1.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我是法利赛人世家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(v.26:4-8)</a:t>
            </a:r>
            <a:endParaRPr lang="zh-CN" altLang="en-US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犹太人都知道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我从起初是按着我们教中最</a:t>
            </a:r>
            <a:endParaRPr lang="en-US" altLang="zh-CN" sz="40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严紧的教门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作了法利赛人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受审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是因为指</a:t>
            </a:r>
            <a:endParaRPr lang="en-US" altLang="zh-CN" sz="40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望神向我们祖宗所应许的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…”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“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王阿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我被犹太人控告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就是因这指望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神叫死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人复活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你们为什么看作不可信的呢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 </a:t>
            </a: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614B6577-ADF2-4F42-8911-87826AFD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063" y="6496053"/>
            <a:ext cx="14478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tabLst>
                <a:tab pos="3657600" algn="l"/>
                <a:tab pos="5486400" algn="l"/>
              </a:tabLst>
              <a:defRPr/>
            </a:pPr>
            <a:endParaRPr lang="en-US" sz="39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436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04A42A67-7386-4EAE-BBDD-4ACCCA3A0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11887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tabLst>
                <a:tab pos="685800" algn="l"/>
              </a:tabLst>
            </a:pPr>
            <a:r>
              <a:rPr lang="zh-CN" alt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三</a:t>
            </a:r>
            <a:r>
              <a:rPr 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罗马官员布道会 </a:t>
            </a:r>
            <a:r>
              <a:rPr lang="en-US" sz="4000" kern="1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(v.26:1-32)</a:t>
            </a:r>
            <a:endParaRPr lang="en-US" sz="4000" kern="1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我原是你所熟悉的法利赛人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1.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我是法利赛人世家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(v.26:4-8)</a:t>
            </a:r>
            <a:endParaRPr lang="zh-CN" altLang="en-US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2.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我曾逼迫信耶稣的人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(v.26:9-11)</a:t>
            </a:r>
            <a:endParaRPr lang="zh-CN" altLang="en-US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我在耶路撒冷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从祭司长得了权柄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把许多</a:t>
            </a:r>
            <a:endParaRPr lang="en-US" altLang="zh-CN" sz="40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圣徒囚在监里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他们被杀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我也出名定案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屡次用刑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强逼他们说亵渎的话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又分外恼恨</a:t>
            </a:r>
            <a:endParaRPr lang="en-US" altLang="zh-CN" sz="40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他们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甚至追逼他们直到外邦的城邑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</a:t>
            </a: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614B6577-ADF2-4F42-8911-87826AFD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063" y="6496053"/>
            <a:ext cx="14478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tabLst>
                <a:tab pos="3657600" algn="l"/>
                <a:tab pos="5486400" algn="l"/>
              </a:tabLst>
              <a:defRPr/>
            </a:pPr>
            <a:endParaRPr lang="en-US" sz="39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715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04A42A67-7386-4EAE-BBDD-4ACCCA3A0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2"/>
            <a:ext cx="11887200" cy="670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10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保罗说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我站在该撒的堂前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这就是我应当受审的地方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我向犹太人并没有行过什么不义的事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这也是你明明知道的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11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我若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犯了什么该死的罪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就是死我也不辞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他们所告我的事若都不实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就没有人可以把我交给他们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我要上告于该撒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12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非斯都和议会商量了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可以往该撒那里去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13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过了些日子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亚基帕王和百尼基氏来到该撒利亚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...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14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非斯都将保罗的事告诉王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这里有一个人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是腓力斯留在监里的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15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我在耶路撒冷的时候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祭司长和犹太的长老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求我定他的罪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16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被告还没有和原告对质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分诉所告他的事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就先定他的罪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这不是罗马人的条例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endParaRPr lang="en-US" altLang="zh-CN" sz="4000" i="1" spc="-5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614B6577-ADF2-4F42-8911-87826AFD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063" y="6496053"/>
            <a:ext cx="14478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tabLst>
                <a:tab pos="3657600" algn="l"/>
                <a:tab pos="5486400" algn="l"/>
              </a:tabLst>
              <a:defRPr/>
            </a:pPr>
            <a:endParaRPr lang="en-US" sz="39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2585513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04A42A67-7386-4EAE-BBDD-4ACCCA3A0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12039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tabLst>
                <a:tab pos="685800" algn="l"/>
              </a:tabLst>
            </a:pPr>
            <a:r>
              <a:rPr lang="zh-CN" alt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三</a:t>
            </a:r>
            <a:r>
              <a:rPr 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罗马官员布道会 </a:t>
            </a:r>
            <a:r>
              <a:rPr lang="en-US" sz="4000" kern="1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(v.26:1-32)</a:t>
            </a:r>
            <a:endParaRPr lang="en-US" sz="4000" kern="1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我原是你所熟悉的法利赛人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但我遇见了耶稣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1.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请听我亲身的经历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(v.26:12-18)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不是我的神学理论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“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我领了祭司长的权柄和命令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往大马色去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我在路上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晌午的时候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看见从天发光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比日头</a:t>
            </a:r>
            <a:endParaRPr lang="en-US" altLang="zh-CN" sz="40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还亮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四面照着我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并与我同行的人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我们都仆</a:t>
            </a:r>
            <a:endParaRPr lang="en-US" altLang="zh-CN" sz="40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倒在地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我就听见有声音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用希伯来话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向我说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,…</a:t>
            </a: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614B6577-ADF2-4F42-8911-87826AFD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063" y="6496053"/>
            <a:ext cx="14478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tabLst>
                <a:tab pos="3657600" algn="l"/>
                <a:tab pos="5486400" algn="l"/>
              </a:tabLst>
              <a:defRPr/>
            </a:pPr>
            <a:endParaRPr lang="en-US" sz="39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247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04A42A67-7386-4EAE-BBDD-4ACCCA3A0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12039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tabLst>
                <a:tab pos="685800" algn="l"/>
              </a:tabLst>
            </a:pPr>
            <a:r>
              <a:rPr lang="zh-CN" alt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三</a:t>
            </a:r>
            <a:r>
              <a:rPr 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罗马官员布道会 </a:t>
            </a:r>
            <a:r>
              <a:rPr lang="en-US" sz="4000" kern="1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(v.26:1-32)</a:t>
            </a:r>
            <a:endParaRPr lang="en-US" sz="4000" kern="1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我原是你所熟悉的法利赛人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但我遇见了耶稣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1.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请听我亲身的经历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(v.26:12-18)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不是我的神学理论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“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为什么逼迫我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你用脚踢刺是难的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“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主阿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你是谁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?”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主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“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我就是你所逼迫的</a:t>
            </a:r>
            <a:endParaRPr lang="en-US" altLang="zh-CN" sz="40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耶稣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… 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我特意向你显现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要派你作执事作见证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将你所看见的事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和我将要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指示你的事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证明出</a:t>
            </a:r>
            <a:endParaRPr lang="en-US" altLang="zh-CN" sz="40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来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</a:t>
            </a:r>
            <a:endParaRPr lang="en-US" altLang="zh-CN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614B6577-ADF2-4F42-8911-87826AFD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063" y="6496053"/>
            <a:ext cx="14478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tabLst>
                <a:tab pos="3657600" algn="l"/>
                <a:tab pos="5486400" algn="l"/>
              </a:tabLst>
              <a:defRPr/>
            </a:pPr>
            <a:endParaRPr lang="en-US" sz="39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230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04A42A67-7386-4EAE-BBDD-4ACCCA3A0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12039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tabLst>
                <a:tab pos="685800" algn="l"/>
              </a:tabLst>
            </a:pPr>
            <a:r>
              <a:rPr lang="zh-CN" alt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三</a:t>
            </a:r>
            <a:r>
              <a:rPr 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罗马官员布道会 </a:t>
            </a:r>
            <a:r>
              <a:rPr lang="en-US" sz="4000" kern="1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(v.26:1-32)</a:t>
            </a:r>
            <a:endParaRPr lang="en-US" sz="4000" kern="1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我原是你所熟悉的法利赛人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但我遇见了耶稣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1.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请听我亲身的经历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(v.26:12-18)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不是我的神学理论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“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我也要救你脱离百姓和外邦人的手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我差你到</a:t>
            </a:r>
            <a:endParaRPr lang="en-US" altLang="zh-CN" sz="40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他们那里去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要叫他们的眼睛得开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从黑暗中归</a:t>
            </a:r>
            <a:endParaRPr lang="en-US" altLang="zh-CN" sz="40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向光明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从撒但权下归向神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又因信我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得蒙赦罪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和一切成圣的人同得基业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en-US" altLang="zh-CN" sz="4000" i="1" spc="-5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这是最详细的一次描述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614B6577-ADF2-4F42-8911-87826AFD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063" y="6496053"/>
            <a:ext cx="14478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tabLst>
                <a:tab pos="3657600" algn="l"/>
                <a:tab pos="5486400" algn="l"/>
              </a:tabLst>
              <a:defRPr/>
            </a:pPr>
            <a:endParaRPr lang="en-US" sz="39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3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04A42A67-7386-4EAE-BBDD-4ACCCA3A0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12039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tabLst>
                <a:tab pos="685800" algn="l"/>
              </a:tabLst>
            </a:pPr>
            <a:r>
              <a:rPr lang="zh-CN" alt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三</a:t>
            </a:r>
            <a:r>
              <a:rPr 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罗马官员布道会 </a:t>
            </a:r>
            <a:r>
              <a:rPr lang="en-US" sz="4000" kern="1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(v.26:1-32)</a:t>
            </a:r>
            <a:endParaRPr lang="en-US" sz="4000" kern="1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我原是你所熟悉的法利赛人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但我遇见了耶稣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1.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请听我亲身的经历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(v.26:12-18)	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	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2.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我必须遵守我的呼召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(v.26:19-20)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“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亚基帕王阿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没有违背那从天上来的异象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先在大马色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后在耶路撒冷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和犹太全地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以及外邦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劝勉他们应当悔改归向神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行事与悔改的心相称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</a:t>
            </a:r>
            <a:endParaRPr lang="en-US" altLang="zh-CN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endParaRPr lang="en-US" altLang="zh-CN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614B6577-ADF2-4F42-8911-87826AFD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063" y="6496053"/>
            <a:ext cx="14478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tabLst>
                <a:tab pos="3657600" algn="l"/>
                <a:tab pos="5486400" algn="l"/>
              </a:tabLst>
              <a:defRPr/>
            </a:pPr>
            <a:endParaRPr lang="en-US" sz="39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941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04A42A67-7386-4EAE-BBDD-4ACCCA3A0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12039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tabLst>
                <a:tab pos="685800" algn="l"/>
              </a:tabLst>
            </a:pPr>
            <a:r>
              <a:rPr lang="zh-CN" alt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三</a:t>
            </a:r>
            <a:r>
              <a:rPr 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罗马官员布道会 </a:t>
            </a:r>
            <a:r>
              <a:rPr lang="en-US" sz="4000" kern="1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(v.26:1-32)</a:t>
            </a:r>
            <a:endParaRPr lang="en-US" sz="4000" kern="1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我原是你所熟悉的法利赛人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但我遇见了耶稣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1.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请听我亲身的经历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(v.26:12-18)	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	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2.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我必须遵守我的呼召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(v.26:19-20)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3.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我为宣扬真理受逼迫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(v.26:21-23)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因此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犹太人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想要杀我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然而我蒙神的帮助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直到今日还站得住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对着尊贵卑贱老幼作见证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所讲的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 </a:t>
            </a:r>
            <a:r>
              <a:rPr lang="zh-CN" altLang="en-US" sz="4000" i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众先知和摩西所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i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说</a:t>
            </a:r>
            <a:r>
              <a:rPr lang="en-US" altLang="zh-CN" sz="4000" i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将来必成的事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就是基督必须受害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并且因从死里复活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要首先</a:t>
            </a:r>
            <a:endParaRPr lang="en-US" altLang="zh-CN" sz="40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把光明的道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传给百姓和外邦人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endParaRPr lang="en-US" altLang="zh-CN" sz="40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endParaRPr lang="en-US" altLang="zh-CN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614B6577-ADF2-4F42-8911-87826AFD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063" y="6496053"/>
            <a:ext cx="14478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tabLst>
                <a:tab pos="3657600" algn="l"/>
                <a:tab pos="5486400" algn="l"/>
              </a:tabLst>
              <a:defRPr/>
            </a:pPr>
            <a:endParaRPr lang="en-US" sz="39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657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04A42A67-7386-4EAE-BBDD-4ACCCA3A0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12039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tabLst>
                <a:tab pos="685800" algn="l"/>
              </a:tabLst>
            </a:pPr>
            <a:r>
              <a:rPr lang="zh-CN" alt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三</a:t>
            </a:r>
            <a:r>
              <a:rPr 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罗马官员布道会 </a:t>
            </a:r>
            <a:r>
              <a:rPr lang="en-US" sz="4000" kern="1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(v.26:1-32)</a:t>
            </a:r>
            <a:endParaRPr lang="en-US" sz="4000" kern="1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我原是你所熟悉的法利赛人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但我遇见了耶稣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C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亚基帕王与保罗的对话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王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 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保罗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你癫狂了吧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!”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(v.24)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保罗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 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亚基帕王阿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你信先知么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(v.27)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王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 </a:t>
            </a:r>
            <a:r>
              <a:rPr lang="en-US" altLang="zh-CN" sz="4000" i="1" spc="-1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</a:t>
            </a:r>
            <a:r>
              <a:rPr lang="zh-CN" altLang="en-US" sz="4000" i="1" spc="-1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想少微一劝</a:t>
            </a:r>
            <a:r>
              <a:rPr lang="en-US" altLang="zh-CN" sz="4000" i="1" spc="-1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spc="-1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便叫我作基督徒阿</a:t>
            </a:r>
            <a:r>
              <a:rPr lang="en-US" altLang="zh-CN" sz="4000" i="1" spc="-1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!”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(v.28)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(almost persuaded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差一点就被你说动而成为基督徒了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</a:t>
            </a:r>
            <a:endParaRPr lang="en-US" altLang="zh-CN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614B6577-ADF2-4F42-8911-87826AFD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063" y="6496053"/>
            <a:ext cx="14478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tabLst>
                <a:tab pos="3657600" algn="l"/>
                <a:tab pos="5486400" algn="l"/>
              </a:tabLst>
              <a:defRPr/>
            </a:pPr>
            <a:endParaRPr lang="en-US" sz="39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063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04A42A67-7386-4EAE-BBDD-4ACCCA3A0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12039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tabLst>
                <a:tab pos="685800" algn="l"/>
              </a:tabLst>
            </a:pPr>
            <a:r>
              <a:rPr lang="zh-CN" alt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三</a:t>
            </a:r>
            <a:r>
              <a:rPr 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罗马官员布道会 </a:t>
            </a:r>
            <a:r>
              <a:rPr lang="en-US" sz="4000" kern="1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(v.26:1-32)</a:t>
            </a:r>
            <a:endParaRPr lang="en-US" sz="4000" kern="1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我原是你所熟悉的法利赛人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但我遇见了耶稣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C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亚基帕王与保罗的对话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王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 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保罗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你癫狂了吧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!”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(v.24)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保罗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 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亚基帕王阿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你信先知么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(v.27)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王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 </a:t>
            </a:r>
            <a:r>
              <a:rPr lang="en-US" altLang="zh-CN" sz="4000" i="1" spc="-1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</a:t>
            </a:r>
            <a:r>
              <a:rPr lang="zh-CN" altLang="en-US" sz="4000" i="1" spc="-1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想少微一劝</a:t>
            </a:r>
            <a:r>
              <a:rPr lang="en-US" altLang="zh-CN" sz="4000" i="1" spc="-1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spc="-1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便叫我作基督徒阿</a:t>
            </a:r>
            <a:r>
              <a:rPr lang="en-US" altLang="zh-CN" sz="4000" i="1" spc="-1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!”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(v.28)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保罗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 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少劝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多劝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我向神所求的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不但你一个人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就是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一切听我的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都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要像我一样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zh-CN" altLang="en-US" sz="32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除了</a:t>
            </a:r>
            <a:r>
              <a:rPr lang="en-US" altLang="zh-CN" sz="32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这些锁链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(v.29)</a:t>
            </a: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614B6577-ADF2-4F42-8911-87826AFD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063" y="6496053"/>
            <a:ext cx="14478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tabLst>
                <a:tab pos="3657600" algn="l"/>
                <a:tab pos="5486400" algn="l"/>
              </a:tabLst>
              <a:defRPr/>
            </a:pPr>
            <a:endParaRPr lang="en-US" sz="39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531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04A42A67-7386-4EAE-BBDD-4ACCCA3A0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12039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tabLst>
                <a:tab pos="685800" algn="l"/>
              </a:tabLst>
            </a:pPr>
            <a:r>
              <a:rPr lang="zh-CN" alt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三</a:t>
            </a:r>
            <a:r>
              <a:rPr 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b="1" kern="1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罗马官员布道会 </a:t>
            </a:r>
            <a:r>
              <a:rPr lang="en-US" sz="4000" kern="1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(v.26:1-32)</a:t>
            </a:r>
            <a:endParaRPr lang="en-US" sz="4000" kern="1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我原是你所熟悉的法利赛人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但我遇见了耶稣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C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亚基帕王与保罗的对话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D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众官员的结论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于是王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和巡抚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并百尼基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与同坐的人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都起来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退到里面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彼此谈论说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这人并没有犯什么该死该</a:t>
            </a:r>
            <a:endParaRPr lang="en-US" altLang="zh-CN" sz="40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绑的罪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亚基帕又对非斯都说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这人</a:t>
            </a:r>
            <a:r>
              <a:rPr lang="zh-CN" altLang="en-US" sz="4000" b="1" i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若没有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上告于</a:t>
            </a:r>
            <a:endParaRPr lang="en-US" altLang="zh-CN" sz="40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371600" algn="l"/>
                <a:tab pos="18923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该撒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就可以释放了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(v.30-32)</a:t>
            </a: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614B6577-ADF2-4F42-8911-87826AFD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063" y="6496053"/>
            <a:ext cx="14478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tabLst>
                <a:tab pos="3657600" algn="l"/>
                <a:tab pos="5486400" algn="l"/>
              </a:tabLst>
              <a:defRPr/>
            </a:pPr>
            <a:endParaRPr lang="en-US" sz="39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997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04A42A67-7386-4EAE-BBDD-4ACCCA3A0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11887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zh-CN" altLang="en-US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结语</a:t>
            </a:r>
            <a:endParaRPr lang="zh-CN" altLang="en-US" sz="40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1.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保罗见证了神的信实</a:t>
            </a:r>
            <a:endParaRPr lang="en-US" altLang="zh-CN" sz="40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神在大马色路上对保罗的呼召并沿途的引导都逐</a:t>
            </a:r>
            <a:endParaRPr lang="en-US" altLang="zh-CN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步的实现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使保罗更加放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胆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勇往直前的传讲福音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主对亚拿尼亚说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“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你只管去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他是我所拣选的器皿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要在</a:t>
            </a:r>
            <a:r>
              <a:rPr lang="zh-CN" altLang="en-US" sz="4000" i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外邦人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和</a:t>
            </a:r>
            <a:endParaRPr lang="en-US" altLang="zh-CN" sz="40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i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君王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并</a:t>
            </a:r>
            <a:r>
              <a:rPr lang="zh-CN" altLang="en-US" sz="4000" i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以色列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人面前宣扬我的名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(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徒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9:15)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endParaRPr lang="en-US" altLang="zh-CN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614B6577-ADF2-4F42-8911-87826AFD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063" y="6496053"/>
            <a:ext cx="14478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tabLst>
                <a:tab pos="3657600" algn="l"/>
                <a:tab pos="5486400" algn="l"/>
              </a:tabLst>
              <a:defRPr/>
            </a:pPr>
            <a:endParaRPr lang="en-US" sz="39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7075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04A42A67-7386-4EAE-BBDD-4ACCCA3A0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11887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zh-CN" altLang="en-US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结语</a:t>
            </a:r>
            <a:endParaRPr lang="zh-CN" altLang="en-US" sz="40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1.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保罗见证了神的信实</a:t>
            </a:r>
            <a:endParaRPr lang="en-US" altLang="zh-CN" sz="40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2.	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保罗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没有错过传福音与见证主的机会</a:t>
            </a:r>
            <a:endParaRPr lang="en-US" altLang="zh-CN" sz="40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这机会随处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随时都有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情况愈难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影响愈大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	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“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但你们要谨慎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因为人要把你们交给公会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并且你</a:t>
            </a:r>
            <a:endParaRPr lang="en-US" altLang="zh-CN" sz="40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们在会堂里要受鞭打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又为我的缘故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站在诸侯与</a:t>
            </a:r>
            <a:endParaRPr lang="en-US" altLang="zh-CN" sz="40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君王面前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对们作见证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可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13:9)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你愿为福音付上多大的代价</a:t>
            </a:r>
            <a:r>
              <a:rPr lang="en-US" altLang="zh-CN" sz="40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614B6577-ADF2-4F42-8911-87826AFD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063" y="6496053"/>
            <a:ext cx="14478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tabLst>
                <a:tab pos="3657600" algn="l"/>
                <a:tab pos="5486400" algn="l"/>
              </a:tabLst>
              <a:defRPr/>
            </a:pPr>
            <a:endParaRPr lang="en-US" sz="39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823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04A42A67-7386-4EAE-BBDD-4ACCCA3A0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2"/>
            <a:ext cx="11887200" cy="670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17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及至他们都来到这里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第二天便坐堂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...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18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告他的人站着告他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所告的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并没有我所逆料的那等恶事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19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不过是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为他们自己敬鬼神的事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又为一个人名叫耶稣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是已经死了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保罗却说他是活着的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20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这些事当怎样究问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我心里作难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所以问他说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你愿意上耶路撒冷去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在那里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听审么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21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但保罗求我留下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他要听皇上审断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我就吩咐把他留下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等我解他到该撒那里去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22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亚基帕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也愿听这人辩论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非斯都说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明天你可以听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23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第二天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u="sng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亚基帕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和</a:t>
            </a:r>
            <a:r>
              <a:rPr lang="zh-CN" altLang="en-US" sz="4000" i="1" u="sng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百尼基</a:t>
            </a:r>
            <a:r>
              <a:rPr lang="zh-CN" altLang="en-US" sz="4000" b="1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大张威势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而来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同着</a:t>
            </a:r>
            <a:r>
              <a:rPr lang="zh-CN" altLang="en-US" sz="4000" i="1" u="sng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众千夫长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和</a:t>
            </a:r>
            <a:r>
              <a:rPr lang="zh-CN" altLang="en-US" sz="4000" i="1" u="sng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城里的尊贵人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... 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非斯都吩咐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将保罗带进来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endParaRPr lang="en-US" altLang="zh-CN" sz="40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614B6577-ADF2-4F42-8911-87826AFD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063" y="6496053"/>
            <a:ext cx="14478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tabLst>
                <a:tab pos="3657600" algn="l"/>
                <a:tab pos="5486400" algn="l"/>
              </a:tabLst>
              <a:defRPr/>
            </a:pPr>
            <a:endParaRPr lang="en-US" sz="39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1903553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04A42A67-7386-4EAE-BBDD-4ACCCA3A0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11887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zh-CN" altLang="en-US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结语</a:t>
            </a:r>
            <a:endParaRPr lang="zh-CN" altLang="en-US" sz="40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1.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保罗见证了神的信实</a:t>
            </a:r>
            <a:endParaRPr lang="en-US" altLang="zh-CN" sz="40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2.	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保罗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没有错过传福音与见证主的机会</a:t>
            </a:r>
            <a:endParaRPr lang="en-US" altLang="zh-CN" sz="40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3.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预备好你的见证可以随时分享</a:t>
            </a:r>
            <a:endParaRPr lang="en-US" altLang="zh-CN" sz="40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圣经记载保罗重复了三次他的见证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肯定更多次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(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你个人的见证最好是能在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3-5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分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钟内讲完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若有更多的时间再做详细的补充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.)</a:t>
            </a: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614B6577-ADF2-4F42-8911-87826AFD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063" y="6496053"/>
            <a:ext cx="14478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tabLst>
                <a:tab pos="3657600" algn="l"/>
                <a:tab pos="5486400" algn="l"/>
              </a:tabLst>
              <a:defRPr/>
            </a:pPr>
            <a:endParaRPr lang="en-US" sz="39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500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04A42A67-7386-4EAE-BBDD-4ACCCA3A0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11887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zh-CN" altLang="en-US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结语</a:t>
            </a:r>
            <a:endParaRPr lang="zh-CN" altLang="en-US" sz="40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1.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保罗见证了神的信实</a:t>
            </a:r>
            <a:endParaRPr lang="en-US" altLang="zh-CN" sz="40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2.	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保罗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没有错过传福音与见证主的机会</a:t>
            </a:r>
            <a:endParaRPr lang="en-US" altLang="zh-CN" sz="40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3.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预备好你的见证可以随时分享</a:t>
            </a:r>
            <a:endParaRPr lang="en-US" altLang="zh-CN" sz="40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4.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保罗的使命感</a:t>
            </a: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使他毫无畏惧</a:t>
            </a:r>
            <a:endParaRPr lang="en-US" altLang="zh-CN" sz="40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在令人震慑的排场中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仍能侃侃而谈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亚基帕和百尼基</a:t>
            </a:r>
            <a:r>
              <a:rPr lang="zh-CN" altLang="en-US" sz="4000" b="1" i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大张威势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而来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同着众千夫长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和城里的尊贵人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进了公厅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非斯都吩咐一声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就有人将保罗带进来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徒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25:23)</a:t>
            </a: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614B6577-ADF2-4F42-8911-87826AFD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063" y="6496053"/>
            <a:ext cx="14478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tabLst>
                <a:tab pos="3657600" algn="l"/>
                <a:tab pos="5486400" algn="l"/>
              </a:tabLst>
              <a:defRPr/>
            </a:pPr>
            <a:endParaRPr lang="en-US" sz="39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865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850DAA-B9CC-EBCE-FA5D-C9860D78F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00"/>
            <a:ext cx="12039600" cy="718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21184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04A42A67-7386-4EAE-BBDD-4ACCCA3A0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11887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zh-CN" altLang="en-US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结语</a:t>
            </a:r>
            <a:endParaRPr lang="zh-CN" altLang="en-US" sz="40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1.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保罗见证了神的信实</a:t>
            </a:r>
            <a:endParaRPr lang="en-US" altLang="zh-CN" sz="40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2.	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保罗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没有错过传福音与见证主的机会</a:t>
            </a:r>
            <a:endParaRPr lang="en-US" altLang="zh-CN" sz="40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3.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预备好你的见证可以随时分享</a:t>
            </a:r>
            <a:endParaRPr lang="en-US" altLang="zh-CN" sz="40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4.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保罗的使命感</a:t>
            </a: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使他毫无畏惧</a:t>
            </a:r>
            <a:endParaRPr lang="en-US" altLang="zh-CN" sz="40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保罗超越自己的安危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把这场景看成 </a:t>
            </a:r>
            <a:endParaRPr lang="en-US" altLang="zh-CN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“</a:t>
            </a:r>
            <a:r>
              <a:rPr lang="zh-CN" altLang="en-US" sz="4000" b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罗马官员布道会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”! 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明知言者有意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听者无心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仍忠心传讲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以完成主的托付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可惜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亚基帕王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差点被说服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”! (Almost persuaded!)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今天有没有人是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</a:t>
            </a:r>
            <a:r>
              <a:rPr lang="en-US" altLang="zh-CN" sz="400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lmost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persuaded?</a:t>
            </a: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614B6577-ADF2-4F42-8911-87826AFD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063" y="6496053"/>
            <a:ext cx="14478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tabLst>
                <a:tab pos="3657600" algn="l"/>
                <a:tab pos="5486400" algn="l"/>
              </a:tabLst>
              <a:defRPr/>
            </a:pPr>
            <a:endParaRPr lang="en-US" sz="39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967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04A42A67-7386-4EAE-BBDD-4ACCCA3A0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11887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zh-CN" altLang="en-US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结语</a:t>
            </a:r>
            <a:endParaRPr lang="zh-CN" altLang="en-US" sz="40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1.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保罗见证了神的信实</a:t>
            </a:r>
            <a:endParaRPr lang="en-US" altLang="zh-CN" sz="40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2.	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保罗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没有错过传福音与见证主的机会</a:t>
            </a:r>
            <a:endParaRPr lang="en-US" altLang="zh-CN" sz="40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3.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预备好你的见证可以随时分享</a:t>
            </a:r>
            <a:endParaRPr lang="en-US" altLang="zh-CN" sz="40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4.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保罗的使命感</a:t>
            </a: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使他毫无畏惧</a:t>
            </a:r>
            <a:endParaRPr lang="en-US" altLang="zh-CN" sz="40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5.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福音的中心就是耶稣的</a:t>
            </a:r>
            <a:r>
              <a:rPr lang="zh-CN" altLang="en-US" sz="4000" b="1" u="sng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复活</a:t>
            </a:r>
            <a:endParaRPr lang="en-US" altLang="zh-CN" sz="4000" b="1" u="sng" dirty="0">
              <a:solidFill>
                <a:srgbClr val="FFFF00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若要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瓦解基督的信仰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只要证明耶稣没有复活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若要证明耶稣没有复活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只要搬出耶稣的尸体来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614B6577-ADF2-4F42-8911-87826AFD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063" y="6496053"/>
            <a:ext cx="14478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tabLst>
                <a:tab pos="3657600" algn="l"/>
                <a:tab pos="5486400" algn="l"/>
              </a:tabLst>
              <a:defRPr/>
            </a:pPr>
            <a:endParaRPr lang="en-US" sz="39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890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04A42A67-7386-4EAE-BBDD-4ACCCA3A0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12039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zh-CN" altLang="en-US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结语</a:t>
            </a:r>
            <a:endParaRPr lang="zh-CN" altLang="en-US" sz="40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6.	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保罗为何要上告该撒</a:t>
            </a: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?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非斯都正在为这个案子发愁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“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亚基帕又对非斯都说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这人若没有上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告于该撒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就可以释放了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(v.26:32)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上告却不知保罗何罪之有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?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39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(v.25:26-27)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保罗若撤诉就会被释放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皆大欢喜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何苦自找麻烦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?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为要完成主的托付</a:t>
            </a:r>
            <a:r>
              <a:rPr lang="en-US" altLang="zh-CN" sz="40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 </a:t>
            </a:r>
            <a:endParaRPr lang="en-US" altLang="zh-CN" sz="40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‘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放心吧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你怎样在耶路撒冷为我作见证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也必怎样</a:t>
            </a:r>
            <a:endParaRPr lang="en-US" altLang="zh-CN" sz="40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在罗马为我作见证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.’”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徒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23:11)</a:t>
            </a: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614B6577-ADF2-4F42-8911-87826AFD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063" y="6496053"/>
            <a:ext cx="14478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tabLst>
                <a:tab pos="3657600" algn="l"/>
                <a:tab pos="5486400" algn="l"/>
              </a:tabLst>
              <a:defRPr/>
            </a:pPr>
            <a:endParaRPr lang="en-US" sz="39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982417-73C6-3693-B08E-B0A8CAF0C157}"/>
              </a:ext>
            </a:extLst>
          </p:cNvPr>
          <p:cNvSpPr txBox="1"/>
          <p:nvPr/>
        </p:nvSpPr>
        <p:spPr>
          <a:xfrm>
            <a:off x="5311140" y="4789170"/>
            <a:ext cx="62750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当夜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主站在保罗旁边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8753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E4E88-009D-6842-5FC8-A6BE46DD9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1D1CD-D4B0-7219-65CB-5EE8C5696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94A1AE-5F21-0DA5-DA48-21063E82C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158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79788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B4644-B215-F184-D981-DFE014E57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79014-22F1-7239-58A2-92753A269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D0ACE-AA20-D70A-88BD-83BFDBA81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4D78C2-10C2-5158-067F-3132772F3428}"/>
              </a:ext>
            </a:extLst>
          </p:cNvPr>
          <p:cNvSpPr txBox="1"/>
          <p:nvPr/>
        </p:nvSpPr>
        <p:spPr>
          <a:xfrm>
            <a:off x="7175500" y="3962400"/>
            <a:ext cx="609600" cy="769441"/>
          </a:xfrm>
          <a:prstGeom prst="rect">
            <a:avLst/>
          </a:prstGeom>
          <a:solidFill>
            <a:srgbClr val="00458A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聖</a:t>
            </a:r>
            <a:endParaRPr lang="en-US" sz="4400" b="1" dirty="0">
              <a:solidFill>
                <a:schemeClr val="bg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5657645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AD984-FBFD-29D7-E60A-96AF5896F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0A16B06-C025-FEF4-04B2-5A90DDCE5B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68200" cy="6858000"/>
          </a:xfrm>
        </p:spPr>
      </p:pic>
    </p:spTree>
    <p:extLst>
      <p:ext uri="{BB962C8B-B14F-4D97-AF65-F5344CB8AC3E}">
        <p14:creationId xmlns:p14="http://schemas.microsoft.com/office/powerpoint/2010/main" val="69122841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04A42A67-7386-4EAE-BBDD-4ACCCA3A0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2"/>
            <a:ext cx="11887200" cy="670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24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非斯都说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亚基帕王和在这里的诸位阿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这人就是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犹太人在耶路撒冷和这里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曾向我恳求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不可容他再活着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25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但我查明他没有犯什么该死的罪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并且他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上告于皇帝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所以我定意把他解去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26 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论到这人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我没有确实的事可以奏明主上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因此我带他到</a:t>
            </a:r>
            <a:r>
              <a:rPr lang="zh-CN" altLang="en-US" sz="4000" b="1" i="1" u="sng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你们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面前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也特意带他到你</a:t>
            </a:r>
            <a:r>
              <a:rPr lang="zh-CN" altLang="en-US" sz="4000" i="1" u="sng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亚基帕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王面前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为要在查问之后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有所陈奏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i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26: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亚基帕对保罗说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准你为自己辩明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于是保罗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分诉说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4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自幼为人如何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犹太人都知道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5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他们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晓得我从起初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是按着我们教中最严紧的教门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作了法利赛人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endParaRPr lang="en-US" altLang="zh-CN" sz="4000" i="1" spc="-5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614B6577-ADF2-4F42-8911-87826AFD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063" y="6496053"/>
            <a:ext cx="14478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tabLst>
                <a:tab pos="3657600" algn="l"/>
                <a:tab pos="5486400" algn="l"/>
              </a:tabLst>
              <a:defRPr/>
            </a:pPr>
            <a:endParaRPr lang="en-US" sz="39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136744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04A42A67-7386-4EAE-BBDD-4ACCCA3A0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2"/>
            <a:ext cx="11887200" cy="670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6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现在我站在这里受审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是因为指望神向我们祖宗所应许的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7 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这应许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我们十二个支派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昼夜切切的事奉神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都指望得着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王阿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我被犹太人控告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就是因这指望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  <a:endParaRPr lang="en-US" altLang="zh-CN" sz="40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8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b="1" i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神叫死人复活</a:t>
            </a:r>
            <a:r>
              <a:rPr lang="en-US" altLang="zh-CN" sz="4000" b="1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b="1" i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你们为什么看作不可信的呢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9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从前我自己以为应当多方攻击拿撒勒人耶稣的名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10 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既从祭司长得了权柄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我就把许多圣徒囚在监里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他们被杀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我也出名定案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11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在各会堂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我屡次用刑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强逼他们说亵渎的话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甚至追逼他们直到外邦的城邑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12 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那时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我领了祭司长的权柄和命令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往大马色去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13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我在路上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晌午的时候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看见从天发光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比日头还亮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四面照着我并与我同行的人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endParaRPr lang="en-US" altLang="zh-CN" sz="4000" i="1" spc="-5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614B6577-ADF2-4F42-8911-87826AFD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063" y="6496053"/>
            <a:ext cx="14478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tabLst>
                <a:tab pos="3657600" algn="l"/>
                <a:tab pos="5486400" algn="l"/>
              </a:tabLst>
              <a:defRPr/>
            </a:pPr>
            <a:endParaRPr lang="en-US" sz="39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66770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04A42A67-7386-4EAE-BBDD-4ACCCA3A0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2"/>
            <a:ext cx="11887200" cy="670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14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我们都仆倒在地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,…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有声音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向我说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为什么逼迫我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你用脚踢刺是难的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15 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我说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主阿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你是谁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主说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我就是你所逼迫的耶稣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16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b="1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你起来</a:t>
            </a:r>
            <a:r>
              <a:rPr lang="en-US" altLang="zh-CN" sz="4000" b="1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b="1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我特意向你显现</a:t>
            </a:r>
            <a:r>
              <a:rPr lang="en-US" altLang="zh-CN" sz="4000" b="1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b="1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要派你作执事作见证</a:t>
            </a:r>
            <a:r>
              <a:rPr lang="en-US" altLang="zh-CN" sz="4000" b="1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b="1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将你所看见的事</a:t>
            </a:r>
            <a:r>
              <a:rPr lang="en-US" altLang="zh-CN" sz="4000" b="1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b="1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和我将要指示你的事证明出来</a:t>
            </a:r>
            <a:r>
              <a:rPr lang="en-US" altLang="zh-CN" sz="4000" b="1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17</a:t>
            </a:r>
            <a:r>
              <a:rPr lang="zh-CN" altLang="en-US" sz="4000" b="1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我也要救你脱离百姓和外邦人的手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18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b="1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我差你到他们那里去</a:t>
            </a:r>
            <a:r>
              <a:rPr lang="en-US" altLang="zh-CN" sz="4000" b="1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b="1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要叫他们的眼睛得开</a:t>
            </a:r>
            <a:r>
              <a:rPr lang="en-US" altLang="zh-CN" sz="4000" b="1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b="1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从黑暗中归向光明</a:t>
            </a:r>
            <a:r>
              <a:rPr lang="en-US" altLang="zh-CN" sz="4000" b="1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b="1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从撒但权下归向神</a:t>
            </a:r>
            <a:r>
              <a:rPr lang="en-US" altLang="zh-CN" sz="4000" b="1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b="1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又因信我</a:t>
            </a:r>
            <a:r>
              <a:rPr lang="en-US" altLang="zh-CN" sz="4000" b="1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b="1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得蒙赦罪</a:t>
            </a:r>
            <a:r>
              <a:rPr lang="en-US" altLang="zh-CN" sz="4000" b="1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b="1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和一切成圣的人同得基业</a:t>
            </a:r>
            <a:r>
              <a:rPr lang="en-US" altLang="zh-CN" sz="4000" b="1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  <a:r>
              <a:rPr lang="zh-TW" altLang="en-US" sz="4000" b="1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19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亚基帕王阿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我故此没有违背那从天上来的异象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20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先在</a:t>
            </a:r>
            <a:r>
              <a:rPr lang="zh-CN" altLang="en-US" sz="4000" i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大马色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后在</a:t>
            </a:r>
            <a:r>
              <a:rPr lang="zh-CN" altLang="en-US" sz="4000" i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耶路撒冷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和</a:t>
            </a:r>
            <a:r>
              <a:rPr lang="zh-CN" altLang="en-US" sz="4000" i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犹太全地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以及</a:t>
            </a:r>
            <a:r>
              <a:rPr lang="zh-CN" altLang="en-US" sz="4000" i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外邦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劝勉他们应当悔改归向神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行事与悔改的心相称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endParaRPr lang="en-US" altLang="zh-CN" sz="4000" i="1" spc="-5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614B6577-ADF2-4F42-8911-87826AFD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063" y="6496053"/>
            <a:ext cx="14478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tabLst>
                <a:tab pos="3657600" algn="l"/>
                <a:tab pos="5486400" algn="l"/>
              </a:tabLst>
              <a:defRPr/>
            </a:pPr>
            <a:endParaRPr lang="en-US" sz="39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904711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04A42A67-7386-4EAE-BBDD-4ACCCA3A0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2"/>
            <a:ext cx="11887200" cy="670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21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因此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犹太人在殿里拿住我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想要杀我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22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然而我蒙神的帮助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直到今日还站得住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对着尊贵卑贱老幼作见证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所讲的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并不外乎众先知和摩西所说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将来必成的事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23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就是</a:t>
            </a:r>
            <a:r>
              <a:rPr lang="zh-CN" altLang="en-US" sz="4000" b="1" i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基督必须受害</a:t>
            </a:r>
            <a:r>
              <a:rPr lang="en-US" altLang="zh-CN" sz="4000" b="1" i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b="1" i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并且因从死里复活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要首先把光明的道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传给百姓和外邦人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24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…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非斯都大声说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保罗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你的学问太大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反叫你癫狂了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25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保罗说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非斯都大人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我不是癫狂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我说的乃是真实明白话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  <a:r>
              <a:rPr lang="zh-TW" altLang="en-US" sz="4000" b="1" i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26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王也晓得这些事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我深信这些事没有一件向王隐藏的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因都不是在背地里作的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27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亚基帕王阿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我知道你是信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先知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的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614B6577-ADF2-4F42-8911-87826AFD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063" y="6496053"/>
            <a:ext cx="14478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tabLst>
                <a:tab pos="3657600" algn="l"/>
                <a:tab pos="5486400" algn="l"/>
              </a:tabLst>
              <a:defRPr/>
            </a:pPr>
            <a:endParaRPr lang="en-US" sz="39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02656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04A42A67-7386-4EAE-BBDD-4ACCCA3A0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2"/>
            <a:ext cx="11887200" cy="670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28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亚基帕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你想少微一劝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便叫我作基督徒阿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3149600" algn="l"/>
                <a:tab pos="8797925" algn="r"/>
              </a:tabLst>
              <a:defRPr/>
            </a:pP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29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保罗说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无论是少劝是多劝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我向神所求的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不但你一个人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就是今天一切听我的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都要像我一样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只是不要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有这些锁链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30 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于是王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和巡抚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并百尼基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与同坐的人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都起来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TW" altLang="en-US" sz="4000" b="1" i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31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退到里面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彼此谈论说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这人并没有犯什么该死该绑的罪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32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亚基帕又对非斯都说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这人若没有上告于该撒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就可以释放了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endParaRPr lang="en-US" altLang="zh-CN" sz="40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endParaRPr lang="en-US" altLang="zh-CN" sz="40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endParaRPr lang="en-US" altLang="zh-CN" sz="40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endParaRPr lang="en-US" altLang="zh-CN" sz="40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endParaRPr lang="en-US" altLang="zh-CN" sz="40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endParaRPr lang="en-US" altLang="zh-CN" sz="40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endParaRPr lang="en-US" altLang="zh-CN" sz="40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8797925" algn="r"/>
              </a:tabLst>
              <a:defRPr/>
            </a:pPr>
            <a:endParaRPr lang="en-US" altLang="zh-CN" sz="4000" i="1" spc="-5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614B6577-ADF2-4F42-8911-87826AFD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063" y="6496053"/>
            <a:ext cx="14478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tabLst>
                <a:tab pos="3657600" algn="l"/>
                <a:tab pos="5486400" algn="l"/>
              </a:tabLst>
              <a:defRPr/>
            </a:pPr>
            <a:endParaRPr lang="en-US" sz="39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655808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New 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5400" b="1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DFPLiShuW5-B5-AZ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5400" b="1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DFPLiShuW5-B5-AZ" pitchFamily="66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4830</TotalTime>
  <Words>6566</Words>
  <Application>Microsoft Office PowerPoint</Application>
  <PresentationFormat>Widescreen</PresentationFormat>
  <Paragraphs>338</Paragraphs>
  <Slides>48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Yu Gothic UI Light</vt:lpstr>
      <vt:lpstr>文新字海-中圓</vt:lpstr>
      <vt:lpstr>Arial</vt:lpstr>
      <vt:lpstr>Calibri</vt:lpstr>
      <vt:lpstr>New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</dc:creator>
  <cp:lastModifiedBy>George Hsu</cp:lastModifiedBy>
  <cp:revision>73</cp:revision>
  <dcterms:created xsi:type="dcterms:W3CDTF">2012-01-02T14:22:06Z</dcterms:created>
  <dcterms:modified xsi:type="dcterms:W3CDTF">2024-08-25T13:53:00Z</dcterms:modified>
</cp:coreProperties>
</file>